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732" r:id="rId2"/>
  </p:sldMasterIdLst>
  <p:notesMasterIdLst>
    <p:notesMasterId r:id="rId19"/>
  </p:notesMasterIdLst>
  <p:sldIdLst>
    <p:sldId id="261" r:id="rId3"/>
    <p:sldId id="263" r:id="rId4"/>
    <p:sldId id="285" r:id="rId5"/>
    <p:sldId id="286" r:id="rId6"/>
    <p:sldId id="287" r:id="rId7"/>
    <p:sldId id="294" r:id="rId8"/>
    <p:sldId id="288" r:id="rId9"/>
    <p:sldId id="289" r:id="rId10"/>
    <p:sldId id="290" r:id="rId11"/>
    <p:sldId id="291" r:id="rId12"/>
    <p:sldId id="292" r:id="rId13"/>
    <p:sldId id="293" r:id="rId14"/>
    <p:sldId id="296" r:id="rId15"/>
    <p:sldId id="297" r:id="rId16"/>
    <p:sldId id="298" r:id="rId17"/>
    <p:sldId id="29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6A8F23-2A82-466F-8A2C-64BED021C700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08ED82-212A-48FA-9521-589520654EB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67C208-1432-419B-9B14-56F01E849963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59C71B-C1D0-40EB-832D-9991EB0583A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AE8DAD-678A-43CF-994A-611DB4E94995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15BAFF-1E67-485C-8C6C-8167EA15106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02A71B-B459-452E-964B-AA0ED8171984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4EB87D-4B4C-4034-B82C-8C6F90BA63F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4BE1-0325-415D-8091-96183D052EDB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79634-4582-4850-8C93-6A6ACCAACE1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48DE4-8963-47C6-A67F-16136A2435E7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F9A3-EF2C-4B7D-A9CE-4E0F8C5151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A84F-9CF7-4F5A-A1BD-9C9B0A1CBFDF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C679-1EA3-4B8A-A1F9-36926EFF27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48B73-2250-408B-A1DB-28E948BF1F95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4225C-A1C1-4A23-96BC-0871889B99E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CF3D2-B5AA-47D8-95D0-EA61A7A13FD4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AD88C-0B75-4FC0-BE6B-5DF96F89D30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900D-F88F-404F-9A96-A50CF19D7AD5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C384-AE16-4C9A-A6A2-925057607E2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0AE9-2159-49FD-8E64-6D6FCCE8AFFA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F9AF2-8510-461C-A2D3-CA03D429D1D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40919-BD49-4ECD-BA50-C5AE7A21BD26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F81F-B813-43E3-AB00-08763F3AE95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187A5C-B1E9-4AA3-B909-49859A073C96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E1CC6A-4191-47DA-A782-0C7FBDDCCC1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EFAF8-416C-4B4C-A8CF-79ADC72239BF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6035-F60C-4D85-81D4-7DA184C96F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B9F1F-4727-44DA-A54F-70633D3C1D47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4F45-38C2-47F6-B225-36CB95AA57E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2ABE-5EDE-4ED1-950B-8264B5667EAC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4C19-A39C-470D-9EA0-6C785451F3B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2C5511-F48A-492E-941A-2C7543F7595B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7EB820-2057-450D-9192-3B7D8346F9E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F7E422-4E23-453C-8803-2C95CAC4A6D8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04932B-759E-43D9-93BE-40ED4E3992B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45FA62-A6D6-4EA4-ACD8-91DD6A990189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B72FC8-F5A5-4B6A-8DAF-429EB5B3CE2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E9578A-220A-4DDD-8A4C-3D8A762B6831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544835-3663-4D8F-BF98-23A41D6018B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DCD29C-72F9-44EF-AF4E-AA7A159DFEE5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190F34-9065-4D6C-9A03-0726BBF593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790B15-4187-4838-9C17-F57A2C5A686A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5A26CF-5E8A-4338-8CF5-30E9C0146AE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27251C-BDC1-4E54-B019-6BE8A046096C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5DC508-9337-45F7-954F-D98023B6704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2IT Photo 1.jpg"/>
          <p:cNvPicPr>
            <a:picLocks noChangeAspect="1"/>
          </p:cNvPicPr>
          <p:nvPr userDrawn="1"/>
        </p:nvPicPr>
        <p:blipFill>
          <a:blip r:embed="rId13" cstate="print">
            <a:lum bright="2000"/>
          </a:blip>
          <a:srcRect l="11092" r="11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/>
              <a:t>International Institute of Information </a:t>
            </a:r>
            <a:r>
              <a:rPr lang="en-IN" err="1"/>
              <a:t>Techonology</a:t>
            </a:r>
            <a:r>
              <a:rPr lang="en-IN"/>
              <a:t>, I²IT, P-14 Rajiv Gandhi Infotech Park, </a:t>
            </a:r>
            <a:r>
              <a:rPr lang="en-IN" err="1"/>
              <a:t>Hinjawdi</a:t>
            </a:r>
            <a:r>
              <a:rPr lang="en-IN"/>
              <a:t> Phase 1, Pune – 411 057</a:t>
            </a:r>
          </a:p>
          <a:p>
            <a:pPr>
              <a:defRPr/>
            </a:pPr>
            <a:r>
              <a:rPr lang="en-IN"/>
              <a:t>Phone - +91 20 22933441/2/3 | Website – www.isquareit.edu.in | Email – info@isquareit.edu.in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DD3A90-8FB0-48F0-927E-B26AC1731F03}" type="datetimeFigureOut">
              <a:rPr lang="en-IN"/>
              <a:pPr>
                <a:defRPr/>
              </a:pPr>
              <a:t>28-12-2019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156001-042C-431A-B23E-A311126B802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quareit.edu.in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I²IT_With_name Final updated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71438"/>
            <a:ext cx="489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IN" sz="4400" dirty="0" smtClean="0">
                <a:latin typeface="+mj-lt"/>
                <a:ea typeface="+mj-ea"/>
                <a:cs typeface="+mj-cs"/>
              </a:rPr>
              <a:t>COLOR MODELS OF COMPUTER GRAPHICS</a:t>
            </a:r>
            <a:endParaRPr lang="en-IN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4437063"/>
            <a:ext cx="9144000" cy="24209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smtClean="0">
                <a:latin typeface="+mn-lt"/>
                <a:cs typeface="+mn-cs"/>
              </a:rPr>
              <a:t>Prof. </a:t>
            </a:r>
            <a:r>
              <a:rPr lang="en-IN" sz="3200" dirty="0" err="1" smtClean="0">
                <a:latin typeface="+mn-lt"/>
                <a:cs typeface="+mn-cs"/>
              </a:rPr>
              <a:t>Bailappa</a:t>
            </a:r>
            <a:r>
              <a:rPr lang="en-IN" sz="3200" dirty="0" smtClean="0">
                <a:latin typeface="+mn-lt"/>
                <a:cs typeface="+mn-cs"/>
              </a:rPr>
              <a:t> </a:t>
            </a:r>
            <a:r>
              <a:rPr lang="en-IN" sz="3200" dirty="0" err="1" smtClean="0">
                <a:latin typeface="+mn-lt"/>
                <a:cs typeface="+mn-cs"/>
              </a:rPr>
              <a:t>Bhovi</a:t>
            </a: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smtClean="0">
                <a:latin typeface="+mn-lt"/>
                <a:cs typeface="+mn-cs"/>
              </a:rPr>
              <a:t>Department of Computer Engineering </a:t>
            </a:r>
            <a:endParaRPr lang="en-IN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</a:rPr>
              <a:t>International Institute of Information Technology, I²IT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  <a:hlinkClick r:id="rId4"/>
              </a:rPr>
              <a:t>www.isquareit.edu.in</a:t>
            </a:r>
            <a:r>
              <a:rPr lang="en-IN" sz="3200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/>
          <p:cNvSpPr txBox="1">
            <a:spLocks/>
          </p:cNvSpPr>
          <p:nvPr/>
        </p:nvSpPr>
        <p:spPr bwMode="auto">
          <a:xfrm>
            <a:off x="717734" y="428604"/>
            <a:ext cx="7426166" cy="222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 marR="5080" lvl="0" indent="0" algn="just" defTabSz="914400" rtl="0" eaLnBrk="0" fontAlgn="base" latinLnBrk="0" hangingPunct="0">
              <a:lnSpc>
                <a:spcPct val="15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These </a:t>
            </a:r>
            <a:r>
              <a:rPr kumimoji="0" lang="en-US" sz="2400" b="0" i="0" u="none" strike="noStrike" kern="1200" cap="none" spc="-1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subtractive 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primaries </a:t>
            </a:r>
            <a:r>
              <a:rPr kumimoji="0" lang="en-US" sz="2400" b="0" i="0" u="none" strike="noStrike" kern="1200" cap="none" spc="-1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are 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the primary </a:t>
            </a:r>
            <a:r>
              <a:rPr kumimoji="0" lang="en-US" sz="2400" b="0" i="0" u="none" strike="noStrike" kern="1200" cap="none" spc="-15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colours</a:t>
            </a:r>
            <a:r>
              <a:rPr kumimoji="0" lang="en-US" sz="2400" b="0" i="0" u="none" strike="noStrike" kern="1200" cap="none" spc="-1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which </a:t>
            </a:r>
            <a:r>
              <a:rPr kumimoji="0" lang="en-US" sz="2400" b="1" i="0" u="none" strike="noStrike" kern="1200" cap="none" spc="-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the artist working in  </a:t>
            </a:r>
            <a:r>
              <a:rPr kumimoji="0" lang="en-US" sz="2400" b="1" i="0" u="none" strike="noStrike" kern="1200" cap="none" spc="-1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conventional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media </a:t>
            </a:r>
            <a:r>
              <a:rPr kumimoji="0" lang="en-US" sz="2400" b="1" i="0" u="none" strike="noStrike" kern="1200" cap="none" spc="-1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must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use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. 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Besides,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the </a:t>
            </a:r>
            <a:r>
              <a:rPr kumimoji="0" lang="en-US" sz="2400" b="0" i="0" u="none" strike="noStrike" kern="1200" cap="none" spc="-1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range 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of </a:t>
            </a:r>
            <a:r>
              <a:rPr kumimoji="0" lang="en-US" sz="2400" b="0" i="0" u="none" strike="noStrike" kern="1200" cap="none" spc="-15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colours</a:t>
            </a:r>
            <a:r>
              <a:rPr kumimoji="0" lang="en-US" sz="2400" b="0" i="0" u="none" strike="noStrike" kern="1200" cap="none" spc="-1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400" b="0" i="0" u="none" strike="noStrike" kern="1200" cap="none" spc="-1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that can 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be  </a:t>
            </a:r>
            <a:r>
              <a:rPr kumimoji="0" lang="en-US" sz="2400" b="0" i="0" u="none" strike="noStrike" kern="1200" cap="none" spc="-1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produced </a:t>
            </a:r>
            <a:r>
              <a:rPr kumimoji="0" lang="en-US" sz="2400" b="1" i="0" u="none" strike="noStrike" kern="1200" cap="none" spc="-1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by </a:t>
            </a:r>
            <a:r>
              <a:rPr kumimoji="0" lang="en-US" sz="2400" b="1" i="0" u="none" strike="noStrike" kern="1200" cap="none" spc="-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mixing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of </a:t>
            </a:r>
            <a:r>
              <a:rPr kumimoji="0" lang="en-US" sz="2400" b="1" i="0" u="none" strike="noStrike" kern="1200" cap="none" spc="-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primary </a:t>
            </a:r>
            <a:r>
              <a:rPr kumimoji="0" lang="en-US" sz="2400" b="1" i="0" u="none" strike="noStrike" kern="1200" cap="none" spc="-5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coloured</a:t>
            </a:r>
            <a:r>
              <a:rPr kumimoji="0" lang="en-US" sz="2400" b="1" i="0" u="none" strike="noStrike" kern="1200" cap="none" spc="-4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400" b="1" i="0" u="none" strike="noStrike" kern="1200" cap="none" spc="-1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paint</a:t>
            </a:r>
            <a:r>
              <a:rPr kumimoji="0" lang="en-US" sz="2400" b="0" i="0" u="none" strike="noStrike" kern="1200" cap="none" spc="-1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2571736" y="2714620"/>
            <a:ext cx="3929090" cy="3429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/>
          <p:cNvSpPr txBox="1">
            <a:spLocks/>
          </p:cNvSpPr>
          <p:nvPr/>
        </p:nvSpPr>
        <p:spPr bwMode="auto">
          <a:xfrm>
            <a:off x="787743" y="417530"/>
            <a:ext cx="7427595" cy="333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 marR="5080" lvl="0" indent="0" algn="just" defTabSz="914400" rtl="0" eaLnBrk="0" fontAlgn="base" latinLnBrk="0" hangingPunct="0">
              <a:lnSpc>
                <a:spcPct val="15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Combining actual </a:t>
            </a:r>
            <a:r>
              <a:rPr kumimoji="0" lang="en-US" sz="2400" b="0" i="0" u="none" strike="noStrike" kern="1200" cap="none" spc="-1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inks 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of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all </a:t>
            </a:r>
            <a:r>
              <a:rPr kumimoji="0" lang="en-US" sz="2400" b="0" i="0" u="none" strike="noStrike" kern="1200" cap="none" spc="-1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three </a:t>
            </a:r>
            <a:r>
              <a:rPr kumimoji="0" lang="en-US" sz="2400" b="0" i="0" u="none" strike="noStrike" kern="1200" cap="none" spc="-15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colours</a:t>
            </a:r>
            <a:r>
              <a:rPr kumimoji="0" lang="en-US" sz="2400" b="0" i="0" u="none" strike="noStrike" kern="1200" cap="none" spc="-1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does not </a:t>
            </a:r>
            <a:r>
              <a:rPr kumimoji="0" lang="en-US" sz="2400" b="1" i="0" u="none" strike="noStrike" kern="1200" cap="none" spc="-1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produce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a </a:t>
            </a:r>
            <a:r>
              <a:rPr kumimoji="0" lang="en-US" sz="2400" b="1" i="0" u="none" strike="noStrike" kern="1200" cap="none" spc="-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very </a:t>
            </a:r>
            <a:r>
              <a:rPr kumimoji="0" lang="en-US" sz="2400" b="1" i="0" u="none" strike="noStrike" kern="1200" cap="none" spc="-1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good </a:t>
            </a:r>
            <a:r>
              <a:rPr kumimoji="0" lang="en-US" sz="2400" b="1" i="0" u="none" strike="noStrike" kern="1200" cap="none" spc="-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black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.  On </a:t>
            </a:r>
            <a:r>
              <a:rPr kumimoji="0" lang="en-US" sz="2400" b="0" i="0" u="none" strike="noStrike" kern="1200" cap="none" spc="-1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top 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of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this, applying </a:t>
            </a:r>
            <a:r>
              <a:rPr kumimoji="0" lang="en-US" sz="2400" b="0" i="0" u="none" strike="noStrike" kern="1200" cap="none" spc="-1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three </a:t>
            </a:r>
            <a:r>
              <a:rPr kumimoji="0" lang="en-US" sz="2400" b="0" i="0" u="none" strike="noStrike" kern="1200" cap="none" spc="-2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different </a:t>
            </a:r>
            <a:r>
              <a:rPr kumimoji="0" lang="en-US" sz="2400" b="0" i="0" u="none" strike="noStrike" kern="1200" cap="none" spc="-1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inks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is 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not very </a:t>
            </a:r>
            <a:r>
              <a:rPr kumimoji="0" lang="en-US" sz="2400" b="0" i="0" u="none" strike="noStrike" kern="1200" cap="none" spc="-1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good </a:t>
            </a:r>
            <a:r>
              <a:rPr kumimoji="0" lang="en-US" sz="2400" b="0" i="0" u="none" strike="noStrike" kern="1200" cap="none" spc="-2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for </a:t>
            </a:r>
            <a:r>
              <a:rPr kumimoji="0" lang="en-US" sz="2400" b="0" i="0" u="none" strike="noStrike" kern="1200" cap="none" spc="-1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your 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paper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and  leads </a:t>
            </a:r>
            <a:r>
              <a:rPr kumimoji="0" lang="en-US" sz="2400" b="0" i="0" u="none" strike="noStrike" kern="1200" cap="none" spc="-1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to </a:t>
            </a:r>
            <a:r>
              <a:rPr kumimoji="0" lang="en-US" sz="2400" b="1" i="0" u="none" strike="noStrike" kern="1200" cap="none" spc="-1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longer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drying times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. </a:t>
            </a:r>
            <a:r>
              <a:rPr kumimoji="0" lang="en-US" sz="2400" b="0" i="0" u="none" strike="noStrike" kern="1200" cap="none" spc="-1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For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these </a:t>
            </a:r>
            <a:r>
              <a:rPr kumimoji="0" lang="en-US" sz="2400" b="0" i="0" u="none" strike="noStrike" kern="1200" cap="none" spc="-1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reasons,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in </a:t>
            </a:r>
            <a:r>
              <a:rPr kumimoji="0" lang="en-US" sz="2400" b="1" i="0" u="none" strike="noStrike" kern="1200" cap="none" spc="-1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magazine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and </a:t>
            </a:r>
            <a:r>
              <a:rPr kumimoji="0" lang="en-US" sz="2400" b="1" i="0" u="none" strike="noStrike" kern="1200" cap="none" spc="-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book  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printing,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the </a:t>
            </a:r>
            <a:r>
              <a:rPr kumimoji="0" lang="en-US" sz="2400" b="0" i="0" u="none" strike="noStrike" kern="1200" cap="none" spc="-1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three subtractive 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primaries </a:t>
            </a:r>
            <a:r>
              <a:rPr kumimoji="0" lang="en-US" sz="2400" b="0" i="0" u="none" strike="noStrike" kern="1200" cap="none" spc="-1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are </a:t>
            </a:r>
            <a:r>
              <a:rPr kumimoji="0" lang="en-US" sz="2400" b="1" i="0" u="none" strike="noStrike" kern="1200" cap="none" spc="-1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augmented </a:t>
            </a:r>
            <a:r>
              <a:rPr kumimoji="0" lang="en-US" sz="2400" b="1" i="0" u="none" strike="noStrike" kern="1200" cap="none" spc="-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with</a:t>
            </a:r>
            <a:r>
              <a:rPr kumimoji="0" lang="en-US" sz="2400" b="1" i="0" u="none" strike="noStrike" kern="1200" cap="none" spc="4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400" b="1" i="0" u="none" strike="noStrike" kern="1200" cap="none" spc="-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black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3426825" y="3357562"/>
            <a:ext cx="4788513" cy="27386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/>
          <p:cNvSpPr txBox="1">
            <a:spLocks/>
          </p:cNvSpPr>
          <p:nvPr/>
        </p:nvSpPr>
        <p:spPr bwMode="auto">
          <a:xfrm>
            <a:off x="628680" y="274638"/>
            <a:ext cx="8229600" cy="68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 marR="0" lvl="0" indent="0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HSV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</a:t>
            </a:r>
            <a:r>
              <a:rPr kumimoji="0" lang="en-US" sz="4400" b="0" i="0" u="none" strike="noStrike" kern="1200" cap="none" spc="-9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</a:t>
            </a:r>
            <a:endParaRPr kumimoji="0" lang="en-US" sz="4400" b="0" i="0" u="none" strike="noStrike" kern="1200" cap="none" spc="-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642910" y="1000108"/>
            <a:ext cx="7715304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Hue, </a:t>
            </a:r>
            <a:r>
              <a:rPr sz="2400" b="1" spc="-10" dirty="0">
                <a:latin typeface="Calibri"/>
                <a:cs typeface="Calibri"/>
              </a:rPr>
              <a:t>Saturation, </a:t>
            </a:r>
            <a:r>
              <a:rPr sz="2400" b="1" spc="-30" dirty="0">
                <a:latin typeface="Calibri"/>
                <a:cs typeface="Calibri"/>
              </a:rPr>
              <a:t>Value </a:t>
            </a:r>
            <a:r>
              <a:rPr sz="2400" spc="-5" dirty="0">
                <a:latin typeface="Calibri"/>
                <a:cs typeface="Calibri"/>
              </a:rPr>
              <a:t>or HSV </a:t>
            </a:r>
            <a:r>
              <a:rPr sz="2400" dirty="0">
                <a:latin typeface="Calibri"/>
                <a:cs typeface="Calibri"/>
              </a:rPr>
              <a:t>is a </a:t>
            </a:r>
            <a:r>
              <a:rPr sz="2400" spc="-10" dirty="0">
                <a:latin typeface="Calibri"/>
                <a:cs typeface="Calibri"/>
              </a:rPr>
              <a:t>color </a:t>
            </a:r>
            <a:r>
              <a:rPr sz="2400" dirty="0">
                <a:latin typeface="Calibri"/>
                <a:cs typeface="Calibri"/>
              </a:rPr>
              <a:t>model </a:t>
            </a: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spc="-5" dirty="0">
                <a:latin typeface="Calibri"/>
                <a:cs typeface="Calibri"/>
              </a:rPr>
              <a:t>describes </a:t>
            </a:r>
            <a:r>
              <a:rPr sz="2400" spc="-15" dirty="0">
                <a:latin typeface="Calibri"/>
                <a:cs typeface="Calibri"/>
              </a:rPr>
              <a:t>colors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b="1" spc="-10" dirty="0">
                <a:latin typeface="Calibri"/>
                <a:cs typeface="Calibri"/>
              </a:rPr>
              <a:t>hue </a:t>
            </a:r>
            <a:r>
              <a:rPr sz="2400" spc="-10" dirty="0">
                <a:latin typeface="Calibri"/>
                <a:cs typeface="Calibri"/>
              </a:rPr>
              <a:t>or  </a:t>
            </a:r>
            <a:r>
              <a:rPr sz="2400" spc="-5" dirty="0">
                <a:latin typeface="Calibri"/>
                <a:cs typeface="Calibri"/>
              </a:rPr>
              <a:t>tint)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terms of </a:t>
            </a:r>
            <a:r>
              <a:rPr sz="2400" dirty="0">
                <a:latin typeface="Calibri"/>
                <a:cs typeface="Calibri"/>
              </a:rPr>
              <a:t>their </a:t>
            </a:r>
            <a:r>
              <a:rPr sz="2400" spc="-5" dirty="0">
                <a:latin typeface="Calibri"/>
                <a:cs typeface="Calibri"/>
              </a:rPr>
              <a:t>shade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b="1" spc="-10" dirty="0">
                <a:latin typeface="Calibri"/>
                <a:cs typeface="Calibri"/>
              </a:rPr>
              <a:t>saturation</a:t>
            </a:r>
            <a:r>
              <a:rPr sz="2400" spc="-10" dirty="0">
                <a:latin typeface="Calibri"/>
                <a:cs typeface="Calibri"/>
              </a:rPr>
              <a:t>)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their brightness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b="1" spc="-10" dirty="0">
                <a:latin typeface="Calibri"/>
                <a:cs typeface="Calibri"/>
              </a:rPr>
              <a:t>value</a:t>
            </a:r>
            <a:r>
              <a:rPr sz="2400" spc="-10" dirty="0">
                <a:latin typeface="Calibri"/>
                <a:cs typeface="Calibri"/>
              </a:rPr>
              <a:t>). </a:t>
            </a:r>
            <a:r>
              <a:rPr sz="2400" spc="-15" dirty="0">
                <a:latin typeface="Calibri"/>
                <a:cs typeface="Calibri"/>
              </a:rPr>
              <a:t>HSV </a:t>
            </a:r>
            <a:r>
              <a:rPr sz="2400" spc="-10" dirty="0">
                <a:latin typeface="Calibri"/>
                <a:cs typeface="Calibri"/>
              </a:rPr>
              <a:t>color  </a:t>
            </a:r>
            <a:r>
              <a:rPr sz="2400" dirty="0">
                <a:latin typeface="Calibri"/>
                <a:cs typeface="Calibri"/>
              </a:rPr>
              <a:t>model is </a:t>
            </a:r>
            <a:r>
              <a:rPr sz="2400" spc="-5" dirty="0">
                <a:latin typeface="Calibri"/>
                <a:cs typeface="Calibri"/>
              </a:rPr>
              <a:t>based on polar </a:t>
            </a:r>
            <a:r>
              <a:rPr sz="2400" spc="-15" dirty="0">
                <a:latin typeface="Calibri"/>
                <a:cs typeface="Calibri"/>
              </a:rPr>
              <a:t>coordinates; </a:t>
            </a:r>
            <a:r>
              <a:rPr sz="2400" spc="-5" dirty="0">
                <a:latin typeface="Calibri"/>
                <a:cs typeface="Calibri"/>
              </a:rPr>
              <a:t>Developed </a:t>
            </a:r>
            <a:r>
              <a:rPr sz="2400" dirty="0">
                <a:latin typeface="Calibri"/>
                <a:cs typeface="Calibri"/>
              </a:rPr>
              <a:t>in the </a:t>
            </a:r>
            <a:r>
              <a:rPr sz="2400" spc="-5" dirty="0">
                <a:latin typeface="Calibri"/>
                <a:cs typeface="Calibri"/>
              </a:rPr>
              <a:t>1970s </a:t>
            </a:r>
            <a:r>
              <a:rPr sz="2400" u="heavy" spc="-20" dirty="0"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for </a:t>
            </a:r>
            <a:r>
              <a:rPr sz="2400" u="heavy" spc="-10" dirty="0"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computer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graphics applications</a:t>
            </a:r>
            <a:r>
              <a:rPr sz="2400" spc="-10" dirty="0">
                <a:latin typeface="Calibri"/>
                <a:cs typeface="Calibri"/>
              </a:rPr>
              <a:t>, </a:t>
            </a:r>
            <a:r>
              <a:rPr sz="2400" spc="-5" dirty="0">
                <a:latin typeface="Calibri"/>
                <a:cs typeface="Calibri"/>
              </a:rPr>
              <a:t>HSV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used </a:t>
            </a:r>
            <a:r>
              <a:rPr sz="2400" spc="-20" dirty="0">
                <a:latin typeface="Calibri"/>
                <a:cs typeface="Calibri"/>
              </a:rPr>
              <a:t>today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b="1" spc="-5" dirty="0">
                <a:latin typeface="Calibri"/>
                <a:cs typeface="Calibri"/>
              </a:rPr>
              <a:t>color </a:t>
            </a:r>
            <a:r>
              <a:rPr sz="2400" b="1" spc="-15" dirty="0">
                <a:latin typeface="Calibri"/>
                <a:cs typeface="Calibri"/>
              </a:rPr>
              <a:t>pickers</a:t>
            </a:r>
            <a:r>
              <a:rPr sz="2400" spc="-15" dirty="0">
                <a:latin typeface="Calibri"/>
                <a:cs typeface="Calibri"/>
              </a:rPr>
              <a:t>,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b="1" spc="-10" dirty="0">
                <a:latin typeface="Calibri"/>
                <a:cs typeface="Calibri"/>
              </a:rPr>
              <a:t>image </a:t>
            </a:r>
            <a:r>
              <a:rPr sz="2400" b="1" spc="-5" dirty="0">
                <a:latin typeface="Calibri"/>
                <a:cs typeface="Calibri"/>
              </a:rPr>
              <a:t>editing  </a:t>
            </a:r>
            <a:r>
              <a:rPr sz="2400" b="1" spc="-10" dirty="0">
                <a:latin typeface="Calibri"/>
                <a:cs typeface="Calibri"/>
              </a:rPr>
              <a:t>software</a:t>
            </a:r>
            <a:r>
              <a:rPr sz="2400" spc="-10" dirty="0">
                <a:latin typeface="Calibri"/>
                <a:cs typeface="Calibri"/>
              </a:rPr>
              <a:t>, </a:t>
            </a:r>
            <a:r>
              <a:rPr sz="2400" dirty="0">
                <a:latin typeface="Calibri"/>
                <a:cs typeface="Calibri"/>
              </a:rPr>
              <a:t>and less </a:t>
            </a:r>
            <a:r>
              <a:rPr sz="2400" spc="-10" dirty="0">
                <a:latin typeface="Calibri"/>
                <a:cs typeface="Calibri"/>
              </a:rPr>
              <a:t>commonly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b="1" spc="-5" dirty="0">
                <a:latin typeface="Calibri"/>
                <a:cs typeface="Calibri"/>
              </a:rPr>
              <a:t>image analysis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b="1" spc="-10" dirty="0">
                <a:latin typeface="Calibri"/>
                <a:cs typeface="Calibri"/>
              </a:rPr>
              <a:t>computer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vision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5286380" y="4429132"/>
            <a:ext cx="2714644" cy="1571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/>
          <p:cNvSpPr txBox="1">
            <a:spLocks/>
          </p:cNvSpPr>
          <p:nvPr/>
        </p:nvSpPr>
        <p:spPr bwMode="auto">
          <a:xfrm>
            <a:off x="562890" y="259460"/>
            <a:ext cx="4794928" cy="68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 marR="0" lvl="0" indent="0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HSV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</a:t>
            </a:r>
            <a:r>
              <a:rPr kumimoji="0" lang="en-US" sz="4400" b="0" i="0" u="none" strike="noStrike" kern="1200" cap="none" spc="-9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</a:t>
            </a:r>
            <a:endParaRPr kumimoji="0" lang="en-US" sz="4400" b="0" i="0" u="none" strike="noStrike" kern="1200" cap="none" spc="-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562889" y="969087"/>
            <a:ext cx="7795325" cy="117724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40"/>
              </a:spcBef>
              <a:buClr>
                <a:srgbClr val="D580A4"/>
              </a:buClr>
              <a:buSzPct val="90000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Hue (H), the color type (such as red, green). It ranges from 0 to 360 degree, with red at 0</a:t>
            </a:r>
            <a:endParaRPr sz="2400" spc="-15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40"/>
              </a:spcBef>
            </a:pPr>
            <a:r>
              <a:rPr sz="2400" spc="-15" dirty="0">
                <a:latin typeface="Calibri"/>
                <a:cs typeface="Calibri"/>
              </a:rPr>
              <a:t>degree, green at 120 degree, blue at 240 degree and so on.</a:t>
            </a:r>
            <a:endParaRPr sz="2400" spc="-15">
              <a:latin typeface="Calibri"/>
              <a:cs typeface="Calibri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714348" y="2500306"/>
            <a:ext cx="4071966" cy="3917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The two representations rearrange</a:t>
            </a:r>
            <a:endParaRPr sz="2400" spc="-15">
              <a:latin typeface="Calibri"/>
              <a:cs typeface="Calibri"/>
            </a:endParaRPr>
          </a:p>
          <a:p>
            <a:pPr marL="60960">
              <a:lnSpc>
                <a:spcPct val="100000"/>
              </a:lnSpc>
              <a:spcBef>
                <a:spcPts val="1580"/>
              </a:spcBef>
            </a:pPr>
            <a:r>
              <a:rPr sz="2400" spc="-15" dirty="0">
                <a:latin typeface="Calibri"/>
                <a:cs typeface="Calibri"/>
              </a:rPr>
              <a:t>the geometry of RGB in an attempt to</a:t>
            </a:r>
            <a:endParaRPr sz="2400" spc="-15">
              <a:latin typeface="Calibri"/>
              <a:cs typeface="Calibri"/>
            </a:endParaRPr>
          </a:p>
          <a:p>
            <a:pPr marL="60960">
              <a:lnSpc>
                <a:spcPct val="100000"/>
              </a:lnSpc>
              <a:spcBef>
                <a:spcPts val="1590"/>
              </a:spcBef>
            </a:pPr>
            <a:r>
              <a:rPr sz="2400" spc="-15" dirty="0">
                <a:latin typeface="Calibri"/>
                <a:cs typeface="Calibri"/>
              </a:rPr>
              <a:t>be more intuitive and perceptually</a:t>
            </a:r>
            <a:endParaRPr sz="2400" spc="-15">
              <a:latin typeface="Calibri"/>
              <a:cs typeface="Calibri"/>
            </a:endParaRPr>
          </a:p>
          <a:p>
            <a:pPr marL="12700" marR="925830" indent="48260">
              <a:lnSpc>
                <a:spcPct val="173300"/>
              </a:lnSpc>
            </a:pPr>
            <a:r>
              <a:rPr sz="2400" spc="-15" dirty="0">
                <a:latin typeface="Calibri"/>
                <a:cs typeface="Calibri"/>
              </a:rPr>
              <a:t>relevant ,based on the color  wheel.</a:t>
            </a:r>
            <a:endParaRPr sz="2400" spc="-15">
              <a:latin typeface="Calibri"/>
              <a:cs typeface="Calibri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4714876" y="2428868"/>
            <a:ext cx="3286148" cy="33618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/>
          <p:cNvSpPr txBox="1">
            <a:spLocks/>
          </p:cNvSpPr>
          <p:nvPr/>
        </p:nvSpPr>
        <p:spPr bwMode="auto">
          <a:xfrm>
            <a:off x="562890" y="259460"/>
            <a:ext cx="4723490" cy="68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 marR="0" lvl="0" indent="0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HSV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</a:t>
            </a:r>
            <a:r>
              <a:rPr kumimoji="0" lang="en-US" sz="4400" b="0" i="0" u="none" strike="noStrike" kern="1200" cap="none" spc="-9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</a:t>
            </a:r>
            <a:endParaRPr kumimoji="0" lang="en-US" sz="4400" b="0" i="0" u="none" strike="noStrike" kern="1200" cap="none" spc="-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562889" y="969087"/>
            <a:ext cx="7427595" cy="339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10000"/>
              </a:lnSpc>
              <a:spcBef>
                <a:spcPts val="100"/>
              </a:spcBef>
              <a:buClr>
                <a:srgbClr val="D580A4"/>
              </a:buClr>
              <a:buSzPct val="90000"/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Saturation (S) of the color ranges from 0 to 100%. Also sometimes, it called the  "purity". The lower the saturation of a color, the more "grayness" is present and the  more faded the color will appear.</a:t>
            </a:r>
            <a:endParaRPr sz="2400" spc="-15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39"/>
              </a:spcBef>
              <a:buClr>
                <a:srgbClr val="D580A4"/>
              </a:buClr>
              <a:buSzPct val="90000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Value (V), the Brightness (V) of the color ranges from 0 to 100%. It is a nonlinear</a:t>
            </a:r>
            <a:endParaRPr sz="2400" spc="-15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40"/>
              </a:spcBef>
            </a:pPr>
            <a:r>
              <a:rPr sz="2400" spc="-15" dirty="0">
                <a:latin typeface="Calibri"/>
                <a:cs typeface="Calibri"/>
              </a:rPr>
              <a:t>transformation of the RGB color space. Note that HSV and HSB are the same.</a:t>
            </a:r>
            <a:endParaRPr sz="2400" spc="-15">
              <a:latin typeface="Calibri"/>
              <a:cs typeface="Calibri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5643570" y="4143380"/>
            <a:ext cx="2357454" cy="2000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/>
          <p:cNvSpPr txBox="1">
            <a:spLocks/>
          </p:cNvSpPr>
          <p:nvPr/>
        </p:nvSpPr>
        <p:spPr bwMode="auto">
          <a:xfrm>
            <a:off x="664616" y="349758"/>
            <a:ext cx="4836078" cy="68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 marR="0" lvl="0" indent="0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HSV </a:t>
            </a:r>
            <a:r>
              <a:rPr kumimoji="0" lang="en-US" sz="4400" b="0" i="0" u="none" strike="noStrike" kern="1200" cap="none" spc="-5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colour</a:t>
            </a:r>
            <a:r>
              <a:rPr kumimoji="0" lang="en-US" sz="4400" b="0" i="0" u="none" strike="noStrike" kern="1200" cap="none" spc="-7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-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picker</a:t>
            </a:r>
            <a:endParaRPr kumimoji="0" lang="en-US" sz="4400" b="0" i="0" u="none" strike="noStrike" kern="1200" cap="none" spc="-1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664617" y="1062965"/>
            <a:ext cx="7425214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000" b="1" spc="-10" dirty="0">
                <a:latin typeface="Cambria"/>
                <a:cs typeface="Cambria"/>
              </a:rPr>
              <a:t>HSV </a:t>
            </a:r>
            <a:r>
              <a:rPr sz="2000" b="1" spc="-5" dirty="0">
                <a:latin typeface="Cambria"/>
                <a:cs typeface="Cambria"/>
              </a:rPr>
              <a:t>colour </a:t>
            </a:r>
            <a:r>
              <a:rPr sz="2000" b="1" spc="-10" dirty="0">
                <a:latin typeface="Cambria"/>
                <a:cs typeface="Cambria"/>
              </a:rPr>
              <a:t>picker </a:t>
            </a:r>
            <a:r>
              <a:rPr sz="2000" spc="-5" dirty="0">
                <a:latin typeface="Cambria"/>
                <a:cs typeface="Cambria"/>
              </a:rPr>
              <a:t>is used </a:t>
            </a:r>
            <a:r>
              <a:rPr sz="2000" spc="-10" dirty="0">
                <a:latin typeface="Cambria"/>
                <a:cs typeface="Cambria"/>
              </a:rPr>
              <a:t>to control </a:t>
            </a:r>
            <a:r>
              <a:rPr sz="2000" dirty="0">
                <a:latin typeface="Cambria"/>
                <a:cs typeface="Cambria"/>
              </a:rPr>
              <a:t>the </a:t>
            </a:r>
            <a:r>
              <a:rPr sz="2000" b="1" dirty="0">
                <a:latin typeface="Cambria"/>
                <a:cs typeface="Cambria"/>
              </a:rPr>
              <a:t>V </a:t>
            </a:r>
            <a:r>
              <a:rPr sz="2000" spc="-15" dirty="0">
                <a:latin typeface="Cambria"/>
                <a:cs typeface="Cambria"/>
              </a:rPr>
              <a:t>value, while </a:t>
            </a:r>
            <a:r>
              <a:rPr sz="2000" dirty="0">
                <a:latin typeface="Cambria"/>
                <a:cs typeface="Cambria"/>
              </a:rPr>
              <a:t>the </a:t>
            </a:r>
            <a:r>
              <a:rPr sz="2000" spc="-5" dirty="0">
                <a:latin typeface="Cambria"/>
                <a:cs typeface="Cambria"/>
              </a:rPr>
              <a:t>corresponding slices </a:t>
            </a:r>
            <a:r>
              <a:rPr sz="2000" spc="-15" dirty="0">
                <a:latin typeface="Cambria"/>
                <a:cs typeface="Cambria"/>
              </a:rPr>
              <a:t>through  </a:t>
            </a:r>
            <a:r>
              <a:rPr sz="2000" dirty="0">
                <a:latin typeface="Cambria"/>
                <a:cs typeface="Cambria"/>
              </a:rPr>
              <a:t>the </a:t>
            </a:r>
            <a:r>
              <a:rPr sz="2000" spc="-10" dirty="0">
                <a:latin typeface="Cambria"/>
                <a:cs typeface="Cambria"/>
              </a:rPr>
              <a:t>cylinder </a:t>
            </a:r>
            <a:r>
              <a:rPr sz="2000" spc="-15" dirty="0">
                <a:latin typeface="Cambria"/>
                <a:cs typeface="Cambria"/>
              </a:rPr>
              <a:t>are </a:t>
            </a:r>
            <a:r>
              <a:rPr sz="2000" spc="-10" dirty="0">
                <a:latin typeface="Cambria"/>
                <a:cs typeface="Cambria"/>
              </a:rPr>
              <a:t>displayed, </a:t>
            </a:r>
            <a:r>
              <a:rPr sz="2000" dirty="0">
                <a:latin typeface="Cambria"/>
                <a:cs typeface="Cambria"/>
              </a:rPr>
              <a:t>and a </a:t>
            </a:r>
            <a:r>
              <a:rPr sz="2000" spc="-5" dirty="0">
                <a:latin typeface="Cambria"/>
                <a:cs typeface="Cambria"/>
              </a:rPr>
              <a:t>colour </a:t>
            </a:r>
            <a:r>
              <a:rPr sz="2000" spc="-10" dirty="0">
                <a:latin typeface="Cambria"/>
                <a:cs typeface="Cambria"/>
              </a:rPr>
              <a:t>is </a:t>
            </a:r>
            <a:r>
              <a:rPr sz="2000" spc="-5" dirty="0">
                <a:latin typeface="Cambria"/>
                <a:cs typeface="Cambria"/>
              </a:rPr>
              <a:t>selected </a:t>
            </a:r>
            <a:r>
              <a:rPr sz="2000" spc="-15" dirty="0">
                <a:latin typeface="Cambria"/>
                <a:cs typeface="Cambria"/>
              </a:rPr>
              <a:t>by </a:t>
            </a:r>
            <a:r>
              <a:rPr sz="2000" spc="-5" dirty="0">
                <a:latin typeface="Cambria"/>
                <a:cs typeface="Cambria"/>
              </a:rPr>
              <a:t>clicking on </a:t>
            </a:r>
            <a:r>
              <a:rPr sz="2000" dirty="0">
                <a:latin typeface="Cambria"/>
                <a:cs typeface="Cambria"/>
              </a:rPr>
              <a:t>a </a:t>
            </a:r>
            <a:r>
              <a:rPr sz="2000" spc="-5" dirty="0">
                <a:latin typeface="Cambria"/>
                <a:cs typeface="Cambria"/>
              </a:rPr>
              <a:t>point in </a:t>
            </a:r>
            <a:r>
              <a:rPr sz="2000" dirty="0">
                <a:latin typeface="Cambria"/>
                <a:cs typeface="Cambria"/>
              </a:rPr>
              <a:t>the </a:t>
            </a:r>
            <a:r>
              <a:rPr sz="2000" spc="-5" dirty="0">
                <a:latin typeface="Cambria"/>
                <a:cs typeface="Cambria"/>
              </a:rPr>
              <a:t>disk. The  </a:t>
            </a:r>
            <a:r>
              <a:rPr sz="2000" b="1" spc="-20" dirty="0">
                <a:latin typeface="Cambria"/>
                <a:cs typeface="Cambria"/>
              </a:rPr>
              <a:t>RGB </a:t>
            </a:r>
            <a:r>
              <a:rPr sz="2000" spc="-10" dirty="0">
                <a:latin typeface="Cambria"/>
                <a:cs typeface="Cambria"/>
              </a:rPr>
              <a:t>picker below simply </a:t>
            </a:r>
            <a:r>
              <a:rPr sz="2000" spc="-5" dirty="0">
                <a:latin typeface="Cambria"/>
                <a:cs typeface="Cambria"/>
              </a:rPr>
              <a:t>uses </a:t>
            </a:r>
            <a:r>
              <a:rPr sz="2000" dirty="0">
                <a:latin typeface="Cambria"/>
                <a:cs typeface="Cambria"/>
              </a:rPr>
              <a:t>sliders </a:t>
            </a:r>
            <a:r>
              <a:rPr sz="2000" spc="-10" dirty="0">
                <a:latin typeface="Cambria"/>
                <a:cs typeface="Cambria"/>
              </a:rPr>
              <a:t>to control </a:t>
            </a:r>
            <a:r>
              <a:rPr sz="2000" spc="-5" dirty="0">
                <a:latin typeface="Cambria"/>
                <a:cs typeface="Cambria"/>
              </a:rPr>
              <a:t>the </a:t>
            </a:r>
            <a:r>
              <a:rPr sz="2000" spc="-10" dirty="0">
                <a:latin typeface="Cambria"/>
                <a:cs typeface="Cambria"/>
              </a:rPr>
              <a:t>three </a:t>
            </a:r>
            <a:r>
              <a:rPr sz="2000" spc="-5" dirty="0">
                <a:latin typeface="Cambria"/>
                <a:cs typeface="Cambria"/>
              </a:rPr>
              <a:t>components, </a:t>
            </a:r>
            <a:r>
              <a:rPr sz="2000" spc="-10" dirty="0">
                <a:latin typeface="Cambria"/>
                <a:cs typeface="Cambria"/>
              </a:rPr>
              <a:t>while </a:t>
            </a:r>
            <a:r>
              <a:rPr sz="2000" dirty="0">
                <a:latin typeface="Cambria"/>
                <a:cs typeface="Cambria"/>
              </a:rPr>
              <a:t>the </a:t>
            </a:r>
            <a:r>
              <a:rPr sz="2000" spc="-5" dirty="0">
                <a:latin typeface="Cambria"/>
                <a:cs typeface="Cambria"/>
              </a:rPr>
              <a:t>spectrum  </a:t>
            </a:r>
            <a:r>
              <a:rPr sz="2000" spc="-10" dirty="0">
                <a:latin typeface="Cambria"/>
                <a:cs typeface="Cambria"/>
              </a:rPr>
              <a:t>picker </a:t>
            </a:r>
            <a:r>
              <a:rPr sz="2000" dirty="0">
                <a:latin typeface="Cambria"/>
                <a:cs typeface="Cambria"/>
              </a:rPr>
              <a:t>at the </a:t>
            </a:r>
            <a:r>
              <a:rPr sz="2000" spc="-5" dirty="0">
                <a:latin typeface="Cambria"/>
                <a:cs typeface="Cambria"/>
              </a:rPr>
              <a:t>bottom lets </a:t>
            </a:r>
            <a:r>
              <a:rPr sz="2000" spc="-15" dirty="0">
                <a:latin typeface="Cambria"/>
                <a:cs typeface="Cambria"/>
              </a:rPr>
              <a:t>you </a:t>
            </a:r>
            <a:r>
              <a:rPr sz="2000" spc="-5" dirty="0">
                <a:latin typeface="Cambria"/>
                <a:cs typeface="Cambria"/>
              </a:rPr>
              <a:t>pick </a:t>
            </a:r>
            <a:r>
              <a:rPr sz="2000" spc="-10" dirty="0">
                <a:latin typeface="Cambria"/>
                <a:cs typeface="Cambria"/>
              </a:rPr>
              <a:t>your </a:t>
            </a:r>
            <a:r>
              <a:rPr sz="2000" dirty="0">
                <a:latin typeface="Cambria"/>
                <a:cs typeface="Cambria"/>
              </a:rPr>
              <a:t>colour </a:t>
            </a:r>
            <a:r>
              <a:rPr sz="2000" spc="-10" dirty="0">
                <a:latin typeface="Cambria"/>
                <a:cs typeface="Cambria"/>
              </a:rPr>
              <a:t>directly </a:t>
            </a:r>
            <a:r>
              <a:rPr sz="2000" spc="-15" dirty="0">
                <a:latin typeface="Cambria"/>
                <a:cs typeface="Cambria"/>
              </a:rPr>
              <a:t>by</a:t>
            </a:r>
            <a:r>
              <a:rPr sz="2000" spc="-1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clicking.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4357686" y="3500438"/>
            <a:ext cx="3714776" cy="2571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1857356" y="3500438"/>
            <a:ext cx="2357454" cy="25717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/>
          <p:cNvSpPr/>
          <p:nvPr/>
        </p:nvSpPr>
        <p:spPr>
          <a:xfrm>
            <a:off x="2786050" y="4643446"/>
            <a:ext cx="3643338" cy="9048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/>
          <p:cNvSpPr txBox="1">
            <a:spLocks/>
          </p:cNvSpPr>
          <p:nvPr/>
        </p:nvSpPr>
        <p:spPr bwMode="auto">
          <a:xfrm>
            <a:off x="785786" y="357166"/>
            <a:ext cx="4641311" cy="68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 marR="0" lvl="0" indent="0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</a:t>
            </a:r>
            <a:r>
              <a:rPr kumimoji="0" lang="en-US" sz="4400" b="0" i="0" u="none" strike="noStrike" kern="1200" cap="none" spc="-7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</a:t>
            </a:r>
            <a:endParaRPr kumimoji="0" lang="en-US" sz="44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571472" y="1071546"/>
            <a:ext cx="8001056" cy="512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265" algn="just">
              <a:lnSpc>
                <a:spcPct val="150000"/>
              </a:lnSpc>
              <a:spcBef>
                <a:spcPts val="100"/>
              </a:spcBef>
              <a:buClr>
                <a:srgbClr val="D580A4"/>
              </a:buClr>
              <a:buSzPct val="89583"/>
              <a:buFont typeface="Georgia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color </a:t>
            </a:r>
            <a:r>
              <a:rPr sz="2400" spc="-5" dirty="0">
                <a:latin typeface="Calibri"/>
                <a:cs typeface="Calibri"/>
              </a:rPr>
              <a:t>model </a:t>
            </a:r>
            <a:r>
              <a:rPr sz="2400" dirty="0">
                <a:latin typeface="Calibri"/>
                <a:cs typeface="Calibri"/>
              </a:rPr>
              <a:t>is an </a:t>
            </a:r>
            <a:r>
              <a:rPr sz="2400" spc="-10" dirty="0">
                <a:latin typeface="Calibri"/>
                <a:cs typeface="Calibri"/>
              </a:rPr>
              <a:t>orderly </a:t>
            </a:r>
            <a:r>
              <a:rPr sz="2400" spc="-25" dirty="0">
                <a:latin typeface="Calibri"/>
                <a:cs typeface="Calibri"/>
              </a:rPr>
              <a:t>system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b="1" spc="-10" dirty="0">
                <a:latin typeface="Calibri"/>
                <a:cs typeface="Calibri"/>
              </a:rPr>
              <a:t>creating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5" dirty="0">
                <a:latin typeface="Calibri"/>
                <a:cs typeface="Calibri"/>
              </a:rPr>
              <a:t>whole </a:t>
            </a:r>
            <a:r>
              <a:rPr sz="2400" b="1" spc="-15" dirty="0">
                <a:latin typeface="Calibri"/>
                <a:cs typeface="Calibri"/>
              </a:rPr>
              <a:t>range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10" dirty="0">
                <a:latin typeface="Calibri"/>
                <a:cs typeface="Calibri"/>
              </a:rPr>
              <a:t>colors </a:t>
            </a:r>
            <a:r>
              <a:rPr sz="2400" spc="-15" dirty="0">
                <a:latin typeface="Calibri"/>
                <a:cs typeface="Calibri"/>
              </a:rPr>
              <a:t>from 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small </a:t>
            </a:r>
            <a:r>
              <a:rPr sz="2400" spc="-10" dirty="0">
                <a:latin typeface="Calibri"/>
                <a:cs typeface="Calibri"/>
              </a:rPr>
              <a:t>set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primary </a:t>
            </a:r>
            <a:r>
              <a:rPr sz="2400" b="1" spc="-10" dirty="0">
                <a:latin typeface="Calibri"/>
                <a:cs typeface="Calibri"/>
              </a:rPr>
              <a:t>colors</a:t>
            </a:r>
            <a:r>
              <a:rPr sz="2400" spc="-10" dirty="0">
                <a:latin typeface="Calibri"/>
                <a:cs typeface="Calibri"/>
              </a:rPr>
              <a:t>. There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10" dirty="0">
                <a:latin typeface="Calibri"/>
                <a:cs typeface="Calibri"/>
              </a:rPr>
              <a:t>two </a:t>
            </a:r>
            <a:r>
              <a:rPr sz="2400" dirty="0">
                <a:latin typeface="Calibri"/>
                <a:cs typeface="Calibri"/>
              </a:rPr>
              <a:t>types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color </a:t>
            </a:r>
            <a:r>
              <a:rPr sz="2400" dirty="0">
                <a:latin typeface="Calibri"/>
                <a:cs typeface="Calibri"/>
              </a:rPr>
              <a:t>models, </a:t>
            </a:r>
            <a:r>
              <a:rPr sz="2400" spc="-5" dirty="0">
                <a:latin typeface="Calibri"/>
                <a:cs typeface="Calibri"/>
              </a:rPr>
              <a:t>those </a:t>
            </a:r>
            <a:r>
              <a:rPr sz="2400" spc="-10" dirty="0">
                <a:latin typeface="Calibri"/>
                <a:cs typeface="Calibri"/>
              </a:rPr>
              <a:t>that 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b="1" u="heavy" spc="-10" dirty="0"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subtractive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those </a:t>
            </a: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spc="-15" dirty="0">
                <a:latin typeface="Calibri"/>
                <a:cs typeface="Calibri"/>
              </a:rPr>
              <a:t>are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additive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4965" marR="7620" indent="-342265" algn="just">
              <a:lnSpc>
                <a:spcPct val="150000"/>
              </a:lnSpc>
              <a:spcBef>
                <a:spcPts val="994"/>
              </a:spcBef>
              <a:buClr>
                <a:srgbClr val="D580A4"/>
              </a:buClr>
              <a:buSzPct val="89583"/>
              <a:buFont typeface="Georgia"/>
              <a:buChar char="•"/>
              <a:tabLst>
                <a:tab pos="355600" algn="l"/>
              </a:tabLst>
            </a:pPr>
            <a:r>
              <a:rPr sz="2400" b="1" i="1" spc="-5" dirty="0">
                <a:latin typeface="Calibri"/>
                <a:cs typeface="Calibri"/>
              </a:rPr>
              <a:t>Additive </a:t>
            </a:r>
            <a:r>
              <a:rPr sz="2400" spc="-10" dirty="0">
                <a:latin typeface="Calibri"/>
                <a:cs typeface="Calibri"/>
              </a:rPr>
              <a:t>color </a:t>
            </a:r>
            <a:r>
              <a:rPr sz="2400" dirty="0">
                <a:latin typeface="Calibri"/>
                <a:cs typeface="Calibri"/>
              </a:rPr>
              <a:t>models </a:t>
            </a:r>
            <a:r>
              <a:rPr sz="2400" b="1" spc="-10" dirty="0">
                <a:latin typeface="Calibri"/>
                <a:cs typeface="Calibri"/>
              </a:rPr>
              <a:t>use light </a:t>
            </a:r>
            <a:r>
              <a:rPr sz="2400" spc="-15" dirty="0">
                <a:latin typeface="Calibri"/>
                <a:cs typeface="Calibri"/>
              </a:rPr>
              <a:t>to display </a:t>
            </a:r>
            <a:r>
              <a:rPr sz="2400" spc="-10" dirty="0">
                <a:latin typeface="Calibri"/>
                <a:cs typeface="Calibri"/>
              </a:rPr>
              <a:t>color </a:t>
            </a:r>
            <a:r>
              <a:rPr sz="2400" dirty="0">
                <a:latin typeface="Calibri"/>
                <a:cs typeface="Calibri"/>
              </a:rPr>
              <a:t>while </a:t>
            </a:r>
            <a:r>
              <a:rPr sz="2400" b="1" i="1" spc="-5" dirty="0">
                <a:latin typeface="Calibri"/>
                <a:cs typeface="Calibri"/>
              </a:rPr>
              <a:t>subtractive </a:t>
            </a:r>
            <a:r>
              <a:rPr sz="2400" dirty="0">
                <a:latin typeface="Calibri"/>
                <a:cs typeface="Calibri"/>
              </a:rPr>
              <a:t>models </a:t>
            </a:r>
            <a:r>
              <a:rPr sz="2400" b="1" dirty="0">
                <a:latin typeface="Calibri"/>
                <a:cs typeface="Calibri"/>
              </a:rPr>
              <a:t>use  </a:t>
            </a:r>
            <a:r>
              <a:rPr sz="2400" b="1" spc="-5" dirty="0">
                <a:latin typeface="Calibri"/>
                <a:cs typeface="Calibri"/>
              </a:rPr>
              <a:t>printing </a:t>
            </a:r>
            <a:r>
              <a:rPr sz="2400" b="1" spc="-10" dirty="0">
                <a:latin typeface="Calibri"/>
                <a:cs typeface="Calibri"/>
              </a:rPr>
              <a:t>inks</a:t>
            </a:r>
            <a:r>
              <a:rPr sz="2400" spc="-10" dirty="0">
                <a:latin typeface="Calibri"/>
                <a:cs typeface="Calibri"/>
              </a:rPr>
              <a:t>. Colors perceived in </a:t>
            </a:r>
            <a:r>
              <a:rPr sz="2400" spc="-5" dirty="0">
                <a:latin typeface="Calibri"/>
                <a:cs typeface="Calibri"/>
              </a:rPr>
              <a:t>additive </a:t>
            </a:r>
            <a:r>
              <a:rPr sz="2400" dirty="0">
                <a:latin typeface="Calibri"/>
                <a:cs typeface="Calibri"/>
              </a:rPr>
              <a:t>models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result of  </a:t>
            </a:r>
            <a:r>
              <a:rPr sz="2400" b="1" spc="-15" dirty="0">
                <a:latin typeface="Calibri"/>
                <a:cs typeface="Calibri"/>
              </a:rPr>
              <a:t>transmitted </a:t>
            </a:r>
            <a:r>
              <a:rPr sz="2400" b="1" spc="-10" dirty="0">
                <a:latin typeface="Calibri"/>
                <a:cs typeface="Calibri"/>
              </a:rPr>
              <a:t>light</a:t>
            </a:r>
            <a:r>
              <a:rPr sz="2400" spc="-10" dirty="0">
                <a:latin typeface="Calibri"/>
                <a:cs typeface="Calibri"/>
              </a:rPr>
              <a:t>. </a:t>
            </a:r>
            <a:r>
              <a:rPr sz="2400" spc="-15" dirty="0">
                <a:latin typeface="Calibri"/>
                <a:cs typeface="Calibri"/>
              </a:rPr>
              <a:t>Colors </a:t>
            </a:r>
            <a:r>
              <a:rPr sz="2400" spc="-10" dirty="0">
                <a:latin typeface="Calibri"/>
                <a:cs typeface="Calibri"/>
              </a:rPr>
              <a:t>perceived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5" dirty="0">
                <a:latin typeface="Calibri"/>
                <a:cs typeface="Calibri"/>
              </a:rPr>
              <a:t>subtractive </a:t>
            </a:r>
            <a:r>
              <a:rPr sz="2400" dirty="0">
                <a:latin typeface="Calibri"/>
                <a:cs typeface="Calibri"/>
              </a:rPr>
              <a:t>models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result of  </a:t>
            </a:r>
            <a:r>
              <a:rPr sz="2400" b="1" spc="-10" dirty="0">
                <a:latin typeface="Calibri"/>
                <a:cs typeface="Calibri"/>
              </a:rPr>
              <a:t>reflected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light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 txBox="1">
            <a:spLocks/>
          </p:cNvSpPr>
          <p:nvPr/>
        </p:nvSpPr>
        <p:spPr bwMode="auto">
          <a:xfrm>
            <a:off x="857224" y="428604"/>
            <a:ext cx="3926931" cy="68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 marR="0" lvl="0" indent="0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</a:t>
            </a:r>
            <a:r>
              <a:rPr kumimoji="0" lang="en-US" sz="4400" b="0" i="0" u="none" strike="noStrike" kern="1200" cap="none" spc="-7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</a:t>
            </a:r>
            <a:endParaRPr kumimoji="0" lang="en-US" sz="44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857224" y="1071546"/>
            <a:ext cx="7427119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265" algn="just">
              <a:lnSpc>
                <a:spcPct val="150000"/>
              </a:lnSpc>
              <a:spcBef>
                <a:spcPts val="100"/>
              </a:spcBef>
              <a:buClr>
                <a:srgbClr val="D580A4"/>
              </a:buClr>
              <a:buSzPct val="89583"/>
              <a:buFont typeface="Georgia"/>
              <a:buChar char="•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There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10" dirty="0">
                <a:latin typeface="Calibri"/>
                <a:cs typeface="Calibri"/>
              </a:rPr>
              <a:t>several established color </a:t>
            </a:r>
            <a:r>
              <a:rPr sz="2400" dirty="0">
                <a:latin typeface="Calibri"/>
                <a:cs typeface="Calibri"/>
              </a:rPr>
              <a:t>models </a:t>
            </a:r>
            <a:r>
              <a:rPr sz="2400" spc="-5" dirty="0">
                <a:latin typeface="Calibri"/>
                <a:cs typeface="Calibri"/>
              </a:rPr>
              <a:t>used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computer graphics, </a:t>
            </a:r>
            <a:r>
              <a:rPr sz="2400" spc="-5" dirty="0">
                <a:latin typeface="Calibri"/>
                <a:cs typeface="Calibri"/>
              </a:rPr>
              <a:t>but 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two most common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RGB </a:t>
            </a:r>
            <a:r>
              <a:rPr sz="2400" b="1" dirty="0">
                <a:latin typeface="Calibri"/>
                <a:cs typeface="Calibri"/>
              </a:rPr>
              <a:t>model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b="1" spc="-5" dirty="0">
                <a:latin typeface="Calibri"/>
                <a:cs typeface="Calibri"/>
              </a:rPr>
              <a:t>Red-Green-Blue</a:t>
            </a:r>
            <a:r>
              <a:rPr sz="2400" spc="-5" dirty="0">
                <a:latin typeface="Calibri"/>
                <a:cs typeface="Calibri"/>
              </a:rPr>
              <a:t>)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u="heavy" spc="-10" dirty="0"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computer  </a:t>
            </a:r>
            <a:r>
              <a:rPr sz="2400" u="heavy" spc="-15" dirty="0"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display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the </a:t>
            </a:r>
            <a:r>
              <a:rPr sz="2400" b="1" spc="-5" dirty="0">
                <a:latin typeface="Calibri"/>
                <a:cs typeface="Calibri"/>
              </a:rPr>
              <a:t>CMYK </a:t>
            </a:r>
            <a:r>
              <a:rPr sz="2400" b="1" dirty="0">
                <a:latin typeface="Calibri"/>
                <a:cs typeface="Calibri"/>
              </a:rPr>
              <a:t>model </a:t>
            </a:r>
            <a:r>
              <a:rPr sz="2400" spc="-15" dirty="0">
                <a:latin typeface="Calibri"/>
                <a:cs typeface="Calibri"/>
              </a:rPr>
              <a:t>(</a:t>
            </a:r>
            <a:r>
              <a:rPr sz="2400" b="1" spc="-15" dirty="0">
                <a:latin typeface="Calibri"/>
                <a:cs typeface="Calibri"/>
              </a:rPr>
              <a:t>Cyan-Magenta-Yellow-Black</a:t>
            </a:r>
            <a:r>
              <a:rPr sz="2400" spc="-15" dirty="0">
                <a:latin typeface="Calibri"/>
                <a:cs typeface="Calibri"/>
              </a:rPr>
              <a:t>)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printing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2428860" y="3357562"/>
            <a:ext cx="5977508" cy="27860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/>
          <p:cNvSpPr txBox="1">
            <a:spLocks/>
          </p:cNvSpPr>
          <p:nvPr/>
        </p:nvSpPr>
        <p:spPr bwMode="auto">
          <a:xfrm>
            <a:off x="642910" y="357166"/>
            <a:ext cx="4572032" cy="68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 marR="0" lvl="0" indent="0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RGB </a:t>
            </a:r>
            <a:r>
              <a:rPr kumimoji="0" lang="en-US" sz="4400" b="0" i="0" u="none" strike="noStrike" kern="120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</a:t>
            </a:r>
            <a:r>
              <a:rPr kumimoji="0" lang="en-US" sz="4400" b="0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</a:t>
            </a:r>
            <a:endParaRPr kumimoji="0" lang="en-US" sz="4400" b="0" i="0" u="none" strike="noStrike" kern="1200" cap="none" spc="-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642910" y="1214593"/>
            <a:ext cx="7424261" cy="2367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265">
              <a:lnSpc>
                <a:spcPct val="150100"/>
              </a:lnSpc>
              <a:spcBef>
                <a:spcPts val="100"/>
              </a:spcBef>
              <a:buClr>
                <a:srgbClr val="D580A4"/>
              </a:buClr>
              <a:buSzPct val="89583"/>
              <a:buFont typeface="Georgia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RGB </a:t>
            </a:r>
            <a:r>
              <a:rPr sz="2400" dirty="0">
                <a:latin typeface="Calibri"/>
                <a:cs typeface="Calibri"/>
              </a:rPr>
              <a:t>is an </a:t>
            </a:r>
            <a:r>
              <a:rPr sz="2400" spc="-10" dirty="0">
                <a:latin typeface="Calibri"/>
                <a:cs typeface="Calibri"/>
              </a:rPr>
              <a:t>additive color </a:t>
            </a:r>
            <a:r>
              <a:rPr sz="2400" dirty="0">
                <a:latin typeface="Calibri"/>
                <a:cs typeface="Calibri"/>
              </a:rPr>
              <a:t>model </a:t>
            </a:r>
            <a:r>
              <a:rPr sz="2400" spc="-15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computer </a:t>
            </a:r>
            <a:r>
              <a:rPr sz="2400" spc="-15" dirty="0">
                <a:latin typeface="Calibri"/>
                <a:cs typeface="Calibri"/>
              </a:rPr>
              <a:t>displays </a:t>
            </a:r>
            <a:r>
              <a:rPr sz="2400" b="1" dirty="0">
                <a:latin typeface="Calibri"/>
                <a:cs typeface="Calibri"/>
              </a:rPr>
              <a:t>uses </a:t>
            </a:r>
            <a:r>
              <a:rPr sz="2400" b="1" spc="-10" dirty="0">
                <a:latin typeface="Calibri"/>
                <a:cs typeface="Calibri"/>
              </a:rPr>
              <a:t>light </a:t>
            </a:r>
            <a:r>
              <a:rPr sz="2400" spc="-15" dirty="0">
                <a:latin typeface="Calibri"/>
                <a:cs typeface="Calibri"/>
              </a:rPr>
              <a:t>to display  </a:t>
            </a:r>
            <a:r>
              <a:rPr sz="2400" spc="-10" dirty="0">
                <a:latin typeface="Calibri"/>
                <a:cs typeface="Calibri"/>
              </a:rPr>
              <a:t>color </a:t>
            </a:r>
            <a:r>
              <a:rPr sz="2400" dirty="0">
                <a:latin typeface="Calibri"/>
                <a:cs typeface="Calibri"/>
              </a:rPr>
              <a:t>, </a:t>
            </a:r>
            <a:r>
              <a:rPr sz="2400" spc="-10" dirty="0">
                <a:latin typeface="Calibri"/>
                <a:cs typeface="Calibri"/>
              </a:rPr>
              <a:t>Colors result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b="1" spc="-15" dirty="0">
                <a:latin typeface="Calibri"/>
                <a:cs typeface="Calibri"/>
              </a:rPr>
              <a:t>transmitted </a:t>
            </a:r>
            <a:r>
              <a:rPr sz="2400" b="1" spc="-10" dirty="0">
                <a:latin typeface="Calibri"/>
                <a:cs typeface="Calibri"/>
              </a:rPr>
              <a:t>light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D580A4"/>
              </a:buClr>
              <a:buFont typeface="Georgia"/>
              <a:buChar char="•"/>
            </a:pPr>
            <a:endParaRPr sz="21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Clr>
                <a:srgbClr val="D580A4"/>
              </a:buClr>
              <a:buSzPct val="89583"/>
              <a:buFont typeface="Georgia"/>
              <a:buChar char="•"/>
              <a:tabLst>
                <a:tab pos="354965" algn="l"/>
                <a:tab pos="355600" algn="l"/>
              </a:tabLst>
            </a:pPr>
            <a:r>
              <a:rPr sz="2400" b="1" spc="-15" dirty="0">
                <a:latin typeface="Calibri"/>
                <a:cs typeface="Calibri"/>
              </a:rPr>
              <a:t>Red </a:t>
            </a:r>
            <a:r>
              <a:rPr sz="2400" dirty="0">
                <a:latin typeface="Calibri"/>
                <a:cs typeface="Calibri"/>
              </a:rPr>
              <a:t>+ </a:t>
            </a:r>
            <a:r>
              <a:rPr sz="2400" b="1" spc="-10" dirty="0">
                <a:latin typeface="Calibri"/>
                <a:cs typeface="Calibri"/>
              </a:rPr>
              <a:t>Green </a:t>
            </a:r>
            <a:r>
              <a:rPr sz="2400" dirty="0">
                <a:latin typeface="Calibri"/>
                <a:cs typeface="Calibri"/>
              </a:rPr>
              <a:t>+ </a:t>
            </a:r>
            <a:r>
              <a:rPr sz="2400" b="1" spc="-5" dirty="0">
                <a:latin typeface="Calibri"/>
                <a:cs typeface="Calibri"/>
              </a:rPr>
              <a:t>Blue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White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5072066" y="2643182"/>
            <a:ext cx="3324987" cy="322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/>
          <p:cNvSpPr txBox="1">
            <a:spLocks/>
          </p:cNvSpPr>
          <p:nvPr/>
        </p:nvSpPr>
        <p:spPr bwMode="auto">
          <a:xfrm>
            <a:off x="642910" y="428604"/>
            <a:ext cx="4643470" cy="68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 marR="0" lvl="0" indent="0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CMYK Color</a:t>
            </a:r>
            <a:r>
              <a:rPr kumimoji="0" lang="en-US" sz="4400" b="0" i="0" u="none" strike="noStrike" kern="1200" cap="none" spc="-11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</a:t>
            </a:r>
            <a:endParaRPr kumimoji="0" lang="en-US" sz="4400" b="0" i="0" u="none" strike="noStrike" kern="1200" cap="none" spc="-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651596" y="1073028"/>
            <a:ext cx="7849494" cy="46499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0000"/>
              </a:lnSpc>
              <a:spcBef>
                <a:spcPts val="100"/>
              </a:spcBef>
            </a:pPr>
            <a:r>
              <a:rPr sz="2200" spc="-10" dirty="0">
                <a:latin typeface="Calibri"/>
                <a:cs typeface="Calibri"/>
              </a:rPr>
              <a:t>CMYK </a:t>
            </a:r>
            <a:r>
              <a:rPr sz="2200" spc="-15" dirty="0">
                <a:latin typeface="Calibri"/>
                <a:cs typeface="Calibri"/>
              </a:rPr>
              <a:t>(subtractive </a:t>
            </a:r>
            <a:r>
              <a:rPr sz="2200" spc="-10" dirty="0">
                <a:latin typeface="Calibri"/>
                <a:cs typeface="Calibri"/>
              </a:rPr>
              <a:t>color </a:t>
            </a:r>
            <a:r>
              <a:rPr sz="2200" spc="-5" dirty="0">
                <a:latin typeface="Calibri"/>
                <a:cs typeface="Calibri"/>
              </a:rPr>
              <a:t>model) is the </a:t>
            </a:r>
            <a:r>
              <a:rPr sz="2200" spc="-15" dirty="0">
                <a:latin typeface="Calibri"/>
                <a:cs typeface="Calibri"/>
              </a:rPr>
              <a:t>standard </a:t>
            </a:r>
            <a:r>
              <a:rPr sz="2200" spc="-10" dirty="0">
                <a:latin typeface="Calibri"/>
                <a:cs typeface="Calibri"/>
              </a:rPr>
              <a:t>color </a:t>
            </a:r>
            <a:r>
              <a:rPr sz="2200" spc="-5" dirty="0">
                <a:latin typeface="Calibri"/>
                <a:cs typeface="Calibri"/>
              </a:rPr>
              <a:t>model </a:t>
            </a:r>
            <a:r>
              <a:rPr sz="2200" spc="-10" dirty="0">
                <a:latin typeface="Calibri"/>
                <a:cs typeface="Calibri"/>
              </a:rPr>
              <a:t>used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spc="-15" dirty="0">
                <a:latin typeface="Calibri"/>
                <a:cs typeface="Calibri"/>
              </a:rPr>
              <a:t>offset </a:t>
            </a:r>
            <a:r>
              <a:rPr sz="2200" spc="-10" dirty="0">
                <a:latin typeface="Calibri"/>
                <a:cs typeface="Calibri"/>
              </a:rPr>
              <a:t>printing </a:t>
            </a:r>
            <a:r>
              <a:rPr sz="2200" spc="-20" dirty="0">
                <a:latin typeface="Calibri"/>
                <a:cs typeface="Calibri"/>
              </a:rPr>
              <a:t>for  </a:t>
            </a:r>
            <a:r>
              <a:rPr sz="2200" spc="-10" dirty="0">
                <a:latin typeface="Calibri"/>
                <a:cs typeface="Calibri"/>
              </a:rPr>
              <a:t>full-color documents. </a:t>
            </a:r>
            <a:r>
              <a:rPr sz="2200" spc="-5" dirty="0">
                <a:latin typeface="Calibri"/>
                <a:cs typeface="Calibri"/>
              </a:rPr>
              <a:t>Because </a:t>
            </a:r>
            <a:r>
              <a:rPr sz="2200" spc="-10" dirty="0">
                <a:latin typeface="Calibri"/>
                <a:cs typeface="Calibri"/>
              </a:rPr>
              <a:t>such printing uses inks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these </a:t>
            </a:r>
            <a:r>
              <a:rPr sz="2200" spc="-15" dirty="0">
                <a:latin typeface="Calibri"/>
                <a:cs typeface="Calibri"/>
              </a:rPr>
              <a:t>four </a:t>
            </a:r>
            <a:r>
              <a:rPr sz="2200" spc="-10" dirty="0">
                <a:latin typeface="Calibri"/>
                <a:cs typeface="Calibri"/>
              </a:rPr>
              <a:t>basic </a:t>
            </a:r>
            <a:r>
              <a:rPr sz="2200" spc="-15" dirty="0">
                <a:latin typeface="Calibri"/>
                <a:cs typeface="Calibri"/>
              </a:rPr>
              <a:t>colors, </a:t>
            </a:r>
            <a:r>
              <a:rPr sz="2200" spc="-5" dirty="0">
                <a:latin typeface="Calibri"/>
                <a:cs typeface="Calibri"/>
              </a:rPr>
              <a:t>it is  </a:t>
            </a:r>
            <a:r>
              <a:rPr sz="2200" spc="-10" dirty="0">
                <a:latin typeface="Calibri"/>
                <a:cs typeface="Calibri"/>
              </a:rPr>
              <a:t>often called </a:t>
            </a:r>
            <a:r>
              <a:rPr sz="2200" b="1" spc="-10" dirty="0">
                <a:latin typeface="Calibri"/>
                <a:cs typeface="Calibri"/>
              </a:rPr>
              <a:t>four-color</a:t>
            </a:r>
            <a:r>
              <a:rPr sz="2200" b="1" spc="7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printing</a:t>
            </a:r>
            <a:r>
              <a:rPr sz="2200" spc="-1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30000"/>
              </a:lnSpc>
              <a:spcBef>
                <a:spcPts val="994"/>
              </a:spcBef>
              <a:buChar char="•"/>
              <a:tabLst>
                <a:tab pos="469265" algn="l"/>
                <a:tab pos="469900" algn="l"/>
              </a:tabLst>
            </a:pPr>
            <a:r>
              <a:rPr sz="2200" spc="-10" dirty="0">
                <a:latin typeface="Calibri"/>
                <a:cs typeface="Calibri"/>
              </a:rPr>
              <a:t>Where two colors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15" dirty="0">
                <a:latin typeface="Calibri"/>
                <a:cs typeface="Calibri"/>
              </a:rPr>
              <a:t>RGB </a:t>
            </a:r>
            <a:r>
              <a:rPr sz="2200" spc="-10" dirty="0">
                <a:latin typeface="Calibri"/>
                <a:cs typeface="Calibri"/>
              </a:rPr>
              <a:t>overlaps, </a:t>
            </a:r>
            <a:r>
              <a:rPr sz="2200" spc="-15" dirty="0">
                <a:latin typeface="Calibri"/>
                <a:cs typeface="Calibri"/>
              </a:rPr>
              <a:t>we </a:t>
            </a:r>
            <a:r>
              <a:rPr sz="2200" spc="-10" dirty="0">
                <a:latin typeface="Calibri"/>
                <a:cs typeface="Calibri"/>
              </a:rPr>
              <a:t>see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new </a:t>
            </a:r>
            <a:r>
              <a:rPr sz="2200" spc="-5" dirty="0">
                <a:latin typeface="Calibri"/>
                <a:cs typeface="Calibri"/>
              </a:rPr>
              <a:t>color </a:t>
            </a:r>
            <a:r>
              <a:rPr sz="2200" spc="-15" dirty="0">
                <a:latin typeface="Calibri"/>
                <a:cs typeface="Calibri"/>
              </a:rPr>
              <a:t>formed </a:t>
            </a:r>
            <a:r>
              <a:rPr sz="2200" spc="-5" dirty="0">
                <a:latin typeface="Calibri"/>
                <a:cs typeface="Calibri"/>
              </a:rPr>
              <a:t>by mixing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the  </a:t>
            </a:r>
            <a:r>
              <a:rPr sz="2200" spc="-15" dirty="0">
                <a:latin typeface="Calibri"/>
                <a:cs typeface="Calibri"/>
              </a:rPr>
              <a:t>two </a:t>
            </a:r>
            <a:r>
              <a:rPr sz="2200" spc="-5" dirty="0">
                <a:latin typeface="Calibri"/>
                <a:cs typeface="Calibri"/>
              </a:rPr>
              <a:t>additive primaries. </a:t>
            </a:r>
            <a:r>
              <a:rPr sz="2200" spc="-10" dirty="0">
                <a:latin typeface="Calibri"/>
                <a:cs typeface="Calibri"/>
              </a:rPr>
              <a:t>These </a:t>
            </a:r>
            <a:r>
              <a:rPr sz="2200" spc="-15" dirty="0">
                <a:latin typeface="Calibri"/>
                <a:cs typeface="Calibri"/>
              </a:rPr>
              <a:t>new colors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are:</a:t>
            </a:r>
            <a:endParaRPr sz="2200">
              <a:latin typeface="Calibri"/>
              <a:cs typeface="Calibri"/>
            </a:endParaRPr>
          </a:p>
          <a:p>
            <a:pPr marL="469265" indent="-456565" algn="just">
              <a:lnSpc>
                <a:spcPct val="100000"/>
              </a:lnSpc>
              <a:spcBef>
                <a:spcPts val="1789"/>
              </a:spcBef>
              <a:buChar char="•"/>
              <a:tabLst>
                <a:tab pos="469900" algn="l"/>
              </a:tabLst>
            </a:pPr>
            <a:r>
              <a:rPr sz="2200" spc="-5" dirty="0">
                <a:latin typeface="Calibri"/>
                <a:cs typeface="Calibri"/>
              </a:rPr>
              <a:t>A greenish </a:t>
            </a:r>
            <a:r>
              <a:rPr sz="2200" spc="-10" dirty="0">
                <a:latin typeface="Calibri"/>
                <a:cs typeface="Calibri"/>
              </a:rPr>
              <a:t>blue called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cyan</a:t>
            </a:r>
            <a:r>
              <a:rPr sz="2200" spc="-15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469265" indent="-456565" algn="just">
              <a:lnSpc>
                <a:spcPct val="100000"/>
              </a:lnSpc>
              <a:spcBef>
                <a:spcPts val="1800"/>
              </a:spcBef>
              <a:buChar char="•"/>
              <a:tabLst>
                <a:tab pos="469900" algn="l"/>
              </a:tabLst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blushed </a:t>
            </a:r>
            <a:r>
              <a:rPr sz="2200" spc="-15" dirty="0">
                <a:latin typeface="Calibri"/>
                <a:cs typeface="Calibri"/>
              </a:rPr>
              <a:t>red </a:t>
            </a:r>
            <a:r>
              <a:rPr sz="2200" spc="-10" dirty="0">
                <a:latin typeface="Calibri"/>
                <a:cs typeface="Calibri"/>
              </a:rPr>
              <a:t>called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magenta</a:t>
            </a:r>
            <a:r>
              <a:rPr sz="2200" spc="-2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469265" indent="-456565" algn="just">
              <a:lnSpc>
                <a:spcPct val="100000"/>
              </a:lnSpc>
              <a:spcBef>
                <a:spcPts val="1789"/>
              </a:spcBef>
              <a:buChar char="•"/>
              <a:tabLst>
                <a:tab pos="469900" algn="l"/>
              </a:tabLst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bright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yellow</a:t>
            </a:r>
            <a:r>
              <a:rPr sz="2200" spc="-1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85858"/>
              </a:buClr>
              <a:buFont typeface="Calibri"/>
              <a:buChar char="•"/>
            </a:pPr>
            <a:endParaRPr sz="1700">
              <a:latin typeface="Times New Roman"/>
              <a:cs typeface="Times New Roman"/>
            </a:endParaRPr>
          </a:p>
          <a:p>
            <a:pPr marL="467995" indent="-455295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468630" algn="l"/>
              </a:tabLst>
            </a:pP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35" dirty="0">
                <a:latin typeface="Calibri"/>
                <a:cs typeface="Calibri"/>
              </a:rPr>
              <a:t>key </a:t>
            </a:r>
            <a:r>
              <a:rPr sz="2200" spc="-10" dirty="0">
                <a:latin typeface="Calibri"/>
                <a:cs typeface="Calibri"/>
              </a:rPr>
              <a:t>color </a:t>
            </a:r>
            <a:r>
              <a:rPr sz="2200" b="1" spc="-5" dirty="0">
                <a:latin typeface="Calibri"/>
                <a:cs typeface="Calibri"/>
              </a:rPr>
              <a:t>,</a:t>
            </a:r>
            <a:r>
              <a:rPr sz="2200" b="1" spc="7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Black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4710924" y="3543114"/>
            <a:ext cx="3432976" cy="2600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/>
          <p:cNvSpPr txBox="1">
            <a:spLocks/>
          </p:cNvSpPr>
          <p:nvPr/>
        </p:nvSpPr>
        <p:spPr bwMode="auto">
          <a:xfrm>
            <a:off x="664617" y="462788"/>
            <a:ext cx="5550457" cy="68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 marR="0" lvl="0" indent="0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CMYK Color</a:t>
            </a:r>
            <a:r>
              <a:rPr kumimoji="0" lang="en-US" sz="4400" b="0" i="0" u="none" strike="noStrike" kern="1200" cap="none" spc="-1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</a:t>
            </a:r>
            <a:endParaRPr kumimoji="0" lang="en-US" sz="4400" b="0" i="0" u="none" strike="noStrike" kern="1200" cap="none" spc="-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664616" y="1045870"/>
            <a:ext cx="8050788" cy="488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200" spc="-50" dirty="0">
                <a:latin typeface="Calibri"/>
                <a:cs typeface="Calibri"/>
              </a:rPr>
              <a:t>We </a:t>
            </a:r>
            <a:r>
              <a:rPr sz="2200" spc="-15" dirty="0">
                <a:latin typeface="Calibri"/>
                <a:cs typeface="Calibri"/>
              </a:rPr>
              <a:t>can express </a:t>
            </a:r>
            <a:r>
              <a:rPr sz="2200" spc="-5" dirty="0">
                <a:latin typeface="Calibri"/>
                <a:cs typeface="Calibri"/>
              </a:rPr>
              <a:t>this </a:t>
            </a:r>
            <a:r>
              <a:rPr sz="2200" spc="-20" dirty="0">
                <a:latin typeface="Calibri"/>
                <a:cs typeface="Calibri"/>
              </a:rPr>
              <a:t>effect </a:t>
            </a:r>
            <a:r>
              <a:rPr sz="2200" spc="-15" dirty="0">
                <a:latin typeface="Calibri"/>
                <a:cs typeface="Calibri"/>
              </a:rPr>
              <a:t>pseudo-algebraically. Writing </a:t>
            </a:r>
            <a:r>
              <a:rPr sz="2200" b="1" spc="-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, </a:t>
            </a:r>
            <a:r>
              <a:rPr sz="2200" b="1" spc="-5" dirty="0">
                <a:latin typeface="Calibri"/>
                <a:cs typeface="Calibri"/>
              </a:rPr>
              <a:t>G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b="1" spc="-5" dirty="0">
                <a:latin typeface="Calibri"/>
                <a:cs typeface="Calibri"/>
              </a:rPr>
              <a:t>B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b="1" spc="-15" dirty="0">
                <a:latin typeface="Calibri"/>
                <a:cs typeface="Calibri"/>
              </a:rPr>
              <a:t>red, </a:t>
            </a:r>
            <a:r>
              <a:rPr sz="2200" b="1" spc="-10" dirty="0">
                <a:latin typeface="Calibri"/>
                <a:cs typeface="Calibri"/>
              </a:rPr>
              <a:t>green </a:t>
            </a:r>
            <a:r>
              <a:rPr sz="2200" spc="-5" dirty="0">
                <a:latin typeface="Calibri"/>
                <a:cs typeface="Calibri"/>
              </a:rPr>
              <a:t>and  </a:t>
            </a:r>
            <a:r>
              <a:rPr sz="2200" b="1" spc="-5" dirty="0">
                <a:latin typeface="Calibri"/>
                <a:cs typeface="Calibri"/>
              </a:rPr>
              <a:t>blue</a:t>
            </a:r>
            <a:r>
              <a:rPr sz="2200" spc="-5" dirty="0">
                <a:latin typeface="Calibri"/>
                <a:cs typeface="Calibri"/>
              </a:rPr>
              <a:t>, </a:t>
            </a:r>
            <a:r>
              <a:rPr sz="2200" b="1" spc="-5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, </a:t>
            </a:r>
            <a:r>
              <a:rPr sz="2200" b="1" spc="-5" dirty="0">
                <a:latin typeface="Calibri"/>
                <a:cs typeface="Calibri"/>
              </a:rPr>
              <a:t>M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b="1" spc="-5" dirty="0">
                <a:latin typeface="Calibri"/>
                <a:cs typeface="Calibri"/>
              </a:rPr>
              <a:t>Y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b="1" spc="-10" dirty="0">
                <a:latin typeface="Calibri"/>
                <a:cs typeface="Calibri"/>
              </a:rPr>
              <a:t>cyan, </a:t>
            </a:r>
            <a:r>
              <a:rPr sz="2200" b="1" spc="-15" dirty="0">
                <a:latin typeface="Calibri"/>
                <a:cs typeface="Calibri"/>
              </a:rPr>
              <a:t>magenta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b="1" spc="-35" dirty="0">
                <a:latin typeface="Calibri"/>
                <a:cs typeface="Calibri"/>
              </a:rPr>
              <a:t>yellow,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b="1" spc="-5" dirty="0">
                <a:latin typeface="Calibri"/>
                <a:cs typeface="Calibri"/>
              </a:rPr>
              <a:t>W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b="1" spc="-10" dirty="0">
                <a:latin typeface="Calibri"/>
                <a:cs typeface="Calibri"/>
              </a:rPr>
              <a:t>white</a:t>
            </a:r>
            <a:r>
              <a:rPr sz="2200" spc="-10" dirty="0">
                <a:latin typeface="Calibri"/>
                <a:cs typeface="Calibri"/>
              </a:rPr>
              <a:t>,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using </a:t>
            </a:r>
            <a:r>
              <a:rPr sz="2200" spc="-5" dirty="0">
                <a:latin typeface="Calibri"/>
                <a:cs typeface="Calibri"/>
              </a:rPr>
              <a:t>(</a:t>
            </a:r>
            <a:r>
              <a:rPr sz="2200" b="1" spc="-5" dirty="0">
                <a:latin typeface="Calibri"/>
                <a:cs typeface="Calibri"/>
              </a:rPr>
              <a:t>+</a:t>
            </a:r>
            <a:r>
              <a:rPr sz="2200" spc="-5" dirty="0">
                <a:latin typeface="Calibri"/>
                <a:cs typeface="Calibri"/>
              </a:rPr>
              <a:t>) </a:t>
            </a:r>
            <a:r>
              <a:rPr sz="2200" spc="-35" dirty="0">
                <a:latin typeface="Calibri"/>
                <a:cs typeface="Calibri"/>
              </a:rPr>
              <a:t>to  </a:t>
            </a:r>
            <a:r>
              <a:rPr sz="2200" spc="-5" dirty="0">
                <a:latin typeface="Calibri"/>
                <a:cs typeface="Calibri"/>
              </a:rPr>
              <a:t>mean additive mixing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light,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(</a:t>
            </a:r>
            <a:r>
              <a:rPr sz="2200" b="1" spc="-10" dirty="0">
                <a:latin typeface="Calibri"/>
                <a:cs typeface="Calibri"/>
              </a:rPr>
              <a:t>–</a:t>
            </a:r>
            <a:r>
              <a:rPr sz="2200" spc="-10" dirty="0">
                <a:latin typeface="Calibri"/>
                <a:cs typeface="Calibri"/>
              </a:rPr>
              <a:t>)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mean </a:t>
            </a:r>
            <a:r>
              <a:rPr sz="2200" spc="-10" dirty="0">
                <a:latin typeface="Calibri"/>
                <a:cs typeface="Calibri"/>
              </a:rPr>
              <a:t>subtraction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light, </a:t>
            </a:r>
            <a:r>
              <a:rPr sz="2200" spc="-15" dirty="0">
                <a:latin typeface="Calibri"/>
                <a:cs typeface="Calibri"/>
              </a:rPr>
              <a:t>we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spc="-15">
                <a:latin typeface="Calibri"/>
                <a:cs typeface="Calibri"/>
              </a:rPr>
              <a:t>have</a:t>
            </a:r>
            <a:r>
              <a:rPr sz="2200" spc="-15" smtClean="0">
                <a:latin typeface="Calibri"/>
                <a:cs typeface="Calibri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585858"/>
              </a:buClr>
              <a:buFont typeface="Calibri"/>
              <a:buChar char="•"/>
              <a:tabLst>
                <a:tab pos="469265" algn="l"/>
                <a:tab pos="470534" algn="l"/>
              </a:tabLst>
            </a:pPr>
            <a:r>
              <a:rPr sz="2200" b="1" spc="-5" dirty="0">
                <a:latin typeface="Calibri"/>
                <a:cs typeface="Calibri"/>
              </a:rPr>
              <a:t>C </a:t>
            </a:r>
            <a:r>
              <a:rPr sz="2200" spc="-15" dirty="0">
                <a:latin typeface="Calibri"/>
                <a:cs typeface="Calibri"/>
              </a:rPr>
              <a:t>(cyan) </a:t>
            </a:r>
            <a:r>
              <a:rPr sz="2200" spc="-5" dirty="0">
                <a:latin typeface="Calibri"/>
                <a:cs typeface="Calibri"/>
              </a:rPr>
              <a:t>= </a:t>
            </a:r>
            <a:r>
              <a:rPr sz="2200" b="1" spc="-5" dirty="0">
                <a:latin typeface="Calibri"/>
                <a:cs typeface="Calibri"/>
              </a:rPr>
              <a:t>G </a:t>
            </a:r>
            <a:r>
              <a:rPr sz="2200" spc="-5" dirty="0">
                <a:latin typeface="Calibri"/>
                <a:cs typeface="Calibri"/>
              </a:rPr>
              <a:t>+ </a:t>
            </a:r>
            <a:r>
              <a:rPr sz="2200" b="1" spc="-5" dirty="0">
                <a:latin typeface="Calibri"/>
                <a:cs typeface="Calibri"/>
              </a:rPr>
              <a:t>B </a:t>
            </a:r>
            <a:r>
              <a:rPr sz="2200" spc="-5" dirty="0">
                <a:latin typeface="Calibri"/>
                <a:cs typeface="Calibri"/>
              </a:rPr>
              <a:t>= </a:t>
            </a:r>
            <a:r>
              <a:rPr sz="2200" b="1" spc="-5" dirty="0">
                <a:latin typeface="Calibri"/>
                <a:cs typeface="Calibri"/>
              </a:rPr>
              <a:t>W </a:t>
            </a:r>
            <a:r>
              <a:rPr sz="2200" spc="-5">
                <a:latin typeface="Calibri"/>
                <a:cs typeface="Calibri"/>
              </a:rPr>
              <a:t>-</a:t>
            </a:r>
            <a:r>
              <a:rPr sz="2200" spc="75">
                <a:latin typeface="Calibri"/>
                <a:cs typeface="Calibri"/>
              </a:rPr>
              <a:t> </a:t>
            </a:r>
            <a:r>
              <a:rPr sz="2200" b="1" spc="-5" smtClean="0">
                <a:latin typeface="Calibri"/>
                <a:cs typeface="Calibri"/>
              </a:rPr>
              <a:t>R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585858"/>
              </a:buClr>
              <a:buFont typeface="Calibri"/>
              <a:buChar char="•"/>
              <a:tabLst>
                <a:tab pos="469265" algn="l"/>
                <a:tab pos="470534" algn="l"/>
              </a:tabLst>
            </a:pPr>
            <a:r>
              <a:rPr sz="2200" b="1" spc="-5" dirty="0">
                <a:latin typeface="Calibri"/>
                <a:cs typeface="Calibri"/>
              </a:rPr>
              <a:t>M </a:t>
            </a:r>
            <a:r>
              <a:rPr sz="2200" spc="-15" dirty="0">
                <a:latin typeface="Calibri"/>
                <a:cs typeface="Calibri"/>
              </a:rPr>
              <a:t>(magenta) </a:t>
            </a:r>
            <a:r>
              <a:rPr sz="2200" spc="-5" dirty="0">
                <a:latin typeface="Calibri"/>
                <a:cs typeface="Calibri"/>
              </a:rPr>
              <a:t>= </a:t>
            </a:r>
            <a:r>
              <a:rPr sz="2200" b="1" spc="-5" dirty="0">
                <a:latin typeface="Calibri"/>
                <a:cs typeface="Calibri"/>
              </a:rPr>
              <a:t>R </a:t>
            </a:r>
            <a:r>
              <a:rPr sz="2200" spc="-5" dirty="0">
                <a:latin typeface="Calibri"/>
                <a:cs typeface="Calibri"/>
              </a:rPr>
              <a:t>+ </a:t>
            </a:r>
            <a:r>
              <a:rPr sz="2200" b="1" spc="-5" dirty="0">
                <a:latin typeface="Calibri"/>
                <a:cs typeface="Calibri"/>
              </a:rPr>
              <a:t>B </a:t>
            </a:r>
            <a:r>
              <a:rPr sz="2200" spc="-5" dirty="0">
                <a:latin typeface="Calibri"/>
                <a:cs typeface="Calibri"/>
              </a:rPr>
              <a:t>= </a:t>
            </a:r>
            <a:r>
              <a:rPr sz="2200" b="1" spc="-5" dirty="0">
                <a:latin typeface="Calibri"/>
                <a:cs typeface="Calibri"/>
              </a:rPr>
              <a:t>W </a:t>
            </a:r>
            <a:r>
              <a:rPr sz="2200" spc="-5">
                <a:latin typeface="Calibri"/>
                <a:cs typeface="Calibri"/>
              </a:rPr>
              <a:t>-</a:t>
            </a:r>
            <a:r>
              <a:rPr sz="2200" spc="100">
                <a:latin typeface="Calibri"/>
                <a:cs typeface="Calibri"/>
              </a:rPr>
              <a:t> </a:t>
            </a:r>
            <a:r>
              <a:rPr sz="2200" b="1" spc="-5" smtClean="0">
                <a:latin typeface="Calibri"/>
                <a:cs typeface="Calibri"/>
              </a:rPr>
              <a:t>G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lr>
                <a:srgbClr val="585858"/>
              </a:buClr>
              <a:buFont typeface="Calibri"/>
              <a:buChar char="•"/>
              <a:tabLst>
                <a:tab pos="469265" algn="l"/>
                <a:tab pos="470534" algn="l"/>
              </a:tabLst>
            </a:pPr>
            <a:r>
              <a:rPr sz="2200" b="1" spc="-5" dirty="0">
                <a:latin typeface="Calibri"/>
                <a:cs typeface="Calibri"/>
              </a:rPr>
              <a:t>Y </a:t>
            </a:r>
            <a:r>
              <a:rPr sz="2200" spc="-10" dirty="0">
                <a:latin typeface="Calibri"/>
                <a:cs typeface="Calibri"/>
              </a:rPr>
              <a:t>(yellow) </a:t>
            </a:r>
            <a:r>
              <a:rPr sz="2200" spc="-5" dirty="0">
                <a:latin typeface="Calibri"/>
                <a:cs typeface="Calibri"/>
              </a:rPr>
              <a:t>= </a:t>
            </a:r>
            <a:r>
              <a:rPr sz="2200" b="1" spc="-5" dirty="0">
                <a:latin typeface="Calibri"/>
                <a:cs typeface="Calibri"/>
              </a:rPr>
              <a:t>R </a:t>
            </a:r>
            <a:r>
              <a:rPr sz="2200" spc="-5" dirty="0">
                <a:latin typeface="Calibri"/>
                <a:cs typeface="Calibri"/>
              </a:rPr>
              <a:t>+ </a:t>
            </a:r>
            <a:r>
              <a:rPr sz="2200" b="1" spc="-5" dirty="0">
                <a:latin typeface="Calibri"/>
                <a:cs typeface="Calibri"/>
              </a:rPr>
              <a:t>G </a:t>
            </a:r>
            <a:r>
              <a:rPr sz="2200" spc="-5" dirty="0">
                <a:latin typeface="Calibri"/>
                <a:cs typeface="Calibri"/>
              </a:rPr>
              <a:t>= </a:t>
            </a:r>
            <a:r>
              <a:rPr sz="2200" b="1" spc="-5" dirty="0">
                <a:latin typeface="Calibri"/>
                <a:cs typeface="Calibri"/>
              </a:rPr>
              <a:t>W </a:t>
            </a:r>
            <a:r>
              <a:rPr sz="2200" spc="-5">
                <a:latin typeface="Calibri"/>
                <a:cs typeface="Calibri"/>
              </a:rPr>
              <a:t>–</a:t>
            </a:r>
            <a:r>
              <a:rPr sz="2200" spc="70">
                <a:latin typeface="Calibri"/>
                <a:cs typeface="Calibri"/>
              </a:rPr>
              <a:t> </a:t>
            </a:r>
            <a:r>
              <a:rPr sz="2200" b="1" spc="-5" smtClean="0">
                <a:latin typeface="Calibri"/>
                <a:cs typeface="Calibri"/>
              </a:rPr>
              <a:t>B</a:t>
            </a:r>
            <a:endParaRPr lang="en-US" sz="2200" b="1" spc="-5" dirty="0" smtClean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lr>
                <a:srgbClr val="585858"/>
              </a:buClr>
              <a:buFont typeface="Calibri"/>
              <a:buChar char="•"/>
              <a:tabLst>
                <a:tab pos="469265" algn="l"/>
                <a:tab pos="470534" algn="l"/>
              </a:tabLst>
            </a:pPr>
            <a:endParaRPr sz="2200">
              <a:latin typeface="Times New Roman"/>
              <a:cs typeface="Times New Roman"/>
            </a:endParaRPr>
          </a:p>
          <a:p>
            <a:pPr marL="12700" marR="6350" indent="62230"/>
            <a:r>
              <a:rPr sz="2200" spc="-5" smtClean="0">
                <a:latin typeface="Calibri"/>
                <a:cs typeface="Calibri"/>
              </a:rPr>
              <a:t>In </a:t>
            </a:r>
            <a:r>
              <a:rPr sz="2200" spc="-5" dirty="0">
                <a:latin typeface="Calibri"/>
                <a:cs typeface="Calibri"/>
              </a:rPr>
              <a:t>each equation, the </a:t>
            </a:r>
            <a:r>
              <a:rPr sz="2200" spc="-10" dirty="0">
                <a:latin typeface="Calibri"/>
                <a:cs typeface="Calibri"/>
              </a:rPr>
              <a:t>colour </a:t>
            </a:r>
            <a:r>
              <a:rPr sz="2200" dirty="0">
                <a:latin typeface="Calibri"/>
                <a:cs typeface="Calibri"/>
              </a:rPr>
              <a:t>on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>
                <a:latin typeface="Calibri"/>
                <a:cs typeface="Calibri"/>
              </a:rPr>
              <a:t>left </a:t>
            </a:r>
            <a:r>
              <a:rPr sz="2200" spc="-5" smtClean="0">
                <a:latin typeface="Calibri"/>
                <a:cs typeface="Calibri"/>
              </a:rPr>
              <a:t>is</a:t>
            </a:r>
            <a:endParaRPr lang="en-US" sz="2200" spc="-5" dirty="0" smtClean="0">
              <a:latin typeface="Calibri"/>
              <a:cs typeface="Calibri"/>
            </a:endParaRPr>
          </a:p>
          <a:p>
            <a:pPr marL="12700" marR="6350" indent="62230"/>
            <a:r>
              <a:rPr sz="2200" spc="-5" smtClean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called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b="1" spc="-10" dirty="0">
                <a:latin typeface="Calibri"/>
                <a:cs typeface="Calibri"/>
              </a:rPr>
              <a:t>complementary </a:t>
            </a:r>
            <a:r>
              <a:rPr sz="2200" spc="-10" dirty="0">
                <a:latin typeface="Calibri"/>
                <a:cs typeface="Calibri"/>
              </a:rPr>
              <a:t>colour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>
                <a:latin typeface="Calibri"/>
                <a:cs typeface="Calibri"/>
              </a:rPr>
              <a:t>one </a:t>
            </a:r>
            <a:endParaRPr lang="en-US" sz="2200" dirty="0" smtClean="0">
              <a:latin typeface="Calibri"/>
              <a:cs typeface="Calibri"/>
            </a:endParaRPr>
          </a:p>
          <a:p>
            <a:pPr marL="12700" marR="6350" indent="62230"/>
            <a:r>
              <a:rPr sz="2200" smtClean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at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5" dirty="0">
                <a:latin typeface="Calibri"/>
                <a:cs typeface="Calibri"/>
              </a:rPr>
              <a:t>extreme </a:t>
            </a:r>
            <a:r>
              <a:rPr sz="2200" spc="-10" dirty="0">
                <a:latin typeface="Calibri"/>
                <a:cs typeface="Calibri"/>
              </a:rPr>
              <a:t>right;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15" dirty="0">
                <a:latin typeface="Calibri"/>
                <a:cs typeface="Calibri"/>
              </a:rPr>
              <a:t>example, </a:t>
            </a:r>
            <a:r>
              <a:rPr sz="2200" b="1" spc="-20" dirty="0">
                <a:latin typeface="Calibri"/>
                <a:cs typeface="Calibri"/>
              </a:rPr>
              <a:t>magenta </a:t>
            </a:r>
            <a:r>
              <a:rPr sz="2200" spc="-5" dirty="0">
                <a:latin typeface="Calibri"/>
                <a:cs typeface="Calibri"/>
              </a:rPr>
              <a:t>is the </a:t>
            </a:r>
            <a:r>
              <a:rPr sz="2200" spc="-10" dirty="0">
                <a:latin typeface="Calibri"/>
                <a:cs typeface="Calibri"/>
              </a:rPr>
              <a:t>complementary colour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29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green</a:t>
            </a:r>
            <a:r>
              <a:rPr sz="2200" spc="-1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5929322" y="2643182"/>
            <a:ext cx="2876631" cy="2383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/>
          <p:cNvSpPr txBox="1">
            <a:spLocks/>
          </p:cNvSpPr>
          <p:nvPr/>
        </p:nvSpPr>
        <p:spPr bwMode="auto">
          <a:xfrm>
            <a:off x="357158" y="285728"/>
            <a:ext cx="5857916" cy="68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206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 marR="0" lvl="0" indent="0" defTabSz="914400" rtl="0" eaLnBrk="0" fontAlgn="base" latinLnBrk="0" hangingPunct="0">
              <a:lnSpc>
                <a:spcPct val="100000"/>
              </a:lnSpc>
              <a:spcBef>
                <a:spcPts val="9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The process of reflection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428596" y="1000108"/>
            <a:ext cx="7425214" cy="21364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when </a:t>
            </a:r>
            <a:r>
              <a:rPr sz="2400" spc="-15" dirty="0">
                <a:latin typeface="Calibri"/>
                <a:cs typeface="Calibri"/>
              </a:rPr>
              <a:t>we </a:t>
            </a:r>
            <a:r>
              <a:rPr sz="2400" spc="-10" dirty="0">
                <a:latin typeface="Calibri"/>
                <a:cs typeface="Calibri"/>
              </a:rPr>
              <a:t>talk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'cyan </a:t>
            </a:r>
            <a:r>
              <a:rPr sz="2400" spc="-5" dirty="0">
                <a:latin typeface="Calibri"/>
                <a:cs typeface="Calibri"/>
              </a:rPr>
              <a:t>ink', </a:t>
            </a:r>
            <a:r>
              <a:rPr sz="2400" spc="-15" dirty="0">
                <a:latin typeface="Calibri"/>
                <a:cs typeface="Calibri"/>
              </a:rPr>
              <a:t>we </a:t>
            </a:r>
            <a:r>
              <a:rPr sz="2400" dirty="0">
                <a:latin typeface="Calibri"/>
                <a:cs typeface="Calibri"/>
              </a:rPr>
              <a:t>mean ink </a:t>
            </a:r>
            <a:r>
              <a:rPr sz="2400" spc="-5" dirty="0">
                <a:latin typeface="Calibri"/>
                <a:cs typeface="Calibri"/>
              </a:rPr>
              <a:t>that, </a:t>
            </a:r>
            <a:r>
              <a:rPr sz="2400" spc="-10" dirty="0">
                <a:latin typeface="Calibri"/>
                <a:cs typeface="Calibri"/>
              </a:rPr>
              <a:t>when </a:t>
            </a:r>
            <a:r>
              <a:rPr sz="2400" dirty="0">
                <a:latin typeface="Calibri"/>
                <a:cs typeface="Calibri"/>
              </a:rPr>
              <a:t>it is </a:t>
            </a:r>
            <a:r>
              <a:rPr sz="2400" spc="-5" dirty="0">
                <a:latin typeface="Calibri"/>
                <a:cs typeface="Calibri"/>
              </a:rPr>
              <a:t>applied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b="1" spc="-15" dirty="0">
                <a:latin typeface="Calibri"/>
                <a:cs typeface="Calibri"/>
              </a:rPr>
              <a:t>white </a:t>
            </a:r>
            <a:r>
              <a:rPr sz="2400" b="1" spc="-5" dirty="0">
                <a:latin typeface="Calibri"/>
                <a:cs typeface="Calibri"/>
              </a:rPr>
              <a:t>paper 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illuminated by white light </a:t>
            </a:r>
            <a:r>
              <a:rPr sz="2400" spc="-5" dirty="0">
                <a:latin typeface="Calibri"/>
                <a:cs typeface="Calibri"/>
              </a:rPr>
              <a:t>will </a:t>
            </a:r>
            <a:r>
              <a:rPr sz="2400" b="1" spc="-5" dirty="0">
                <a:latin typeface="Calibri"/>
                <a:cs typeface="Calibri"/>
              </a:rPr>
              <a:t>absorb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b="1" spc="-15" dirty="0">
                <a:latin typeface="Calibri"/>
                <a:cs typeface="Calibri"/>
              </a:rPr>
              <a:t>red </a:t>
            </a:r>
            <a:r>
              <a:rPr sz="2400" spc="-10" dirty="0">
                <a:latin typeface="Calibri"/>
                <a:cs typeface="Calibri"/>
              </a:rPr>
              <a:t>component, </a:t>
            </a:r>
            <a:r>
              <a:rPr sz="2400" spc="-5" dirty="0">
                <a:latin typeface="Calibri"/>
                <a:cs typeface="Calibri"/>
              </a:rPr>
              <a:t>allowing the  </a:t>
            </a:r>
            <a:r>
              <a:rPr sz="2400" b="1" spc="-10" dirty="0">
                <a:latin typeface="Calibri"/>
                <a:cs typeface="Calibri"/>
              </a:rPr>
              <a:t>green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b="1" spc="-5" dirty="0">
                <a:latin typeface="Calibri"/>
                <a:cs typeface="Calibri"/>
              </a:rPr>
              <a:t>blue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sz="2400" dirty="0">
                <a:latin typeface="Calibri"/>
                <a:cs typeface="Calibri"/>
              </a:rPr>
              <a:t>which </a:t>
            </a:r>
            <a:r>
              <a:rPr sz="2400" spc="-10" dirty="0">
                <a:latin typeface="Calibri"/>
                <a:cs typeface="Calibri"/>
              </a:rPr>
              <a:t>combine </a:t>
            </a:r>
            <a:r>
              <a:rPr sz="2400" spc="-20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produce the </a:t>
            </a:r>
            <a:r>
              <a:rPr sz="2400" b="1" spc="-10" dirty="0">
                <a:latin typeface="Calibri"/>
                <a:cs typeface="Calibri"/>
              </a:rPr>
              <a:t>cyan </a:t>
            </a:r>
            <a:r>
              <a:rPr sz="2400" spc="-40" dirty="0">
                <a:latin typeface="Calibri"/>
                <a:cs typeface="Calibri"/>
              </a:rPr>
              <a:t>colour,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5" dirty="0">
                <a:latin typeface="Calibri"/>
                <a:cs typeface="Calibri"/>
              </a:rPr>
              <a:t>reflected  </a:t>
            </a:r>
            <a:r>
              <a:rPr sz="2400" spc="-5" dirty="0">
                <a:latin typeface="Calibri"/>
                <a:cs typeface="Calibri"/>
              </a:rPr>
              <a:t>back.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5028343" y="3429000"/>
            <a:ext cx="3235166" cy="2643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500034" y="3431844"/>
            <a:ext cx="3910289" cy="2711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/>
          <p:cNvSpPr txBox="1"/>
          <p:nvPr/>
        </p:nvSpPr>
        <p:spPr>
          <a:xfrm>
            <a:off x="438531" y="760857"/>
            <a:ext cx="7633931" cy="17111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5100"/>
              </a:lnSpc>
              <a:spcBef>
                <a:spcPts val="95"/>
              </a:spcBef>
              <a:buClr>
                <a:srgbClr val="D580A4"/>
              </a:buClr>
              <a:buSzPct val="89583"/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If </a:t>
            </a:r>
            <a:r>
              <a:rPr sz="2400" spc="-15" dirty="0">
                <a:latin typeface="Calibri"/>
                <a:cs typeface="Calibri"/>
              </a:rPr>
              <a:t>we </a:t>
            </a:r>
            <a:r>
              <a:rPr sz="2400" dirty="0">
                <a:latin typeface="Calibri"/>
                <a:cs typeface="Calibri"/>
              </a:rPr>
              <a:t>apply a </a:t>
            </a:r>
            <a:r>
              <a:rPr sz="2400" spc="-15" dirty="0">
                <a:latin typeface="Calibri"/>
                <a:cs typeface="Calibri"/>
              </a:rPr>
              <a:t>layer </a:t>
            </a:r>
            <a:r>
              <a:rPr sz="2400" spc="-5" dirty="0">
                <a:latin typeface="Calibri"/>
                <a:cs typeface="Calibri"/>
              </a:rPr>
              <a:t>of such </a:t>
            </a:r>
            <a:r>
              <a:rPr sz="2400" dirty="0">
                <a:latin typeface="Calibri"/>
                <a:cs typeface="Calibri"/>
              </a:rPr>
              <a:t>an ink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white </a:t>
            </a:r>
            <a:r>
              <a:rPr sz="2400" spc="-40" dirty="0">
                <a:latin typeface="Calibri"/>
                <a:cs typeface="Calibri"/>
              </a:rPr>
              <a:t>paper, </a:t>
            </a:r>
            <a:r>
              <a:rPr sz="2400" dirty="0">
                <a:latin typeface="Calibri"/>
                <a:cs typeface="Calibri"/>
              </a:rPr>
              <a:t>and then add a </a:t>
            </a:r>
            <a:r>
              <a:rPr sz="2400" spc="-15" dirty="0">
                <a:latin typeface="Calibri"/>
                <a:cs typeface="Calibri"/>
              </a:rPr>
              <a:t>layer </a:t>
            </a:r>
            <a:r>
              <a:rPr sz="2400" spc="-10" dirty="0">
                <a:latin typeface="Calibri"/>
                <a:cs typeface="Calibri"/>
              </a:rPr>
              <a:t>of  </a:t>
            </a:r>
            <a:r>
              <a:rPr sz="2400" b="1" spc="-10" dirty="0">
                <a:latin typeface="Calibri"/>
                <a:cs typeface="Calibri"/>
              </a:rPr>
              <a:t>yellow</a:t>
            </a:r>
            <a:r>
              <a:rPr sz="2400" spc="-10" dirty="0">
                <a:latin typeface="Calibri"/>
                <a:cs typeface="Calibri"/>
              </a:rPr>
              <a:t>,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yellow </a:t>
            </a:r>
            <a:r>
              <a:rPr sz="2400" spc="-5" dirty="0">
                <a:latin typeface="Calibri"/>
                <a:cs typeface="Calibri"/>
              </a:rPr>
              <a:t>ink </a:t>
            </a:r>
            <a:r>
              <a:rPr sz="2400" dirty="0">
                <a:latin typeface="Calibri"/>
                <a:cs typeface="Calibri"/>
              </a:rPr>
              <a:t>will </a:t>
            </a:r>
            <a:r>
              <a:rPr sz="2400" spc="-5" dirty="0">
                <a:latin typeface="Calibri"/>
                <a:cs typeface="Calibri"/>
              </a:rPr>
              <a:t>absorb </a:t>
            </a:r>
            <a:r>
              <a:rPr sz="2400" spc="-10" dirty="0">
                <a:latin typeface="Calibri"/>
                <a:cs typeface="Calibri"/>
              </a:rPr>
              <a:t>incident </a:t>
            </a:r>
            <a:r>
              <a:rPr sz="2400" b="1" spc="-5" dirty="0">
                <a:latin typeface="Calibri"/>
                <a:cs typeface="Calibri"/>
              </a:rPr>
              <a:t>blue </a:t>
            </a:r>
            <a:r>
              <a:rPr sz="2400" spc="-5" dirty="0">
                <a:latin typeface="Calibri"/>
                <a:cs typeface="Calibri"/>
              </a:rPr>
              <a:t>light, so the </a:t>
            </a:r>
            <a:r>
              <a:rPr sz="2400" spc="-10" dirty="0">
                <a:latin typeface="Calibri"/>
                <a:cs typeface="Calibri"/>
              </a:rPr>
              <a:t>combination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b="1" spc="-10" dirty="0">
                <a:latin typeface="Calibri"/>
                <a:cs typeface="Calibri"/>
              </a:rPr>
              <a:t>cyan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b="1" spc="-10" dirty="0">
                <a:latin typeface="Calibri"/>
                <a:cs typeface="Calibri"/>
              </a:rPr>
              <a:t>yellow </a:t>
            </a:r>
            <a:r>
              <a:rPr sz="2400" spc="-10" dirty="0">
                <a:latin typeface="Calibri"/>
                <a:cs typeface="Calibri"/>
              </a:rPr>
              <a:t>inks produces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b="1" spc="-10" dirty="0">
                <a:latin typeface="Calibri"/>
                <a:cs typeface="Calibri"/>
              </a:rPr>
              <a:t>green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colour.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4663212" y="2786058"/>
            <a:ext cx="3380613" cy="3076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500034" y="2786058"/>
            <a:ext cx="3963924" cy="30054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/>
          <p:cNvSpPr txBox="1">
            <a:spLocks/>
          </p:cNvSpPr>
          <p:nvPr/>
        </p:nvSpPr>
        <p:spPr bwMode="auto">
          <a:xfrm>
            <a:off x="571472" y="428604"/>
            <a:ext cx="7425214" cy="7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 marR="0" lvl="0" indent="0" algn="ctr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Similarly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,</a:t>
            </a:r>
            <a:r>
              <a:rPr kumimoji="0" lang="en-US" sz="2400" b="0" i="0" u="none" strike="noStrike" kern="1200" cap="none" spc="25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combining</a:t>
            </a:r>
            <a:r>
              <a:rPr kumimoji="0" lang="en-US" sz="2400" b="0" i="0" u="none" strike="noStrike" kern="1200" cap="none" spc="24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400" b="1" i="0" u="none" strike="noStrike" kern="1200" cap="none" spc="-1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cyan</a:t>
            </a:r>
            <a:r>
              <a:rPr kumimoji="0" lang="en-US" sz="2400" b="1" i="0" u="none" strike="noStrike" kern="1200" cap="none" spc="25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and</a:t>
            </a:r>
            <a:r>
              <a:rPr kumimoji="0" lang="en-US" sz="2400" b="0" i="0" u="none" strike="noStrike" kern="1200" cap="none" spc="25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400" b="1" i="0" u="none" strike="noStrike" kern="1200" cap="none" spc="-1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magenta</a:t>
            </a:r>
            <a:r>
              <a:rPr kumimoji="0" lang="en-US" sz="2400" b="1" i="0" u="none" strike="noStrike" kern="1200" cap="none" spc="26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400" b="0" i="0" u="none" strike="noStrike" kern="1200" cap="none" spc="-1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inks</a:t>
            </a:r>
            <a:r>
              <a:rPr kumimoji="0" lang="en-US" sz="2400" b="0" i="0" u="none" strike="noStrike" kern="1200" cap="none" spc="254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400" b="0" i="0" u="none" strike="noStrike" kern="1200" cap="none" spc="-1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produces</a:t>
            </a:r>
            <a:r>
              <a:rPr kumimoji="0" lang="en-US" sz="2400" b="0" i="0" u="none" strike="noStrike" kern="1200" cap="none" spc="27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400" b="1" i="0" u="none" strike="noStrike" kern="1200" cap="none" spc="-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blue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.</a:t>
            </a:r>
            <a:r>
              <a:rPr kumimoji="0" lang="en-US" sz="2400" b="0" i="0" u="none" strike="noStrike" kern="1200" cap="none" spc="25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A</a:t>
            </a:r>
            <a:r>
              <a:rPr kumimoji="0" lang="en-US" sz="2400" b="0" i="0" u="none" strike="noStrike" kern="1200" cap="none" spc="265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400" b="0" i="0" u="none" strike="noStrike" kern="1200" cap="none" spc="-1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combination</a:t>
            </a:r>
            <a:r>
              <a:rPr kumimoji="0" lang="en-US" sz="2400" b="0" i="0" u="none" strike="noStrike" kern="1200" cap="none" spc="254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400" b="0" i="0" u="none" strike="noStrike" kern="1200" cap="none" spc="-1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of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928662" y="1248752"/>
            <a:ext cx="575738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all </a:t>
            </a:r>
            <a:r>
              <a:rPr sz="2400" spc="-10" dirty="0">
                <a:latin typeface="Calibri"/>
                <a:cs typeface="Calibri"/>
              </a:rPr>
              <a:t>three </a:t>
            </a:r>
            <a:r>
              <a:rPr sz="2400" spc="-15" dirty="0">
                <a:latin typeface="Calibri"/>
                <a:cs typeface="Calibri"/>
              </a:rPr>
              <a:t>colours </a:t>
            </a:r>
            <a:r>
              <a:rPr sz="2400" dirty="0">
                <a:latin typeface="Calibri"/>
                <a:cs typeface="Calibri"/>
              </a:rPr>
              <a:t>will </a:t>
            </a:r>
            <a:r>
              <a:rPr sz="2400" b="1" spc="-5" dirty="0">
                <a:latin typeface="Calibri"/>
                <a:cs typeface="Calibri"/>
              </a:rPr>
              <a:t>absorb </a:t>
            </a:r>
            <a:r>
              <a:rPr sz="2400" dirty="0">
                <a:latin typeface="Calibri"/>
                <a:cs typeface="Calibri"/>
              </a:rPr>
              <a:t>all </a:t>
            </a:r>
            <a:r>
              <a:rPr sz="2400" spc="-5" dirty="0">
                <a:latin typeface="Calibri"/>
                <a:cs typeface="Calibri"/>
              </a:rPr>
              <a:t>incident light, </a:t>
            </a:r>
            <a:r>
              <a:rPr sz="2400" spc="-10" dirty="0">
                <a:latin typeface="Calibri"/>
                <a:cs typeface="Calibri"/>
              </a:rPr>
              <a:t>producing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black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5307453" y="2390257"/>
            <a:ext cx="3265075" cy="3444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517721" y="2390257"/>
            <a:ext cx="4368546" cy="3444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AC08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1473</Words>
  <Application>Microsoft Office PowerPoint</Application>
  <PresentationFormat>On-screen Show (4:3)</PresentationFormat>
  <Paragraphs>84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1_Custom Design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TOPIC OF PRESENTATION</dc:title>
  <dc:creator>Vaidehi Banerjee</dc:creator>
  <cp:lastModifiedBy>Vaidehi Banerjee</cp:lastModifiedBy>
  <cp:revision>23</cp:revision>
  <dcterms:created xsi:type="dcterms:W3CDTF">2019-11-07T07:44:26Z</dcterms:created>
  <dcterms:modified xsi:type="dcterms:W3CDTF">2019-12-28T03:22:17Z</dcterms:modified>
</cp:coreProperties>
</file>