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</p:sldMasterIdLst>
  <p:notesMasterIdLst>
    <p:notesMasterId r:id="rId8"/>
  </p:notesMasterIdLst>
  <p:sldIdLst>
    <p:sldId id="261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7C208-1432-419B-9B14-56F01E849963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E8DAD-678A-43CF-994A-611DB4E94995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2A71B-B459-452E-964B-AA0ED8171984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BE1-0325-415D-8091-96183D052EDB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8DE4-8963-47C6-A67F-16136A2435E7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84F-9CF7-4F5A-A1BD-9C9B0A1CBFDF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B73-2250-408B-A1DB-28E948BF1F95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F3D2-B5AA-47D8-95D0-EA61A7A13FD4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00D-F88F-404F-9A96-A50CF19D7AD5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0AE9-2159-49FD-8E64-6D6FCCE8AFFA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919-BD49-4ECD-BA50-C5AE7A21BD26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FAF8-416C-4B4C-A8CF-79ADC72239BF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9F1F-4727-44DA-A54F-70633D3C1D47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ABE-5EDE-4ED1-950B-8264B5667EAC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C5511-F48A-492E-941A-2C7543F7595B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7E422-4E23-453C-8803-2C95CAC4A6D8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45FA62-A6D6-4EA4-ACD8-91DD6A990189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9578A-220A-4DDD-8A4C-3D8A762B6831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29C-72F9-44EF-AF4E-AA7A159DFEE5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90B15-4187-4838-9C17-F57A2C5A686A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7251C-BDC1-4E54-B019-6BE8A046096C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International Institute of Information Techonology, I²IT, P-14 Rajiv Gandhi Infotech Park, Hinjawdi Phase 1, Pune – 411 057</a:t>
            </a:r>
          </a:p>
          <a:p>
            <a:pPr>
              <a:defRPr/>
            </a:pPr>
            <a:r>
              <a:rPr lang="en-IN" smtClean="0"/>
              <a:t>Phone - +91 20 22933441/2/3 | Website – www.isquareit.edu.in | Email – info@isquareit.edu.in</a:t>
            </a:r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D3A90-8FB0-48F0-927E-B26AC1731F03}" type="datetimeFigureOut">
              <a:rPr lang="en-IN" smtClean="0"/>
              <a:pPr>
                <a:defRPr/>
              </a:pPr>
              <a:t>24-12-2019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I2ITPune" TargetMode="External"/><Relationship Id="rId3" Type="http://schemas.openxmlformats.org/officeDocument/2006/relationships/hyperlink" Target="http://www.isquareit.edu.in/" TargetMode="External"/><Relationship Id="rId7" Type="http://schemas.openxmlformats.org/officeDocument/2006/relationships/hyperlink" Target="https://twitter.com/isquareit_pun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channel/UCtcG-111OkwGLKy8KUqJvxQ" TargetMode="External"/><Relationship Id="rId5" Type="http://schemas.openxmlformats.org/officeDocument/2006/relationships/hyperlink" Target="mailto:admission@isquareit.edu.in" TargetMode="External"/><Relationship Id="rId4" Type="http://schemas.openxmlformats.org/officeDocument/2006/relationships/hyperlink" Target="mailto:info@isquareit.edu.in" TargetMode="External"/><Relationship Id="rId9" Type="http://schemas.openxmlformats.org/officeDocument/2006/relationships/hyperlink" Target="https://www.linkedin.com/company/i2it_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sz="4400" dirty="0" smtClean="0">
                <a:latin typeface="+mj-lt"/>
                <a:ea typeface="+mj-ea"/>
                <a:cs typeface="+mj-cs"/>
              </a:rPr>
              <a:t>ML Model Evaluation for Binary Classification</a:t>
            </a:r>
            <a:endParaRPr lang="en-IN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Ajitkumar S. Shitole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Computer Engineering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00298" y="428604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latin typeface="+mn-lt"/>
                <a:cs typeface="Times New Roman" pitchFamily="18" charset="0"/>
              </a:rPr>
              <a:t>Confusion Matrix</a:t>
            </a:r>
            <a:endParaRPr lang="en-IN" sz="40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57356" y="2071678"/>
          <a:ext cx="5334015" cy="359664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928826"/>
                <a:gridCol w="1627184"/>
                <a:gridCol w="1778005"/>
              </a:tblGrid>
              <a:tr h="107157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sz="2800" dirty="0" smtClean="0"/>
                    </a:p>
                    <a:p>
                      <a:pPr algn="ctr"/>
                      <a:r>
                        <a:rPr lang="en-IN" sz="2800" dirty="0" smtClean="0">
                          <a:solidFill>
                            <a:schemeClr val="tx1"/>
                          </a:solidFill>
                        </a:rPr>
                        <a:t>Predicted Samples</a:t>
                      </a:r>
                    </a:p>
                    <a:p>
                      <a:pPr algn="l"/>
                      <a:r>
                        <a:rPr lang="en-IN" sz="2800" dirty="0" smtClean="0"/>
                        <a:t>        </a:t>
                      </a:r>
                      <a:r>
                        <a:rPr lang="en-IN" sz="28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IN" sz="2800" dirty="0" smtClean="0"/>
                        <a:t>                   </a:t>
                      </a:r>
                      <a:r>
                        <a:rPr lang="en-IN" sz="2800" dirty="0" smtClean="0">
                          <a:solidFill>
                            <a:srgbClr val="7030A0"/>
                          </a:solidFill>
                        </a:rPr>
                        <a:t>P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1128730">
                <a:tc rowSpan="2">
                  <a:txBody>
                    <a:bodyPr/>
                    <a:lstStyle/>
                    <a:p>
                      <a:pPr algn="ctr"/>
                      <a:endParaRPr lang="en-IN" sz="2800" dirty="0" smtClean="0"/>
                    </a:p>
                    <a:p>
                      <a:pPr algn="ctr"/>
                      <a:r>
                        <a:rPr lang="en-IN" sz="2800" dirty="0" smtClean="0"/>
                        <a:t>                 </a:t>
                      </a:r>
                      <a:r>
                        <a:rPr lang="en-IN" sz="28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  <a:p>
                      <a:pPr algn="ctr"/>
                      <a:r>
                        <a:rPr lang="en-IN" sz="2800" b="1" dirty="0" smtClean="0"/>
                        <a:t>Actual Samples</a:t>
                      </a:r>
                    </a:p>
                    <a:p>
                      <a:pPr algn="ctr"/>
                      <a:r>
                        <a:rPr lang="en-IN" sz="2800" dirty="0" smtClean="0"/>
                        <a:t>                 </a:t>
                      </a:r>
                      <a:r>
                        <a:rPr lang="en-IN" sz="2800" b="1" dirty="0" smtClean="0">
                          <a:solidFill>
                            <a:srgbClr val="7030A0"/>
                          </a:solidFill>
                        </a:rPr>
                        <a:t>P</a:t>
                      </a:r>
                      <a:endParaRPr lang="en-IN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</a:p>
                    <a:p>
                      <a:pPr algn="ctr"/>
                      <a:r>
                        <a:rPr lang="en-IN" sz="2800" b="1" dirty="0" smtClean="0">
                          <a:solidFill>
                            <a:srgbClr val="FF0000"/>
                          </a:solidFill>
                        </a:rPr>
                        <a:t>(TN)</a:t>
                      </a:r>
                      <a:endParaRPr lang="en-IN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 smtClean="0"/>
                        <a:t>05</a:t>
                      </a:r>
                    </a:p>
                    <a:p>
                      <a:pPr algn="ctr"/>
                      <a:r>
                        <a:rPr lang="en-IN" sz="2800" b="1" dirty="0" smtClean="0"/>
                        <a:t>(FP)</a:t>
                      </a:r>
                      <a:endParaRPr lang="en-IN" sz="2800" b="1" dirty="0"/>
                    </a:p>
                  </a:txBody>
                  <a:tcPr anchor="ctr"/>
                </a:tc>
              </a:tr>
              <a:tr h="1060240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 smtClean="0"/>
                        <a:t>10</a:t>
                      </a:r>
                    </a:p>
                    <a:p>
                      <a:pPr algn="ctr"/>
                      <a:r>
                        <a:rPr lang="en-IN" sz="2800" b="1" dirty="0" smtClean="0"/>
                        <a:t>(FN)</a:t>
                      </a:r>
                      <a:endParaRPr lang="en-IN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 smtClean="0">
                          <a:solidFill>
                            <a:srgbClr val="7030A0"/>
                          </a:solidFill>
                        </a:rPr>
                        <a:t>60</a:t>
                      </a:r>
                    </a:p>
                    <a:p>
                      <a:pPr algn="ctr"/>
                      <a:r>
                        <a:rPr lang="en-IN" sz="2800" b="1" dirty="0" smtClean="0">
                          <a:solidFill>
                            <a:srgbClr val="7030A0"/>
                          </a:solidFill>
                        </a:rPr>
                        <a:t>(TP)</a:t>
                      </a:r>
                      <a:endParaRPr lang="en-IN" sz="28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14546" y="1071546"/>
            <a:ext cx="4786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latin typeface="+mn-lt"/>
              </a:rPr>
              <a:t>Total Testing Samples= 100</a:t>
            </a:r>
          </a:p>
          <a:p>
            <a:pPr algn="ctr"/>
            <a:r>
              <a:rPr lang="en-IN" sz="2000" b="1" dirty="0" smtClean="0">
                <a:latin typeface="+mn-lt"/>
              </a:rPr>
              <a:t>Total Positive samples= 70</a:t>
            </a:r>
          </a:p>
          <a:p>
            <a:pPr algn="ctr"/>
            <a:r>
              <a:rPr lang="en-IN" sz="2000" b="1" dirty="0" smtClean="0">
                <a:latin typeface="+mn-lt"/>
              </a:rPr>
              <a:t>Total Negative Samples= 30</a:t>
            </a:r>
            <a:endParaRPr lang="en-IN" sz="20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5857892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+mn-lt"/>
              </a:rPr>
              <a:t>TP=True Positive, TN=True Negative, FP=False Positive, FN=False Negative</a:t>
            </a:r>
            <a:endParaRPr lang="en-IN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00298" y="428604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latin typeface="+mn-lt"/>
                <a:cs typeface="Times New Roman" pitchFamily="18" charset="0"/>
              </a:rPr>
              <a:t>Confusion Matrix</a:t>
            </a:r>
            <a:endParaRPr lang="en-IN" sz="4000" b="1" dirty="0">
              <a:latin typeface="+mn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071546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latin typeface="+mn-lt"/>
              </a:rPr>
              <a:t>Total Samples= 100,  TN=25, TP=60, FP=05, FN=10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72" y="1500174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b="1" dirty="0" smtClean="0">
                <a:latin typeface="+mn-lt"/>
              </a:rPr>
              <a:t> Accuracy= (TP+TN)/Total Samples = (60+25)/100=0.85</a:t>
            </a:r>
          </a:p>
          <a:p>
            <a:pPr algn="just">
              <a:buFont typeface="Arial" pitchFamily="34" charset="0"/>
              <a:buChar char="•"/>
            </a:pPr>
            <a:r>
              <a:rPr lang="en-IN" b="1" dirty="0" smtClean="0">
                <a:latin typeface="+mn-lt"/>
              </a:rPr>
              <a:t> Balanced Dataset : Accuracy is a correct performance measurement technique.</a:t>
            </a:r>
          </a:p>
          <a:p>
            <a:pPr algn="just">
              <a:buFont typeface="Arial" pitchFamily="34" charset="0"/>
              <a:buChar char="•"/>
            </a:pPr>
            <a:endParaRPr lang="en-IN" b="1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IN" b="1" dirty="0" smtClean="0">
                <a:latin typeface="+mn-lt"/>
              </a:rPr>
              <a:t> Accuracy is the proportion of total samples that are correctly identified by the Machine Learning (ML) model.</a:t>
            </a:r>
          </a:p>
          <a:p>
            <a:pPr algn="just">
              <a:buFont typeface="Arial" pitchFamily="34" charset="0"/>
              <a:buChar char="•"/>
            </a:pPr>
            <a:endParaRPr lang="en-IN" b="1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IN" b="1" dirty="0" smtClean="0">
                <a:latin typeface="+mn-lt"/>
              </a:rPr>
              <a:t> Imbalanced Dataset: Accuracy mislead interpretation. Precision and Recall are preferred.</a:t>
            </a:r>
          </a:p>
          <a:p>
            <a:pPr algn="just">
              <a:buFont typeface="Arial" pitchFamily="34" charset="0"/>
              <a:buChar char="•"/>
            </a:pPr>
            <a:endParaRPr lang="en-IN" b="1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IN" b="1" dirty="0" smtClean="0">
                <a:latin typeface="+mn-lt"/>
              </a:rPr>
              <a:t> Precision= TP/(TP+FP)</a:t>
            </a:r>
          </a:p>
          <a:p>
            <a:pPr algn="just">
              <a:buFont typeface="Arial" pitchFamily="34" charset="0"/>
              <a:buChar char="•"/>
            </a:pPr>
            <a:r>
              <a:rPr lang="en-IN" b="1" dirty="0" smtClean="0">
                <a:latin typeface="+mn-lt"/>
              </a:rPr>
              <a:t> Precision is the proportion of predicted positive samples that are correctly identified by the ML model.</a:t>
            </a:r>
          </a:p>
          <a:p>
            <a:pPr algn="just">
              <a:buFont typeface="Arial" pitchFamily="34" charset="0"/>
              <a:buChar char="•"/>
            </a:pPr>
            <a:endParaRPr lang="en-IN" b="1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IN" b="1" dirty="0" smtClean="0">
                <a:latin typeface="+mn-lt"/>
              </a:rPr>
              <a:t> Recall= TP/(TP+FN)</a:t>
            </a:r>
          </a:p>
          <a:p>
            <a:pPr algn="just">
              <a:buFont typeface="Arial" pitchFamily="34" charset="0"/>
              <a:buChar char="•"/>
            </a:pPr>
            <a:r>
              <a:rPr lang="en-IN" b="1" dirty="0" smtClean="0">
                <a:latin typeface="+mn-lt"/>
              </a:rPr>
              <a:t> Recall is the proportion of actual positive samples that are correctly identified by the ML model.</a:t>
            </a:r>
            <a:endParaRPr lang="en-IN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00298" y="428604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latin typeface="+mn-lt"/>
                <a:cs typeface="Times New Roman" pitchFamily="18" charset="0"/>
              </a:rPr>
              <a:t>Confusion Matrix</a:t>
            </a:r>
            <a:endParaRPr lang="en-IN" sz="4000" b="1" dirty="0">
              <a:latin typeface="+mn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071546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latin typeface="+mn-lt"/>
              </a:rPr>
              <a:t>Total Samples= 100,  TN=25, TP=60, FP=05, FN=10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72" y="1500174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z="1600" b="1" dirty="0" smtClean="0"/>
              <a:t> </a:t>
            </a:r>
            <a:r>
              <a:rPr lang="en-IN" b="1" dirty="0" smtClean="0">
                <a:latin typeface="+mn-lt"/>
              </a:rPr>
              <a:t>Accuracy is also called as Recognition Rate.</a:t>
            </a:r>
          </a:p>
          <a:p>
            <a:pPr algn="just">
              <a:buFont typeface="Arial" pitchFamily="34" charset="0"/>
              <a:buChar char="•"/>
            </a:pPr>
            <a:endParaRPr lang="en-IN" b="1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IN" b="1" dirty="0" smtClean="0">
                <a:latin typeface="+mn-lt"/>
              </a:rPr>
              <a:t> Misclassification Error = 1 – Accuracy = 1 – 0.85= 0. 15</a:t>
            </a:r>
          </a:p>
          <a:p>
            <a:pPr algn="just">
              <a:buFont typeface="Arial" pitchFamily="34" charset="0"/>
              <a:buChar char="•"/>
            </a:pPr>
            <a:endParaRPr lang="en-IN" b="1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IN" b="1" dirty="0" smtClean="0">
                <a:latin typeface="+mn-lt"/>
              </a:rPr>
              <a:t> Precision = </a:t>
            </a:r>
            <a:r>
              <a:rPr lang="en-US" b="1" dirty="0" smtClean="0">
                <a:latin typeface="+mn-lt"/>
              </a:rPr>
              <a:t>Positive Predictive Value (PPV) =TP/(TP+FP)=60/(60+05)=60/65 = 0.92</a:t>
            </a:r>
          </a:p>
          <a:p>
            <a:pPr algn="just">
              <a:buFont typeface="Arial" pitchFamily="34" charset="0"/>
              <a:buChar char="•"/>
            </a:pPr>
            <a:endParaRPr lang="en-US" b="1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 Recall = Sensitivity = True Positive Rate = TP/(TP+FN) = 60/(60+10) = 60/70 = 0.85</a:t>
            </a:r>
          </a:p>
          <a:p>
            <a:pPr algn="just">
              <a:buFont typeface="Arial" pitchFamily="34" charset="0"/>
              <a:buChar char="•"/>
            </a:pPr>
            <a:endParaRPr lang="en-US" b="1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 False Positives are also called as Type-I errors.</a:t>
            </a:r>
          </a:p>
          <a:p>
            <a:pPr algn="just">
              <a:buFont typeface="Arial" pitchFamily="34" charset="0"/>
              <a:buChar char="•"/>
            </a:pPr>
            <a:endParaRPr lang="en-US" b="1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 False Negatives are also called as Type-II errors.</a:t>
            </a:r>
          </a:p>
          <a:p>
            <a:pPr algn="just">
              <a:buFont typeface="Arial" pitchFamily="34" charset="0"/>
              <a:buChar char="•"/>
            </a:pPr>
            <a:endParaRPr lang="en-US" b="1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 Trade-off between Precision and Recall. </a:t>
            </a:r>
          </a:p>
          <a:p>
            <a:pPr algn="just">
              <a:buFont typeface="Arial" pitchFamily="34" charset="0"/>
              <a:buChar char="•"/>
            </a:pPr>
            <a:endParaRPr lang="en-US" b="1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 One may also prefer Receiver Operating Characteristic Curve (ROC) to measure the performance of the model for imbalanced datasets. </a:t>
            </a:r>
            <a:endParaRPr lang="en-IN" b="1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548680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err="1" smtClean="0">
                <a:latin typeface="Bahnschrift Light" pitchFamily="34" charset="0"/>
              </a:rPr>
              <a:t>Ajitkumar</a:t>
            </a:r>
            <a:r>
              <a:rPr lang="en-IN" sz="2400" dirty="0" smtClean="0">
                <a:latin typeface="Bahnschrift Light" pitchFamily="34" charset="0"/>
              </a:rPr>
              <a:t> </a:t>
            </a:r>
            <a:r>
              <a:rPr lang="en-IN" sz="2400" dirty="0" err="1" smtClean="0">
                <a:latin typeface="Bahnschrift Light" pitchFamily="34" charset="0"/>
              </a:rPr>
              <a:t>Shitole</a:t>
            </a:r>
            <a:endParaRPr lang="en-IN" sz="2400" dirty="0" smtClean="0">
              <a:latin typeface="Bahnschrift Light" pitchFamily="34" charset="0"/>
            </a:endParaRPr>
          </a:p>
          <a:p>
            <a:pPr algn="ctr"/>
            <a:r>
              <a:rPr lang="en-IN" sz="2400" dirty="0" smtClean="0">
                <a:latin typeface="Bahnschrift Light" pitchFamily="34" charset="0"/>
              </a:rPr>
              <a:t>Department of Computer Engineering</a:t>
            </a:r>
          </a:p>
          <a:p>
            <a:pPr algn="ctr"/>
            <a:r>
              <a:rPr lang="en-IN" sz="2400" dirty="0" smtClean="0">
                <a:latin typeface="Bahnschrift Light" pitchFamily="34" charset="0"/>
              </a:rPr>
              <a:t>International Institute of Information Technology</a:t>
            </a:r>
          </a:p>
          <a:p>
            <a:pPr algn="ctr"/>
            <a:r>
              <a:rPr lang="en-IN" sz="2400" dirty="0" smtClean="0">
                <a:latin typeface="Bahnschrift Light" pitchFamily="34" charset="0"/>
              </a:rPr>
              <a:t>P-14, Rajiv Gandhi Infotech Park,</a:t>
            </a:r>
          </a:p>
          <a:p>
            <a:pPr algn="ctr"/>
            <a:r>
              <a:rPr lang="en-IN" sz="2400" dirty="0" smtClean="0">
                <a:latin typeface="Bahnschrift Light" pitchFamily="34" charset="0"/>
              </a:rPr>
              <a:t>Hinjawadi Phase II</a:t>
            </a:r>
          </a:p>
          <a:p>
            <a:pPr algn="ctr"/>
            <a:r>
              <a:rPr lang="en-IN" sz="2400" dirty="0" smtClean="0">
                <a:latin typeface="Bahnschrift Light" pitchFamily="34" charset="0"/>
              </a:rPr>
              <a:t>Pune – 411 057</a:t>
            </a:r>
          </a:p>
          <a:p>
            <a:pPr algn="ctr"/>
            <a:r>
              <a:rPr lang="en-IN" sz="2400" dirty="0" smtClean="0">
                <a:latin typeface="Bahnschrift Light" pitchFamily="34" charset="0"/>
                <a:hlinkClick r:id="rId3"/>
              </a:rPr>
              <a:t>www.isquareit.edu.in</a:t>
            </a:r>
            <a:endParaRPr lang="en-IN" sz="2400" dirty="0" smtClean="0">
              <a:latin typeface="Bahnschrift Light" pitchFamily="34" charset="0"/>
            </a:endParaRPr>
          </a:p>
          <a:p>
            <a:pPr algn="ctr"/>
            <a:r>
              <a:rPr lang="en-IN" sz="2400" dirty="0" smtClean="0">
                <a:latin typeface="Bahnschrift Light" pitchFamily="34" charset="0"/>
                <a:hlinkClick r:id="rId4"/>
              </a:rPr>
              <a:t>info@isquareit.edu.in</a:t>
            </a:r>
            <a:r>
              <a:rPr lang="en-IN" sz="2400" dirty="0" smtClean="0">
                <a:latin typeface="Bahnschrift Light" pitchFamily="34" charset="0"/>
              </a:rPr>
              <a:t>  |  </a:t>
            </a:r>
            <a:r>
              <a:rPr lang="en-IN" sz="2400" dirty="0" smtClean="0">
                <a:latin typeface="Bahnschrift Light" pitchFamily="34" charset="0"/>
                <a:hlinkClick r:id="rId5"/>
              </a:rPr>
              <a:t>admission@isquareit.edu.in</a:t>
            </a:r>
            <a:r>
              <a:rPr lang="en-IN" sz="2400" dirty="0" smtClean="0">
                <a:latin typeface="Bahnschrift Light" pitchFamily="34" charset="0"/>
              </a:rPr>
              <a:t> </a:t>
            </a:r>
          </a:p>
          <a:p>
            <a:pPr algn="ctr"/>
            <a:endParaRPr lang="en-IN" sz="2400" dirty="0" smtClean="0">
              <a:latin typeface="Bahnschrift Light" pitchFamily="34" charset="0"/>
            </a:endParaRPr>
          </a:p>
          <a:p>
            <a:pPr algn="ctr"/>
            <a:endParaRPr lang="en-IN" sz="2400" dirty="0" smtClean="0">
              <a:latin typeface="Bahnschrift Light" pitchFamily="34" charset="0"/>
            </a:endParaRPr>
          </a:p>
          <a:p>
            <a:pPr algn="ctr"/>
            <a:endParaRPr lang="en-IN" sz="2400" dirty="0" smtClean="0">
              <a:latin typeface="Bahnschrift Light" pitchFamily="34" charset="0"/>
            </a:endParaRPr>
          </a:p>
          <a:p>
            <a:r>
              <a:rPr lang="en-IN" dirty="0" smtClean="0">
                <a:latin typeface="Bahnschrift Light" pitchFamily="34" charset="0"/>
                <a:hlinkClick r:id="rId6"/>
              </a:rPr>
              <a:t>https://</a:t>
            </a:r>
            <a:r>
              <a:rPr lang="en-IN" dirty="0" smtClean="0">
                <a:latin typeface="Bahnschrift Light" pitchFamily="34" charset="0"/>
                <a:hlinkClick r:id="rId6"/>
              </a:rPr>
              <a:t>www.youtube.com/channel/UCtcG-111OkwGLKy8KUqJvxQ</a:t>
            </a:r>
            <a:endParaRPr lang="en-IN" dirty="0" smtClean="0">
              <a:latin typeface="Bahnschrift Light" pitchFamily="34" charset="0"/>
            </a:endParaRPr>
          </a:p>
          <a:p>
            <a:r>
              <a:rPr lang="en-IN" dirty="0" smtClean="0">
                <a:latin typeface="Bahnschrift Light" pitchFamily="34" charset="0"/>
                <a:hlinkClick r:id="rId7"/>
              </a:rPr>
              <a:t>https://</a:t>
            </a:r>
            <a:r>
              <a:rPr lang="en-IN" dirty="0" smtClean="0">
                <a:latin typeface="Bahnschrift Light" pitchFamily="34" charset="0"/>
                <a:hlinkClick r:id="rId7"/>
              </a:rPr>
              <a:t>twitter.com/isquareit_pune</a:t>
            </a:r>
            <a:endParaRPr lang="en-IN" dirty="0" smtClean="0">
              <a:latin typeface="Bahnschrift Light" pitchFamily="34" charset="0"/>
            </a:endParaRPr>
          </a:p>
          <a:p>
            <a:r>
              <a:rPr lang="en-IN" dirty="0" smtClean="0">
                <a:latin typeface="Bahnschrift Light" pitchFamily="34" charset="0"/>
                <a:hlinkClick r:id="rId8"/>
              </a:rPr>
              <a:t>https://</a:t>
            </a:r>
            <a:r>
              <a:rPr lang="en-IN" dirty="0" smtClean="0">
                <a:latin typeface="Bahnschrift Light" pitchFamily="34" charset="0"/>
                <a:hlinkClick r:id="rId8"/>
              </a:rPr>
              <a:t>www.facebook.com/I2ITPune</a:t>
            </a:r>
            <a:endParaRPr lang="en-IN" dirty="0" smtClean="0">
              <a:latin typeface="Bahnschrift Light" pitchFamily="34" charset="0"/>
            </a:endParaRPr>
          </a:p>
          <a:p>
            <a:r>
              <a:rPr lang="en-IN" dirty="0" smtClean="0">
                <a:latin typeface="Bahnschrift Light" pitchFamily="34" charset="0"/>
                <a:hlinkClick r:id="rId9"/>
              </a:rPr>
              <a:t>https://</a:t>
            </a:r>
            <a:r>
              <a:rPr lang="en-IN" smtClean="0">
                <a:latin typeface="Bahnschrift Light" pitchFamily="34" charset="0"/>
                <a:hlinkClick r:id="rId9"/>
              </a:rPr>
              <a:t>www.linkedin.com/company/i2it_2</a:t>
            </a:r>
            <a:r>
              <a:rPr lang="en-IN" smtClean="0">
                <a:latin typeface="Bahnschrift Light" pitchFamily="34" charset="0"/>
              </a:rPr>
              <a:t> </a:t>
            </a:r>
            <a:endParaRPr lang="en-IN" sz="2400" dirty="0" smtClean="0">
              <a:latin typeface="Bahnschrift Ligh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523</Words>
  <Application>Microsoft Office PowerPoint</Application>
  <PresentationFormat>On-screen Show (4:3)</PresentationFormat>
  <Paragraphs>80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1_Custom Design</vt:lpstr>
      <vt:lpstr>Custom Design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Vaidehi Banerjee</cp:lastModifiedBy>
  <cp:revision>37</cp:revision>
  <dcterms:created xsi:type="dcterms:W3CDTF">2019-11-07T07:44:26Z</dcterms:created>
  <dcterms:modified xsi:type="dcterms:W3CDTF">2019-12-24T08:26:39Z</dcterms:modified>
</cp:coreProperties>
</file>