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22"/>
  </p:notesMasterIdLst>
  <p:sldIdLst>
    <p:sldId id="261" r:id="rId3"/>
    <p:sldId id="263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DTD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(</a:t>
            </a:r>
            <a:r>
              <a:rPr lang="en-US" sz="4400" dirty="0" smtClean="0"/>
              <a:t>Document Type Definition)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Kimi B. Ramteke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Department of Computer Engineering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Syntax: 2. External DTD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&lt;?xml version="1.0"?&gt;</a:t>
            </a:r>
          </a:p>
          <a:p>
            <a:r>
              <a:rPr lang="en-US" b="1" dirty="0" smtClean="0"/>
              <a:t>&lt;!DOCTYPE root-element [SYSTEM OR PUBLIC FPI] "</a:t>
            </a:r>
            <a:r>
              <a:rPr lang="en-US" b="1" dirty="0" err="1" smtClean="0"/>
              <a:t>uri</a:t>
            </a:r>
            <a:r>
              <a:rPr lang="en-US" b="1" dirty="0" smtClean="0"/>
              <a:t>"&gt;</a:t>
            </a:r>
          </a:p>
          <a:p>
            <a:r>
              <a:rPr lang="en-US" dirty="0" smtClean="0"/>
              <a:t>&lt;root&gt;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abc</a:t>
            </a:r>
            <a:r>
              <a:rPr lang="en-US" dirty="0" smtClean="0"/>
              <a:t>&gt;...&lt;/</a:t>
            </a:r>
            <a:r>
              <a:rPr lang="en-US" dirty="0" err="1" smtClean="0"/>
              <a:t>abc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&lt;/root&gt;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5049043">
            <a:off x="5329356" y="387712"/>
            <a:ext cx="653787" cy="583742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317801">
            <a:off x="4798377" y="36462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External DTD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 or Public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Type Declaration can be of 2 types</a:t>
            </a:r>
          </a:p>
          <a:p>
            <a:pPr lvl="1"/>
            <a:r>
              <a:rPr lang="nb-NO" dirty="0" smtClean="0"/>
              <a:t>System: DTD is used for private system</a:t>
            </a:r>
          </a:p>
          <a:p>
            <a:pPr lvl="1"/>
            <a:r>
              <a:rPr lang="en-US" dirty="0" smtClean="0"/>
              <a:t>Public: DTD stands for open to the public</a:t>
            </a:r>
          </a:p>
          <a:p>
            <a:r>
              <a:rPr lang="en-US" dirty="0" smtClean="0"/>
              <a:t>Either of the followings:</a:t>
            </a:r>
          </a:p>
          <a:p>
            <a:pPr lvl="1"/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&lt;!DOCTYPE root </a:t>
            </a:r>
            <a:r>
              <a:rPr lang="en-US" b="1" dirty="0" smtClean="0"/>
              <a:t>SYSTEM "</a:t>
            </a:r>
            <a:r>
              <a:rPr lang="en-US" b="1" dirty="0" err="1" smtClean="0"/>
              <a:t>uri</a:t>
            </a:r>
            <a:r>
              <a:rPr lang="en-US" b="1" dirty="0" smtClean="0"/>
              <a:t>"&gt;</a:t>
            </a:r>
          </a:p>
          <a:p>
            <a:pPr lvl="1"/>
            <a:r>
              <a:rPr lang="en-US" dirty="0" smtClean="0"/>
              <a:t>Public</a:t>
            </a:r>
          </a:p>
          <a:p>
            <a:pPr lvl="2"/>
            <a:r>
              <a:rPr lang="en-US" dirty="0" smtClean="0"/>
              <a:t>&lt;!DOCTYPE root </a:t>
            </a:r>
            <a:r>
              <a:rPr lang="en-US" b="1" dirty="0" smtClean="0"/>
              <a:t>PUBLIC FPI "</a:t>
            </a:r>
            <a:r>
              <a:rPr lang="en-US" b="1" dirty="0" err="1" smtClean="0"/>
              <a:t>uri</a:t>
            </a:r>
            <a:r>
              <a:rPr lang="en-US" b="1" dirty="0" smtClean="0"/>
              <a:t>"&gt;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PUBLIC keyword is used, after the declaration must include </a:t>
            </a:r>
            <a:r>
              <a:rPr lang="en-US" b="1" dirty="0" smtClean="0"/>
              <a:t>Formal Public Identifier:</a:t>
            </a:r>
          </a:p>
          <a:p>
            <a:r>
              <a:rPr lang="en-US" dirty="0" smtClean="0"/>
              <a:t>&lt;!DOCTYPE root PUBLIC </a:t>
            </a:r>
            <a:r>
              <a:rPr lang="en-US" b="1" dirty="0" smtClean="0"/>
              <a:t>FPI "</a:t>
            </a:r>
            <a:r>
              <a:rPr lang="en-US" b="1" dirty="0" err="1" smtClean="0"/>
              <a:t>uri</a:t>
            </a:r>
            <a:r>
              <a:rPr lang="en-US" b="1" dirty="0" smtClean="0"/>
              <a:t>"&gt;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FPI (</a:t>
            </a:r>
            <a:r>
              <a:rPr lang="en-US" dirty="0" smtClean="0"/>
              <a:t>Formal Public Identifier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Syntax:</a:t>
            </a:r>
          </a:p>
          <a:p>
            <a:pPr lvl="1"/>
            <a:r>
              <a:rPr lang="en-US" dirty="0" smtClean="0"/>
              <a:t>&lt;!DOCTYPE root PUBLIC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"[registration]//[organization]//[type]</a:t>
            </a:r>
            <a:r>
              <a:rPr lang="en-US" dirty="0" smtClean="0"/>
              <a:t>                </a:t>
            </a:r>
            <a:r>
              <a:rPr lang="en-US" b="1" dirty="0" smtClean="0"/>
              <a:t>[label]//[language]“ </a:t>
            </a:r>
            <a:r>
              <a:rPr lang="en-US" i="1" dirty="0" smtClean="0"/>
              <a:t>URI&gt;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&lt;!DOCTYPE root PUBLIC</a:t>
            </a:r>
            <a:r>
              <a:rPr lang="en-US" b="1" dirty="0" smtClean="0"/>
              <a:t>"-//W3C//DTD</a:t>
            </a:r>
          </a:p>
          <a:p>
            <a:pPr>
              <a:buNone/>
            </a:pPr>
            <a:r>
              <a:rPr lang="en-US" sz="2800" b="1" dirty="0" smtClean="0"/>
              <a:t>          HTML 4.0 Transitional//EN“ </a:t>
            </a:r>
            <a:r>
              <a:rPr lang="en-US" sz="2800" i="1" dirty="0" smtClean="0"/>
              <a:t>URI&gt;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71546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7086600" y="28956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000892" y="4357694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838700" y="4000500"/>
            <a:ext cx="5334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48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FPI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FPI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 registered to ISO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FPI (</a:t>
            </a:r>
            <a:r>
              <a:rPr lang="en-US" dirty="0" smtClean="0"/>
              <a:t>Formal Public Identifier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Example:</a:t>
            </a:r>
          </a:p>
          <a:p>
            <a:pPr lvl="1"/>
            <a:r>
              <a:rPr lang="en-US" sz="1600" dirty="0" smtClean="0"/>
              <a:t>DOCTYPE ROOT PUBLIC</a:t>
            </a:r>
          </a:p>
          <a:p>
            <a:pPr lvl="1"/>
            <a:r>
              <a:rPr lang="en-US" sz="1600" b="1" dirty="0" smtClean="0"/>
              <a:t>"[registration]//[organization]//[type</a:t>
            </a:r>
            <a:r>
              <a:rPr lang="en-US" sz="1600" b="1" dirty="0" smtClean="0"/>
              <a:t>]//[</a:t>
            </a:r>
            <a:r>
              <a:rPr lang="en-US" sz="1600" b="1" dirty="0" smtClean="0"/>
              <a:t>label]//[language</a:t>
            </a:r>
            <a:r>
              <a:rPr lang="en-US" sz="1600" b="1" dirty="0" smtClean="0"/>
              <a:t>]“</a:t>
            </a:r>
            <a:r>
              <a:rPr lang="en-US" sz="1600" i="1" dirty="0" smtClean="0"/>
              <a:t>URI</a:t>
            </a:r>
            <a:r>
              <a:rPr lang="en-US" sz="1600" i="1" dirty="0" smtClean="0"/>
              <a:t>&gt;</a:t>
            </a:r>
          </a:p>
          <a:p>
            <a:r>
              <a:rPr lang="en-US" sz="2000" dirty="0" smtClean="0"/>
              <a:t>Registration: + or -,</a:t>
            </a:r>
          </a:p>
          <a:p>
            <a:pPr lvl="1"/>
            <a:r>
              <a:rPr lang="en-US" sz="1600" dirty="0" smtClean="0"/>
              <a:t>+ indicates that the organization name that follows is ISO-registered.</a:t>
            </a:r>
          </a:p>
          <a:p>
            <a:pPr lvl="1"/>
            <a:r>
              <a:rPr lang="en-US" sz="1600" dirty="0" smtClean="0"/>
              <a:t>- organization name that follows is not ISO-registered</a:t>
            </a:r>
          </a:p>
          <a:p>
            <a:r>
              <a:rPr lang="en-US" sz="2000" dirty="0" smtClean="0"/>
              <a:t>Organization</a:t>
            </a:r>
          </a:p>
          <a:p>
            <a:pPr lvl="1"/>
            <a:r>
              <a:rPr lang="en-US" sz="1600" dirty="0" smtClean="0"/>
              <a:t>Organization who is responsible for the DTD</a:t>
            </a:r>
          </a:p>
          <a:p>
            <a:r>
              <a:rPr lang="en-US" sz="2000" dirty="0" smtClean="0"/>
              <a:t>Type</a:t>
            </a:r>
          </a:p>
          <a:p>
            <a:pPr lvl="1"/>
            <a:r>
              <a:rPr lang="en-US" sz="1600" dirty="0" smtClean="0"/>
              <a:t>DTD</a:t>
            </a:r>
          </a:p>
          <a:p>
            <a:r>
              <a:rPr lang="en-US" sz="2000" dirty="0" smtClean="0"/>
              <a:t>Label</a:t>
            </a:r>
          </a:p>
          <a:p>
            <a:pPr lvl="1"/>
            <a:r>
              <a:rPr lang="en-US" sz="1600" dirty="0" smtClean="0"/>
              <a:t>a unique descriptive name for the public text (DTD) being referenced.</a:t>
            </a:r>
          </a:p>
          <a:p>
            <a:r>
              <a:rPr lang="en-US" sz="2000" dirty="0" smtClean="0"/>
              <a:t>Language</a:t>
            </a:r>
          </a:p>
          <a:p>
            <a:pPr lvl="1"/>
            <a:r>
              <a:rPr lang="en-US" sz="1600" dirty="0" smtClean="0"/>
              <a:t>The language of the xml. E.g. en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 (</a:t>
            </a:r>
            <a:r>
              <a:rPr lang="en-US" dirty="0" smtClean="0"/>
              <a:t>Uniform Resource Identifiers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&lt;!DOCTYPE ROOT PUBLIC</a:t>
            </a:r>
          </a:p>
          <a:p>
            <a:pPr lvl="1"/>
            <a:r>
              <a:rPr lang="en-US" dirty="0" smtClean="0"/>
              <a:t>"[registration]//[organization]//[type]</a:t>
            </a:r>
          </a:p>
          <a:p>
            <a:pPr lvl="1"/>
            <a:r>
              <a:rPr lang="en-US" dirty="0" smtClean="0"/>
              <a:t>[label]//[language]"</a:t>
            </a:r>
          </a:p>
          <a:p>
            <a:pPr lvl="1"/>
            <a:r>
              <a:rPr lang="en-US" b="1" dirty="0" smtClean="0"/>
              <a:t>URI&gt;</a:t>
            </a:r>
          </a:p>
          <a:p>
            <a:r>
              <a:rPr lang="en-US" dirty="0" smtClean="0"/>
              <a:t>URI</a:t>
            </a:r>
          </a:p>
          <a:p>
            <a:pPr lvl="1"/>
            <a:r>
              <a:rPr lang="en-US" dirty="0" smtClean="0"/>
              <a:t>The URI </a:t>
            </a:r>
            <a:r>
              <a:rPr lang="en-US" dirty="0" smtClean="0"/>
              <a:t>of </a:t>
            </a:r>
            <a:r>
              <a:rPr lang="en-US" dirty="0" smtClean="0"/>
              <a:t>the DTD - file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&lt;!DOCTYPE books </a:t>
            </a:r>
            <a:r>
              <a:rPr lang="en-US" b="1" dirty="0" smtClean="0"/>
              <a:t>PUBLIC</a:t>
            </a:r>
          </a:p>
          <a:p>
            <a:pPr lvl="1">
              <a:buNone/>
            </a:pPr>
            <a:r>
              <a:rPr lang="en-US" dirty="0" smtClean="0"/>
              <a:t>"-//TAMK//DTD MY BOOKS//EN"</a:t>
            </a:r>
          </a:p>
          <a:p>
            <a:pPr lvl="1">
              <a:buNone/>
            </a:pPr>
            <a:r>
              <a:rPr lang="en-US" dirty="0" smtClean="0"/>
              <a:t>"books.dtd"&gt;</a:t>
            </a:r>
          </a:p>
          <a:p>
            <a:r>
              <a:rPr lang="en-US" dirty="0" smtClean="0"/>
              <a:t>&lt;!DOCTYPE books </a:t>
            </a:r>
            <a:r>
              <a:rPr lang="en-US" b="1" dirty="0" smtClean="0"/>
              <a:t>SYSTEM</a:t>
            </a:r>
          </a:p>
          <a:p>
            <a:pPr lvl="1">
              <a:buNone/>
            </a:pPr>
            <a:r>
              <a:rPr lang="en-US" dirty="0" smtClean="0"/>
              <a:t>"books.dtd"&gt;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5867400" y="23622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124200" y="28194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124200" y="39624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FPI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URI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URI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Simple</a:t>
            </a:r>
            <a:endParaRPr lang="en-US" dirty="0" smtClean="0"/>
          </a:p>
          <a:p>
            <a:r>
              <a:rPr lang="en-US" dirty="0" smtClean="0"/>
              <a:t>Easily readable by </a:t>
            </a:r>
            <a:r>
              <a:rPr lang="en-US" dirty="0" smtClean="0"/>
              <a:t>human and application program.</a:t>
            </a:r>
          </a:p>
          <a:p>
            <a:r>
              <a:rPr lang="en-US" dirty="0" smtClean="0"/>
              <a:t>Can be </a:t>
            </a:r>
            <a:r>
              <a:rPr lang="en-US" dirty="0" smtClean="0"/>
              <a:t>incorporated directly into </a:t>
            </a:r>
            <a:r>
              <a:rPr lang="en-US" dirty="0" smtClean="0"/>
              <a:t>XML document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71546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</a:t>
            </a:r>
            <a:r>
              <a:rPr lang="en-US" dirty="0" smtClean="0"/>
              <a:t>basic</a:t>
            </a:r>
          </a:p>
          <a:p>
            <a:r>
              <a:rPr lang="en-US" dirty="0" smtClean="0"/>
              <a:t>Not good </a:t>
            </a:r>
            <a:r>
              <a:rPr lang="en-US" dirty="0" smtClean="0"/>
              <a:t>for complex documents.</a:t>
            </a:r>
          </a:p>
          <a:p>
            <a:r>
              <a:rPr lang="en-US" dirty="0" smtClean="0"/>
              <a:t>Solution: Use </a:t>
            </a:r>
            <a:r>
              <a:rPr lang="en-US" b="1" dirty="0" smtClean="0"/>
              <a:t>Schema</a:t>
            </a:r>
            <a:endParaRPr lang="en-US" b="1" dirty="0" smtClean="0"/>
          </a:p>
          <a:p>
            <a:pPr lvl="1"/>
            <a:r>
              <a:rPr lang="en-US" dirty="0" smtClean="0"/>
              <a:t>Schema is a XML-based language which defines</a:t>
            </a:r>
          </a:p>
          <a:p>
            <a:pPr lvl="1">
              <a:buNone/>
            </a:pPr>
            <a:r>
              <a:rPr lang="en-US" dirty="0" smtClean="0"/>
              <a:t>     new XML – languages</a:t>
            </a:r>
          </a:p>
          <a:p>
            <a:pPr lvl="1">
              <a:buNone/>
            </a:pPr>
            <a:r>
              <a:rPr lang="en-US" dirty="0" smtClean="0"/>
              <a:t>–More specific in nature than </a:t>
            </a:r>
            <a:r>
              <a:rPr lang="en-US" dirty="0" smtClean="0"/>
              <a:t>DTD </a:t>
            </a:r>
            <a:r>
              <a:rPr lang="en-US" dirty="0" smtClean="0"/>
              <a:t>(specially data types)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– Expandable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Kimi B. Ramteke </a:t>
            </a: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Assistant Professor</a:t>
            </a:r>
          </a:p>
          <a:p>
            <a:pPr marL="0" indent="0" algn="ctr">
              <a:buNone/>
            </a:pPr>
            <a:r>
              <a:rPr lang="en-IN" dirty="0" smtClean="0"/>
              <a:t>Department </a:t>
            </a:r>
            <a:r>
              <a:rPr lang="en-IN" dirty="0" smtClean="0"/>
              <a:t>of Computer </a:t>
            </a:r>
            <a:r>
              <a:rPr lang="en-IN" dirty="0" smtClean="0"/>
              <a:t>Engineering</a:t>
            </a:r>
            <a:endParaRPr lang="en-IN" dirty="0" smtClean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sz="2000" dirty="0" smtClean="0"/>
              <a:t>E-</a:t>
            </a:r>
            <a:r>
              <a:rPr lang="en-IN" sz="2000" dirty="0" err="1" smtClean="0"/>
              <a:t>mail:kimir@isquareit.edu.in</a:t>
            </a:r>
            <a:endParaRPr lang="en-IN" sz="2000" dirty="0" smtClean="0"/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Outcomes</a:t>
            </a:r>
          </a:p>
          <a:p>
            <a:r>
              <a:rPr lang="en-US" sz="2800" dirty="0" smtClean="0"/>
              <a:t>Introduction </a:t>
            </a:r>
            <a:r>
              <a:rPr lang="en-US" sz="2800" dirty="0" smtClean="0"/>
              <a:t>to DTD</a:t>
            </a:r>
          </a:p>
          <a:p>
            <a:r>
              <a:rPr lang="en-US" sz="2800" dirty="0" smtClean="0"/>
              <a:t>Types of DTD</a:t>
            </a:r>
          </a:p>
          <a:p>
            <a:pPr lvl="1"/>
            <a:r>
              <a:rPr lang="en-US" sz="2400" dirty="0" smtClean="0"/>
              <a:t>Internal DTD</a:t>
            </a:r>
            <a:endParaRPr lang="en-US" sz="2400" dirty="0" smtClean="0"/>
          </a:p>
          <a:p>
            <a:pPr lvl="1"/>
            <a:r>
              <a:rPr lang="en-US" sz="2400" dirty="0" smtClean="0"/>
              <a:t>External DTD</a:t>
            </a:r>
            <a:endParaRPr lang="en-US" sz="2400" dirty="0" smtClean="0"/>
          </a:p>
          <a:p>
            <a:r>
              <a:rPr lang="en-US" sz="2800" dirty="0" smtClean="0"/>
              <a:t>System and Public keywords</a:t>
            </a:r>
          </a:p>
          <a:p>
            <a:r>
              <a:rPr lang="en-US" sz="2800" dirty="0" smtClean="0"/>
              <a:t>FPI,URI</a:t>
            </a:r>
          </a:p>
          <a:p>
            <a:r>
              <a:rPr lang="en-US" sz="2800" dirty="0" smtClean="0"/>
              <a:t>Examples</a:t>
            </a:r>
            <a:endParaRPr lang="en-US" sz="2800" dirty="0" smtClean="0"/>
          </a:p>
          <a:p>
            <a:r>
              <a:rPr lang="en-US" sz="2800" dirty="0" smtClean="0"/>
              <a:t>Advantages </a:t>
            </a:r>
            <a:r>
              <a:rPr lang="en-US" sz="2800" dirty="0" smtClean="0"/>
              <a:t>and Disadvantages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 the end of this lecture you will be able to:</a:t>
            </a:r>
          </a:p>
          <a:p>
            <a:pPr lvl="1"/>
            <a:r>
              <a:rPr lang="en-US" dirty="0" smtClean="0"/>
              <a:t>Define DTD.</a:t>
            </a:r>
          </a:p>
          <a:p>
            <a:pPr lvl="1"/>
            <a:r>
              <a:rPr lang="en-US" dirty="0" smtClean="0"/>
              <a:t>Explain the use of DTD.</a:t>
            </a:r>
          </a:p>
          <a:p>
            <a:pPr lvl="1"/>
            <a:r>
              <a:rPr lang="en-US" dirty="0" smtClean="0"/>
              <a:t>Explain element and attribute. </a:t>
            </a:r>
          </a:p>
          <a:p>
            <a:pPr lvl="1"/>
            <a:r>
              <a:rPr lang="en-US" dirty="0" smtClean="0"/>
              <a:t>Associate DTD with XML Document.</a:t>
            </a:r>
          </a:p>
          <a:p>
            <a:pPr lvl="1"/>
            <a:r>
              <a:rPr lang="en-US" dirty="0" smtClean="0"/>
              <a:t>Write DTD for XML Document.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we need to transfer XML file, we need to ensure  about its quality and its error-freeness.</a:t>
            </a:r>
          </a:p>
          <a:p>
            <a:r>
              <a:rPr lang="en-US" dirty="0" smtClean="0"/>
              <a:t>This can be achieved through DTD(Document Type Definition).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consider it as similar to schema of database</a:t>
            </a:r>
          </a:p>
          <a:p>
            <a:r>
              <a:rPr lang="en-US" dirty="0" smtClean="0"/>
              <a:t>Provides a limitation or restriction to your XML Document</a:t>
            </a:r>
          </a:p>
          <a:p>
            <a:r>
              <a:rPr lang="en-US" dirty="0" smtClean="0"/>
              <a:t>So as to specify what kinds of tags, ,attributes and other types of content are allowed or not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DTD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a DTD?</a:t>
            </a:r>
          </a:p>
          <a:p>
            <a:pPr lvl="1"/>
            <a:r>
              <a:rPr lang="en-US" dirty="0" smtClean="0"/>
              <a:t>A DTD stands for Document Type Definition.</a:t>
            </a:r>
          </a:p>
          <a:p>
            <a:pPr lvl="1"/>
            <a:r>
              <a:rPr lang="en-US" dirty="0" smtClean="0"/>
              <a:t>A DTD depicts the structure and the legal elements and properties of an XML document.</a:t>
            </a:r>
          </a:p>
          <a:p>
            <a:r>
              <a:rPr lang="en-US" b="1" dirty="0" smtClean="0"/>
              <a:t>Why to Use a DTD?</a:t>
            </a:r>
          </a:p>
          <a:p>
            <a:pPr lvl="1"/>
            <a:r>
              <a:rPr lang="en-US" dirty="0" smtClean="0"/>
              <a:t>Different groups of people can interchanging data using a standard called DTD.</a:t>
            </a:r>
          </a:p>
          <a:p>
            <a:pPr lvl="1"/>
            <a:r>
              <a:rPr lang="en-US" dirty="0" smtClean="0"/>
              <a:t>To verify that to ensure the validity XML data an application can use a DTD .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DTD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nip Single Corner Rectangle 8"/>
          <p:cNvSpPr/>
          <p:nvPr/>
        </p:nvSpPr>
        <p:spPr>
          <a:xfrm>
            <a:off x="3571868" y="2428868"/>
            <a:ext cx="1828800" cy="182880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3200" y="3657600"/>
            <a:ext cx="1905000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962400"/>
            <a:ext cx="1828800" cy="1981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3"/>
          <p:cNvCxnSpPr/>
          <p:nvPr/>
        </p:nvCxnSpPr>
        <p:spPr>
          <a:xfrm rot="16200000" flipV="1">
            <a:off x="6024568" y="2190746"/>
            <a:ext cx="838200" cy="21717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/>
          <p:nvPr/>
        </p:nvCxnSpPr>
        <p:spPr>
          <a:xfrm rot="10800000" flipV="1">
            <a:off x="2000232" y="2857496"/>
            <a:ext cx="1600200" cy="11430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9058" y="30718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DTD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114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Application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4343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XML Document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251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ensure quality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Associating DTDs with XML Documents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to associate: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Internal DTD </a:t>
            </a:r>
            <a:r>
              <a:rPr lang="en-US" dirty="0" smtClean="0"/>
              <a:t>: DTD is part of the declaration and is incorporated into the xml-document.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External DTD </a:t>
            </a:r>
            <a:r>
              <a:rPr lang="en-US" dirty="0" smtClean="0"/>
              <a:t>: DTD resides is in external file and declaration links to the file.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Syntax: 1. Internal DTD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&lt;?xml version="1.0"?&gt;</a:t>
            </a:r>
          </a:p>
          <a:p>
            <a:pPr>
              <a:buNone/>
            </a:pPr>
            <a:r>
              <a:rPr lang="en-US" b="1" dirty="0" smtClean="0"/>
              <a:t>&lt;!DOCTYPE root [</a:t>
            </a:r>
          </a:p>
          <a:p>
            <a:pPr>
              <a:buNone/>
            </a:pPr>
            <a:r>
              <a:rPr lang="en-US" b="1" dirty="0" smtClean="0"/>
              <a:t>&lt;!ELEMENT root (xyz)&gt;</a:t>
            </a:r>
          </a:p>
          <a:p>
            <a:pPr>
              <a:buNone/>
            </a:pPr>
            <a:r>
              <a:rPr lang="en-US" b="1" dirty="0" smtClean="0"/>
              <a:t>&lt;!ELEMENT xyz (#PCDATA)&gt;</a:t>
            </a:r>
          </a:p>
          <a:p>
            <a:pPr>
              <a:buNone/>
            </a:pPr>
            <a:r>
              <a:rPr lang="en-US" b="1" dirty="0" smtClean="0"/>
              <a:t>]&gt;</a:t>
            </a:r>
          </a:p>
          <a:p>
            <a:pPr>
              <a:buNone/>
            </a:pPr>
            <a:r>
              <a:rPr lang="en-US" dirty="0" smtClean="0"/>
              <a:t>&lt;root&gt;</a:t>
            </a:r>
          </a:p>
          <a:p>
            <a:pPr>
              <a:buNone/>
            </a:pPr>
            <a:r>
              <a:rPr lang="en-US" dirty="0" smtClean="0"/>
              <a:t>      &lt;</a:t>
            </a:r>
            <a:r>
              <a:rPr lang="en-US" b="1" dirty="0" smtClean="0"/>
              <a:t> xyz </a:t>
            </a:r>
            <a:r>
              <a:rPr lang="en-US" dirty="0" smtClean="0"/>
              <a:t>&gt;...&lt;/</a:t>
            </a:r>
            <a:r>
              <a:rPr lang="en-US" b="1" dirty="0" smtClean="0"/>
              <a:t> xyz </a:t>
            </a:r>
            <a:r>
              <a:rPr lang="en-US" dirty="0" smtClean="0"/>
              <a:t>&gt;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&lt;/root&gt;</a:t>
            </a:r>
          </a:p>
          <a:p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86520"/>
            <a:ext cx="8215370" cy="43495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5214942" y="2428868"/>
            <a:ext cx="1571636" cy="1233486"/>
          </a:xfrm>
          <a:prstGeom prst="rightBrace">
            <a:avLst>
              <a:gd name="adj1" fmla="val 8333"/>
              <a:gd name="adj2" fmla="val 508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28574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Internal DTD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1380</Words>
  <Application>Microsoft Office PowerPoint</Application>
  <PresentationFormat>On-screen Show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1_Custom Design</vt:lpstr>
      <vt:lpstr>Custom Design</vt:lpstr>
      <vt:lpstr>Slide 1</vt:lpstr>
      <vt:lpstr>Contents</vt:lpstr>
      <vt:lpstr>Outcomes</vt:lpstr>
      <vt:lpstr>DTD</vt:lpstr>
      <vt:lpstr>DTD</vt:lpstr>
      <vt:lpstr>Introduction to DTD</vt:lpstr>
      <vt:lpstr>Introduction to DTD</vt:lpstr>
      <vt:lpstr>Associating DTDs with XML Documents</vt:lpstr>
      <vt:lpstr>Syntax: 1. Internal DTD </vt:lpstr>
      <vt:lpstr>Syntax: 2. External DTD </vt:lpstr>
      <vt:lpstr>System or Public</vt:lpstr>
      <vt:lpstr>Public </vt:lpstr>
      <vt:lpstr>FPI (Formal Public Identifier) </vt:lpstr>
      <vt:lpstr>FPI (Formal Public Identifier) </vt:lpstr>
      <vt:lpstr>URI (Uniform Resource Identifiers)</vt:lpstr>
      <vt:lpstr>Examples</vt:lpstr>
      <vt:lpstr>Advantages</vt:lpstr>
      <vt:lpstr>Disadvantages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satish</cp:lastModifiedBy>
  <cp:revision>44</cp:revision>
  <dcterms:created xsi:type="dcterms:W3CDTF">2019-11-07T07:44:26Z</dcterms:created>
  <dcterms:modified xsi:type="dcterms:W3CDTF">2019-12-27T20:17:32Z</dcterms:modified>
</cp:coreProperties>
</file>