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sldIdLst>
    <p:sldId id="333" r:id="rId2"/>
    <p:sldId id="325" r:id="rId3"/>
    <p:sldId id="326" r:id="rId4"/>
    <p:sldId id="327" r:id="rId5"/>
    <p:sldId id="328" r:id="rId6"/>
    <p:sldId id="329" r:id="rId7"/>
    <p:sldId id="330" r:id="rId8"/>
    <p:sldId id="331" r:id="rId9"/>
    <p:sldId id="332" r:id="rId10"/>
    <p:sldId id="334" r:id="rId11"/>
    <p:sldId id="335" r:id="rId12"/>
    <p:sldId id="336" r:id="rId13"/>
    <p:sldId id="337" r:id="rId14"/>
    <p:sldId id="338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145" autoAdjust="0"/>
    <p:restoredTop sz="98942" autoAdjust="0"/>
  </p:normalViewPr>
  <p:slideViewPr>
    <p:cSldViewPr>
      <p:cViewPr>
        <p:scale>
          <a:sx n="70" d="100"/>
          <a:sy n="70" d="100"/>
        </p:scale>
        <p:origin x="-1434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DF78BF6-BDF3-404F-A7E4-46CB16464D84}" type="datetimeFigureOut">
              <a:rPr lang="en-US"/>
              <a:pPr>
                <a:defRPr/>
              </a:pPr>
              <a:t>1/20/2020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8E2C314-751A-4C82-AC76-B80D7E48D6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17C26C-AD76-4DA5-B25C-3C98D476787A}" type="datetimeFigureOut">
              <a:rPr lang="en-US"/>
              <a:pPr>
                <a:defRPr/>
              </a:pPr>
              <a:t>1/20/2020</a:t>
            </a:fld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D2DAAC-D6F1-4CC8-B929-73199E32D6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8CE2E9-D933-4E9E-BAB7-DC1949332404}" type="datetimeFigureOut">
              <a:rPr lang="en-US"/>
              <a:pPr>
                <a:defRPr/>
              </a:pPr>
              <a:t>1/20/2020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79E1C9-95B1-445B-A8EB-7A353C0AE0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9867FE-4D00-4F8C-993E-EC6C0C70636A}" type="datetimeFigureOut">
              <a:rPr lang="en-US"/>
              <a:pPr>
                <a:defRPr/>
              </a:pPr>
              <a:t>1/20/2020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FE24A-DAA4-4FF9-B297-9ED5444CA7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3429000" y="2971800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5" name="Picture 3" descr="Logo2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0" y="1905000"/>
            <a:ext cx="2733675" cy="364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67942E-9DAB-4A0D-B528-15FFB5CFF485}" type="datetimeFigureOut">
              <a:rPr lang="en-US"/>
              <a:pPr>
                <a:defRPr/>
              </a:pPr>
              <a:t>1/20/2020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CBFC0-8AFC-4348-B630-6C712AD497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4D7D36-DEF9-4775-91BB-35C83D41A599}" type="datetimeFigureOut">
              <a:rPr lang="en-US"/>
              <a:pPr>
                <a:defRPr/>
              </a:pPr>
              <a:t>1/20/2020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7B27AB-E0C6-490F-A821-5D5DBF27FE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4844A4-A1E4-4EFD-9328-A480C586111B}" type="datetimeFigureOut">
              <a:rPr lang="en-US"/>
              <a:pPr>
                <a:defRPr/>
              </a:pPr>
              <a:t>1/20/2020</a:t>
            </a:fld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DC4DEB-A11B-4386-93B7-062CD9862D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1AF19-CDB1-47C0-9EB8-C15B14B130F3}" type="datetimeFigureOut">
              <a:rPr lang="en-US"/>
              <a:pPr>
                <a:defRPr/>
              </a:pPr>
              <a:t>1/20/2020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6B42B5-5CB9-46F3-B2C6-9078170F52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2462B9-2A28-42A4-AC9E-324944C32832}" type="datetimeFigureOut">
              <a:rPr lang="en-US"/>
              <a:pPr>
                <a:defRPr/>
              </a:pPr>
              <a:t>1/20/2020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7C189E-7F36-4F47-A2A3-629CA1CF31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4F7A7-22C5-4A48-990A-1DFC758E9E6D}" type="datetimeFigureOut">
              <a:rPr lang="en-US"/>
              <a:pPr>
                <a:defRPr/>
              </a:pPr>
              <a:t>1/20/2020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B70EFD-F3D5-4D2C-BE87-C6986C404C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D0BEE8-CA05-4AB0-9CCB-CAEC7D777D42}" type="datetimeFigureOut">
              <a:rPr lang="en-US"/>
              <a:pPr>
                <a:defRPr/>
              </a:pPr>
              <a:t>1/20/2020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BF9D8F-FB7C-438D-867F-793E396974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25396D4-D958-45C0-8E82-F31FF9EF3904}" type="datetimeFigureOut">
              <a:rPr lang="en-US"/>
              <a:pPr>
                <a:defRPr/>
              </a:pPr>
              <a:t>1/20/2020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C6A10E9-00B0-4875-8452-B1D082012D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23" r:id="rId2"/>
    <p:sldLayoutId id="2147483732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33" r:id="rId9"/>
    <p:sldLayoutId id="2147483729" r:id="rId10"/>
    <p:sldLayoutId id="214748373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FEB80A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FEB80A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00ADDC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www.isquareit.edu.in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3" descr="111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9" name="Picture 5" descr="I²IT_With_name Final updated LOGO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71688" y="71438"/>
            <a:ext cx="489267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endParaRPr lang="en-IN" sz="4400" dirty="0">
              <a:latin typeface="+mj-lt"/>
              <a:ea typeface="+mj-ea"/>
              <a:cs typeface="+mj-cs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0" y="4437063"/>
            <a:ext cx="9144000" cy="2420937"/>
          </a:xfrm>
          <a:prstGeom prst="rect">
            <a:avLst/>
          </a:prstGeom>
        </p:spPr>
        <p:txBody>
          <a:bodyPr>
            <a:normAutofit fontScale="85000" lnSpcReduction="10000"/>
          </a:bodyPr>
          <a:lstStyle/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IN" sz="3200" dirty="0" smtClean="0">
                <a:latin typeface="+mn-lt"/>
                <a:cs typeface="+mn-cs"/>
              </a:rPr>
              <a:t>Mr.Keshav Tambre</a:t>
            </a:r>
          </a:p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IN" sz="3200" dirty="0" smtClean="0">
                <a:latin typeface="+mn-lt"/>
                <a:cs typeface="+mn-cs"/>
              </a:rPr>
              <a:t>Information Technology Department</a:t>
            </a:r>
            <a:endParaRPr lang="en-IN" sz="3200" dirty="0">
              <a:latin typeface="+mn-lt"/>
              <a:cs typeface="+mn-cs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IN" sz="3200" dirty="0">
              <a:latin typeface="+mn-lt"/>
              <a:cs typeface="+mn-cs"/>
            </a:endParaRPr>
          </a:p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IN" sz="3200" dirty="0">
                <a:latin typeface="+mn-lt"/>
                <a:cs typeface="+mn-cs"/>
              </a:rPr>
              <a:t>International Institute of Information Technology, I²IT</a:t>
            </a:r>
          </a:p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IN" sz="3200" dirty="0">
                <a:latin typeface="+mn-lt"/>
                <a:cs typeface="+mn-cs"/>
                <a:hlinkClick r:id="rId4"/>
              </a:rPr>
              <a:t>www.isquareit.edu.in</a:t>
            </a:r>
            <a:r>
              <a:rPr lang="en-IN" sz="3200" dirty="0">
                <a:latin typeface="+mn-lt"/>
                <a:cs typeface="+mn-cs"/>
              </a:rPr>
              <a:t>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62000" y="2667000"/>
            <a:ext cx="800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Book Antiqua" pitchFamily="18" charset="0"/>
              </a:rPr>
              <a:t>Regular Expressions To Finite Automata</a:t>
            </a:r>
            <a:endParaRPr lang="en-US" sz="3200" b="1" dirty="0"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RE are notations for specifying patterns</a:t>
            </a:r>
          </a:p>
          <a:p>
            <a:pPr eaLnBrk="1" hangingPunct="1"/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Alphabet/Character class</a:t>
            </a:r>
          </a:p>
          <a:p>
            <a:pPr lvl="1" eaLnBrk="1" hangingPunct="1"/>
            <a:r>
              <a:rPr lang="en-US" smtClean="0">
                <a:latin typeface="Times New Roman" pitchFamily="18" charset="0"/>
                <a:cs typeface="Times New Roman" pitchFamily="18" charset="0"/>
              </a:rPr>
              <a:t>Denotes a finite set of symbols</a:t>
            </a:r>
          </a:p>
          <a:p>
            <a:pPr eaLnBrk="1" hangingPunct="1"/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String</a:t>
            </a:r>
          </a:p>
          <a:p>
            <a:pPr lvl="1" algn="just" eaLnBrk="1" hangingPunct="1"/>
            <a:r>
              <a:rPr lang="en-US" smtClean="0">
                <a:latin typeface="Times New Roman" pitchFamily="18" charset="0"/>
                <a:cs typeface="Times New Roman" pitchFamily="18" charset="0"/>
              </a:rPr>
              <a:t>Strings are defined over some alphabets, is a finite sequence of symbols drawn from the alphabet</a:t>
            </a:r>
          </a:p>
          <a:p>
            <a:pPr lvl="1" eaLnBrk="1" hangingPunct="1"/>
            <a:r>
              <a:rPr lang="en-US" smtClean="0">
                <a:latin typeface="Times New Roman" pitchFamily="18" charset="0"/>
                <a:cs typeface="Times New Roman" pitchFamily="18" charset="0"/>
              </a:rPr>
              <a:t>Empty string denoted by €</a:t>
            </a:r>
          </a:p>
          <a:p>
            <a:pPr eaLnBrk="1" hangingPunct="1"/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Language</a:t>
            </a:r>
          </a:p>
          <a:p>
            <a:pPr lvl="1" eaLnBrk="1" hangingPunct="1"/>
            <a:r>
              <a:rPr lang="en-US" smtClean="0">
                <a:latin typeface="Times New Roman" pitchFamily="18" charset="0"/>
                <a:cs typeface="Times New Roman" pitchFamily="18" charset="0"/>
              </a:rPr>
              <a:t>Set of strings over some alphabet</a:t>
            </a:r>
          </a:p>
          <a:p>
            <a:pPr eaLnBrk="1" hangingPunct="1"/>
            <a:endParaRPr lang="en-US" sz="24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64" name="Slide Number Placeholder 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924800" y="6356350"/>
            <a:ext cx="762000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63C19DD4-5A67-45C6-975A-CC652B201A3D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51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Times New Roman" pitchFamily="18" charset="0"/>
                <a:cs typeface="Times New Roman" pitchFamily="18" charset="0"/>
              </a:rPr>
              <a:t>Specification of Tokens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RE to DFA</a:t>
            </a:r>
          </a:p>
          <a:p>
            <a:pPr lvl="1" eaLnBrk="1" hangingPunct="1"/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We augment the grammar the RE with #</a:t>
            </a:r>
          </a:p>
          <a:p>
            <a:pPr lvl="1" eaLnBrk="1" hangingPunct="1"/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Construct nullable,firstpos ,lastpos and followpos which is done by making traversal over the tree</a:t>
            </a:r>
          </a:p>
          <a:p>
            <a:pPr lvl="1" eaLnBrk="1" hangingPunct="1"/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Construct DFA from followpos</a:t>
            </a:r>
          </a:p>
          <a:p>
            <a:pPr eaLnBrk="1" hangingPunct="1"/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Firstpos: at what positions the string can start</a:t>
            </a:r>
          </a:p>
          <a:p>
            <a:pPr eaLnBrk="1" hangingPunct="1"/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Lastpos:at what positions the string can end</a:t>
            </a:r>
          </a:p>
          <a:p>
            <a:pPr eaLnBrk="1" hangingPunct="1"/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Follopos:what positions can follow position I in the syntax tree</a:t>
            </a:r>
          </a:p>
          <a:p>
            <a:pPr eaLnBrk="1" hangingPunct="1"/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Nullable:whether an empty string can be generated at the node (sub expression)</a:t>
            </a:r>
          </a:p>
        </p:txBody>
      </p:sp>
      <p:sp>
        <p:nvSpPr>
          <p:cNvPr id="47108" name="Slide Number Placeholder 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924800" y="6356350"/>
            <a:ext cx="762000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5B4D04E2-F76D-4800-BC47-430A0F87B09D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61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Times New Roman" pitchFamily="18" charset="0"/>
                <a:cs typeface="Times New Roman" pitchFamily="18" charset="0"/>
              </a:rPr>
              <a:t>RE to DFA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228600" y="2286000"/>
          <a:ext cx="8229600" cy="3196590"/>
        </p:xfrm>
        <a:graphic>
          <a:graphicData uri="http://schemas.openxmlformats.org/drawingml/2006/table">
            <a:tbl>
              <a:tblPr/>
              <a:tblGrid>
                <a:gridCol w="2057400"/>
                <a:gridCol w="2057400"/>
                <a:gridCol w="2057400"/>
                <a:gridCol w="20574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Node n</a:t>
                      </a:r>
                      <a:endPara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Nullable(n)</a:t>
                      </a:r>
                      <a:endPara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Firstpos(n)</a:t>
                      </a:r>
                      <a:endPara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Lastpos(n)</a:t>
                      </a:r>
                      <a:endPara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 is  a leaf labeled έ 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true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</a:t>
                      </a: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ø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ø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if N  is | node with left child c1 and right child c2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Nullable(c1) </a:t>
                      </a: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or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Nullable (c2)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Firstpos (C1) U Firstpos(C2) 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Lastpos (C1) U Lasttpos(C2)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 is a leaf labeled with position i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false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{ i }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{ i }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if N is . Node  </a:t>
                      </a: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node with left child c1 and right child c2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Nullable(c1) </a:t>
                      </a: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and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Nullable (c2)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If nullable (C1) then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Firstpos (C1) U Firstpos(C2) else Firstpos(C1)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If nullable (C2) then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Lastpos (C1) U Lastpos(C2) else Lastpos(C2)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/>
                      </a:r>
                      <a:b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</a:b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if N is the node with only c1 as child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true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Firstpos (C1)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Lastpos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(C2)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48168" name="Slide Number Placeholder 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924800" y="6356350"/>
            <a:ext cx="762000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43136DFD-F2AF-41DB-B58A-706795CF91B5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72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Times New Roman" pitchFamily="18" charset="0"/>
                <a:cs typeface="Times New Roman" pitchFamily="18" charset="0"/>
              </a:rPr>
              <a:t>RE to DFA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Wingdings 3"/>
              <a:buChar char="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Computation of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Followpos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Followpos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 tells us what positions can follow position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in the syntax tree. This can be computed as follows.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Wingdings 3"/>
              <a:buChar char="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if n is a ‘.’ Node, with a left child C1 and right child C2 and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is a position in the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Lastpos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(C1), then all positions in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Firstpos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(C2) are in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Followpos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Wingdings 3"/>
              <a:buChar char="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if n is a *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Nodeand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is a position in the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Lastpos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(n), then all positions in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Firstpos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(n) are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Followpos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514350" indent="-514350" eaLnBrk="1" fontAlgn="auto" hangingPunct="1"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endParaRPr lang="en-US" dirty="0"/>
          </a:p>
        </p:txBody>
      </p:sp>
      <p:sp>
        <p:nvSpPr>
          <p:cNvPr id="49156" name="Slide Number Placeholder 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924800" y="6356350"/>
            <a:ext cx="762000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3EA9BDBD-071F-4C5D-8DA8-FEC27EB9C1F7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81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Times New Roman" pitchFamily="18" charset="0"/>
                <a:cs typeface="Times New Roman" pitchFamily="18" charset="0"/>
              </a:rPr>
              <a:t>RE to DFA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en-US" sz="1800" b="1" smtClean="0">
                <a:latin typeface="Times New Roman" pitchFamily="18" charset="0"/>
                <a:cs typeface="Times New Roman" pitchFamily="18" charset="0"/>
              </a:rPr>
              <a:t>Algorithm for construction of DFA transition table</a:t>
            </a:r>
            <a:endParaRPr lang="en-US" sz="1800" smtClean="0">
              <a:latin typeface="Times New Roman" pitchFamily="18" charset="0"/>
              <a:cs typeface="Times New Roman" pitchFamily="18" charset="0"/>
            </a:endParaRP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en-US" sz="1800" smtClean="0">
                <a:latin typeface="Times New Roman" pitchFamily="18" charset="0"/>
                <a:cs typeface="Times New Roman" pitchFamily="18" charset="0"/>
              </a:rPr>
              <a:t>Initially , the only unmarked state in Dstates is firstpos(root), where root is the root of a syntax tree.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en-US" sz="1800" smtClean="0">
                <a:latin typeface="Times New Roman" pitchFamily="18" charset="0"/>
                <a:cs typeface="Times New Roman" pitchFamily="18" charset="0"/>
              </a:rPr>
              <a:t>While there is an unmarked state T in Dstates do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en-US" sz="1800" smtClean="0">
                <a:latin typeface="Times New Roman" pitchFamily="18" charset="0"/>
                <a:cs typeface="Times New Roman" pitchFamily="18" charset="0"/>
              </a:rPr>
              <a:t>Begin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en-US" sz="1800" smtClean="0">
                <a:latin typeface="Times New Roman" pitchFamily="18" charset="0"/>
                <a:cs typeface="Times New Roman" pitchFamily="18" charset="0"/>
              </a:rPr>
              <a:t>                  Mark T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en-US" sz="1800" smtClean="0">
                <a:latin typeface="Times New Roman" pitchFamily="18" charset="0"/>
                <a:cs typeface="Times New Roman" pitchFamily="18" charset="0"/>
              </a:rPr>
              <a:t>                  For each input symbol a do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en-US" sz="1800" smtClean="0">
                <a:latin typeface="Times New Roman" pitchFamily="18" charset="0"/>
                <a:cs typeface="Times New Roman" pitchFamily="18" charset="0"/>
              </a:rPr>
              <a:t>                  Begin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en-US" sz="1800" smtClean="0">
                <a:latin typeface="Times New Roman" pitchFamily="18" charset="0"/>
                <a:cs typeface="Times New Roman" pitchFamily="18" charset="0"/>
              </a:rPr>
              <a:t>                       Let U be the set of positions that are in Followpos(P) for some P in T,                           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en-US" sz="1800" smtClean="0">
                <a:latin typeface="Times New Roman" pitchFamily="18" charset="0"/>
                <a:cs typeface="Times New Roman" pitchFamily="18" charset="0"/>
              </a:rPr>
              <a:t>                       such   that the symbol at position P is a.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en-US" sz="1800" smtClean="0">
                <a:latin typeface="Times New Roman" pitchFamily="18" charset="0"/>
                <a:cs typeface="Times New Roman" pitchFamily="18" charset="0"/>
              </a:rPr>
              <a:t>                            If U is not empty and is not in Dstates then add U as an unmarked 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en-US" sz="1800" smtClean="0">
                <a:latin typeface="Times New Roman" pitchFamily="18" charset="0"/>
                <a:cs typeface="Times New Roman" pitchFamily="18" charset="0"/>
              </a:rPr>
              <a:t>                            state to Dstates               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en-US" sz="1800" smtClean="0">
                <a:latin typeface="Times New Roman" pitchFamily="18" charset="0"/>
                <a:cs typeface="Times New Roman" pitchFamily="18" charset="0"/>
              </a:rPr>
              <a:t>                            Dtran [T,a] = U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en-US" sz="1800" smtClean="0">
                <a:latin typeface="Times New Roman" pitchFamily="18" charset="0"/>
                <a:cs typeface="Times New Roman" pitchFamily="18" charset="0"/>
              </a:rPr>
              <a:t>               End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en-US" sz="1800" smtClean="0">
                <a:latin typeface="Times New Roman" pitchFamily="18" charset="0"/>
                <a:cs typeface="Times New Roman" pitchFamily="18" charset="0"/>
              </a:rPr>
              <a:t>      End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endParaRPr lang="en-US" sz="18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180" name="Slide Number Placeholder 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924800" y="6356350"/>
            <a:ext cx="762000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7970B0E1-3C8D-4234-8A4C-16F749ECDA54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92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Times New Roman" pitchFamily="18" charset="0"/>
                <a:cs typeface="Times New Roman" pitchFamily="18" charset="0"/>
              </a:rPr>
              <a:t>RE to DFA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en-US" smtClean="0">
                <a:latin typeface="Times New Roman" pitchFamily="18" charset="0"/>
                <a:cs typeface="Times New Roman" pitchFamily="18" charset="0"/>
              </a:rPr>
              <a:t>Lexical analyzer recognizes tokens present in the source program</a:t>
            </a:r>
          </a:p>
          <a:p>
            <a:pPr algn="just" eaLnBrk="1" hangingPunct="1"/>
            <a:r>
              <a:rPr lang="en-US" smtClean="0">
                <a:latin typeface="Times New Roman" pitchFamily="18" charset="0"/>
                <a:cs typeface="Times New Roman" pitchFamily="18" charset="0"/>
              </a:rPr>
              <a:t>Compiler defines tokens using RE</a:t>
            </a:r>
          </a:p>
          <a:p>
            <a:pPr algn="just" eaLnBrk="1" hangingPunct="1"/>
            <a:r>
              <a:rPr lang="en-US" smtClean="0">
                <a:latin typeface="Times New Roman" pitchFamily="18" charset="0"/>
                <a:cs typeface="Times New Roman" pitchFamily="18" charset="0"/>
              </a:rPr>
              <a:t>These indicate what characters may go into a lexeme belonging to a particular token and how they go together</a:t>
            </a:r>
          </a:p>
          <a:p>
            <a:pPr algn="just" eaLnBrk="1" hangingPunct="1"/>
            <a:r>
              <a:rPr lang="en-US" smtClean="0">
                <a:latin typeface="Times New Roman" pitchFamily="18" charset="0"/>
                <a:cs typeface="Times New Roman" pitchFamily="18" charset="0"/>
              </a:rPr>
              <a:t>Lexical analyzer is implemented as FSM</a:t>
            </a:r>
          </a:p>
        </p:txBody>
      </p:sp>
      <p:sp>
        <p:nvSpPr>
          <p:cNvPr id="38916" name="Slide Number Placeholder 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924800" y="6356350"/>
            <a:ext cx="762000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5271A57-D2BD-4B4E-8727-0001ABFF9AAA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51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Times New Roman" pitchFamily="18" charset="0"/>
                <a:cs typeface="Times New Roman" pitchFamily="18" charset="0"/>
              </a:rPr>
              <a:t>Regular Expressions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en-US" smtClean="0">
                <a:latin typeface="Times New Roman" pitchFamily="18" charset="0"/>
                <a:cs typeface="Times New Roman" pitchFamily="18" charset="0"/>
              </a:rPr>
              <a:t>Design of lexical analyzer involves:-</a:t>
            </a:r>
          </a:p>
          <a:p>
            <a:pPr lvl="1" algn="just" eaLnBrk="1" hangingPunct="1"/>
            <a:r>
              <a:rPr lang="en-US" smtClean="0">
                <a:latin typeface="Times New Roman" pitchFamily="18" charset="0"/>
                <a:cs typeface="Times New Roman" pitchFamily="18" charset="0"/>
              </a:rPr>
              <a:t>Represent tokens by RE</a:t>
            </a:r>
          </a:p>
          <a:p>
            <a:pPr lvl="1" algn="just" eaLnBrk="1" hangingPunct="1"/>
            <a:r>
              <a:rPr lang="en-US" smtClean="0">
                <a:latin typeface="Times New Roman" pitchFamily="18" charset="0"/>
                <a:cs typeface="Times New Roman" pitchFamily="18" charset="0"/>
              </a:rPr>
              <a:t>Synthesis of finite state machines that recognize desired strings generated by RE</a:t>
            </a:r>
          </a:p>
          <a:p>
            <a:pPr lvl="1" algn="just" eaLnBrk="1" hangingPunct="1"/>
            <a:r>
              <a:rPr lang="en-US" smtClean="0">
                <a:latin typeface="Times New Roman" pitchFamily="18" charset="0"/>
                <a:cs typeface="Times New Roman" pitchFamily="18" charset="0"/>
              </a:rPr>
              <a:t>Simulating the behavior of FSM which generates the lexical analyzer</a:t>
            </a:r>
          </a:p>
        </p:txBody>
      </p:sp>
      <p:sp>
        <p:nvSpPr>
          <p:cNvPr id="39940" name="Slide Number Placeholder 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924800" y="6356350"/>
            <a:ext cx="762000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299750C-B325-4F42-983D-979CB0C66110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61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Times New Roman" pitchFamily="18" charset="0"/>
                <a:cs typeface="Times New Roman" pitchFamily="18" charset="0"/>
              </a:rPr>
              <a:t>Regular Expressions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RE are notations for specifying patterns</a:t>
            </a:r>
          </a:p>
          <a:p>
            <a:pPr eaLnBrk="1" hangingPunct="1"/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Alphabet/Character class</a:t>
            </a:r>
          </a:p>
          <a:p>
            <a:pPr lvl="1" eaLnBrk="1" hangingPunct="1"/>
            <a:r>
              <a:rPr lang="en-US" smtClean="0">
                <a:latin typeface="Times New Roman" pitchFamily="18" charset="0"/>
                <a:cs typeface="Times New Roman" pitchFamily="18" charset="0"/>
              </a:rPr>
              <a:t>Denotes a finite set of symbols</a:t>
            </a:r>
          </a:p>
          <a:p>
            <a:pPr eaLnBrk="1" hangingPunct="1"/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String</a:t>
            </a:r>
          </a:p>
          <a:p>
            <a:pPr lvl="1" algn="just" eaLnBrk="1" hangingPunct="1"/>
            <a:r>
              <a:rPr lang="en-US" smtClean="0">
                <a:latin typeface="Times New Roman" pitchFamily="18" charset="0"/>
                <a:cs typeface="Times New Roman" pitchFamily="18" charset="0"/>
              </a:rPr>
              <a:t>Strings are defined over some alphabets, is a finite sequence of symbols drawn from the alphabet</a:t>
            </a:r>
          </a:p>
          <a:p>
            <a:pPr lvl="1" eaLnBrk="1" hangingPunct="1"/>
            <a:r>
              <a:rPr lang="en-US" smtClean="0">
                <a:latin typeface="Times New Roman" pitchFamily="18" charset="0"/>
                <a:cs typeface="Times New Roman" pitchFamily="18" charset="0"/>
              </a:rPr>
              <a:t>Empty string denoted by €</a:t>
            </a:r>
          </a:p>
          <a:p>
            <a:pPr eaLnBrk="1" hangingPunct="1"/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Language</a:t>
            </a:r>
          </a:p>
          <a:p>
            <a:pPr lvl="1" eaLnBrk="1" hangingPunct="1"/>
            <a:r>
              <a:rPr lang="en-US" smtClean="0">
                <a:latin typeface="Times New Roman" pitchFamily="18" charset="0"/>
                <a:cs typeface="Times New Roman" pitchFamily="18" charset="0"/>
              </a:rPr>
              <a:t>Set of strings over some alphabet</a:t>
            </a:r>
          </a:p>
          <a:p>
            <a:pPr eaLnBrk="1" hangingPunct="1"/>
            <a:endParaRPr lang="en-US" sz="24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64" name="Slide Number Placeholder 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924800" y="6356350"/>
            <a:ext cx="762000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340ABCE4-9BC1-45C5-A332-E2B944064427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71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Times New Roman" pitchFamily="18" charset="0"/>
                <a:cs typeface="Times New Roman" pitchFamily="18" charset="0"/>
              </a:rPr>
              <a:t>Specification of Tokens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Times New Roman" pitchFamily="18" charset="0"/>
                <a:cs typeface="Times New Roman" pitchFamily="18" charset="0"/>
              </a:rPr>
              <a:t>∑={a,b}</a:t>
            </a:r>
          </a:p>
          <a:p>
            <a:pPr lvl="1" eaLnBrk="1" hangingPunct="1"/>
            <a:r>
              <a:rPr lang="en-US" smtClean="0">
                <a:latin typeface="Times New Roman" pitchFamily="18" charset="0"/>
                <a:cs typeface="Times New Roman" pitchFamily="18" charset="0"/>
              </a:rPr>
              <a:t>a|b denotes the set {a,b}</a:t>
            </a:r>
          </a:p>
          <a:p>
            <a:pPr lvl="1" eaLnBrk="1" hangingPunct="1"/>
            <a:r>
              <a:rPr lang="en-US" smtClean="0">
                <a:latin typeface="Times New Roman" pitchFamily="18" charset="0"/>
                <a:cs typeface="Times New Roman" pitchFamily="18" charset="0"/>
              </a:rPr>
              <a:t>RE (a|b) (a|b) denotes the set {aa,ab,ba,bb}</a:t>
            </a:r>
          </a:p>
          <a:p>
            <a:pPr lvl="1" eaLnBrk="1" hangingPunct="1"/>
            <a:r>
              <a:rPr lang="en-US" smtClean="0">
                <a:latin typeface="Times New Roman" pitchFamily="18" charset="0"/>
                <a:cs typeface="Times New Roman" pitchFamily="18" charset="0"/>
              </a:rPr>
              <a:t>(a|b)*</a:t>
            </a:r>
          </a:p>
          <a:p>
            <a:pPr lvl="1" eaLnBrk="1" hangingPunct="1"/>
            <a:r>
              <a:rPr lang="en-US" smtClean="0">
                <a:latin typeface="Times New Roman" pitchFamily="18" charset="0"/>
                <a:cs typeface="Times New Roman" pitchFamily="18" charset="0"/>
              </a:rPr>
              <a:t>a|a*b</a:t>
            </a:r>
          </a:p>
          <a:p>
            <a:pPr eaLnBrk="1" hangingPunct="1"/>
            <a:r>
              <a:rPr lang="en-US" smtClean="0">
                <a:latin typeface="Times New Roman" pitchFamily="18" charset="0"/>
                <a:cs typeface="Times New Roman" pitchFamily="18" charset="0"/>
              </a:rPr>
              <a:t>Identifiers in C</a:t>
            </a:r>
          </a:p>
          <a:p>
            <a:pPr lvl="1" eaLnBrk="1" hangingPunct="1"/>
            <a:r>
              <a:rPr lang="en-US" smtClean="0">
                <a:latin typeface="Times New Roman" pitchFamily="18" charset="0"/>
                <a:cs typeface="Times New Roman" pitchFamily="18" charset="0"/>
              </a:rPr>
              <a:t>letter|(letter | digit)*</a:t>
            </a:r>
          </a:p>
        </p:txBody>
      </p:sp>
      <p:sp>
        <p:nvSpPr>
          <p:cNvPr id="41987" name="Footer Placeholder 3"/>
          <p:cNvSpPr>
            <a:spLocks noGrp="1"/>
          </p:cNvSpPr>
          <p:nvPr>
            <p:ph type="ftr" sz="quarter" idx="4294967295"/>
          </p:nvPr>
        </p:nvSpPr>
        <p:spPr bwMode="auto">
          <a:xfrm>
            <a:off x="2667000" y="6356350"/>
            <a:ext cx="3352800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en-US" dirty="0" smtClean="0"/>
          </a:p>
        </p:txBody>
      </p:sp>
      <p:sp>
        <p:nvSpPr>
          <p:cNvPr id="41988" name="Slide Number Placeholder 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924800" y="6356350"/>
            <a:ext cx="762000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3D98A011-15CF-4E76-B7B9-A670E0763459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81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Times New Roman" pitchFamily="18" charset="0"/>
                <a:cs typeface="Times New Roman" pitchFamily="18" charset="0"/>
              </a:rPr>
              <a:t>Regular Expression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Times New Roman" pitchFamily="18" charset="0"/>
                <a:cs typeface="Times New Roman" pitchFamily="18" charset="0"/>
              </a:rPr>
              <a:t>Names given to RE</a:t>
            </a:r>
          </a:p>
          <a:p>
            <a:pPr eaLnBrk="1" hangingPunct="1"/>
            <a:r>
              <a:rPr lang="en-US" smtClean="0">
                <a:latin typeface="Times New Roman" pitchFamily="18" charset="0"/>
                <a:cs typeface="Times New Roman" pitchFamily="18" charset="0"/>
              </a:rPr>
              <a:t>If ∑ is an alphabet of basic symbols then RE is a sequence of definitions of the form:</a:t>
            </a:r>
          </a:p>
          <a:p>
            <a:pPr lvl="2" eaLnBrk="1" hangingPunct="1">
              <a:buFont typeface="Arial" charset="0"/>
              <a:buNone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baseline="-25000" smtClean="0">
                <a:latin typeface="Times New Roman" pitchFamily="18" charset="0"/>
                <a:cs typeface="Times New Roman" pitchFamily="18" charset="0"/>
              </a:rPr>
              <a:t>1 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→ r</a:t>
            </a:r>
            <a:r>
              <a:rPr lang="en-US" baseline="-25000" smtClean="0">
                <a:latin typeface="Times New Roman" pitchFamily="18" charset="0"/>
                <a:cs typeface="Times New Roman" pitchFamily="18" charset="0"/>
              </a:rPr>
              <a:t>1………..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 d</a:t>
            </a:r>
            <a:r>
              <a:rPr lang="en-US" baseline="-25000" smtClean="0">
                <a:latin typeface="Times New Roman" pitchFamily="18" charset="0"/>
                <a:cs typeface="Times New Roman" pitchFamily="18" charset="0"/>
              </a:rPr>
              <a:t>n 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→ r</a:t>
            </a:r>
            <a:r>
              <a:rPr lang="en-US" baseline="-25000" smtClean="0">
                <a:latin typeface="Times New Roman" pitchFamily="18" charset="0"/>
                <a:cs typeface="Times New Roman" pitchFamily="18" charset="0"/>
              </a:rPr>
              <a:t>n</a:t>
            </a:r>
          </a:p>
          <a:p>
            <a:pPr eaLnBrk="1" hangingPunct="1">
              <a:buFont typeface="Arial" charset="0"/>
              <a:buNone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where d</a:t>
            </a:r>
            <a:r>
              <a:rPr lang="en-US" baseline="-2500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 is the distinct name and r</a:t>
            </a:r>
            <a:r>
              <a:rPr lang="en-US" baseline="-2500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is the RE</a:t>
            </a:r>
          </a:p>
          <a:p>
            <a:pPr eaLnBrk="1" hangingPunct="1"/>
            <a:r>
              <a:rPr lang="en-US" smtClean="0">
                <a:latin typeface="Times New Roman" pitchFamily="18" charset="0"/>
                <a:cs typeface="Times New Roman" pitchFamily="18" charset="0"/>
              </a:rPr>
              <a:t>Short hand notations:</a:t>
            </a:r>
          </a:p>
          <a:p>
            <a:pPr lvl="1" eaLnBrk="1" hangingPunct="1"/>
            <a:r>
              <a:rPr lang="en-US" smtClean="0">
                <a:latin typeface="Times New Roman" pitchFamily="18" charset="0"/>
                <a:cs typeface="Times New Roman" pitchFamily="18" charset="0"/>
              </a:rPr>
              <a:t>*</a:t>
            </a:r>
          </a:p>
          <a:p>
            <a:pPr lvl="1" eaLnBrk="1" hangingPunct="1"/>
            <a:r>
              <a:rPr lang="en-US" smtClean="0">
                <a:latin typeface="Times New Roman" pitchFamily="18" charset="0"/>
                <a:cs typeface="Times New Roman" pitchFamily="18" charset="0"/>
              </a:rPr>
              <a:t>+</a:t>
            </a:r>
          </a:p>
          <a:p>
            <a:pPr lvl="1" eaLnBrk="1" hangingPunct="1"/>
            <a:r>
              <a:rPr lang="en-US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lvl="1" eaLnBrk="1" hangingPunct="1"/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012" name="Slide Number Placeholder 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924800" y="6356350"/>
            <a:ext cx="762000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E841E04-A92B-49CB-905D-57599A4B6E2D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92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Times New Roman" pitchFamily="18" charset="0"/>
                <a:cs typeface="Times New Roman" pitchFamily="18" charset="0"/>
              </a:rPr>
              <a:t>Regular Definitions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Intermediate steps in the construction of the analyzer</a:t>
            </a:r>
          </a:p>
          <a:p>
            <a:pPr algn="just" eaLnBrk="1" hangingPunct="1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Depicts the action of the lexical analyzer when called upon by the parser to get the next token</a:t>
            </a:r>
          </a:p>
          <a:p>
            <a:pPr algn="just" eaLnBrk="1" hangingPunct="1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Positions are represented as circles called as states</a:t>
            </a:r>
          </a:p>
          <a:p>
            <a:pPr algn="just" eaLnBrk="1" hangingPunct="1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States connected by arrows called edges</a:t>
            </a:r>
          </a:p>
          <a:p>
            <a:pPr algn="just" eaLnBrk="1" hangingPunct="1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Edges have labels indicating the input characters that can appear next after the transition diagram has reached states</a:t>
            </a:r>
          </a:p>
          <a:p>
            <a:pPr algn="just" eaLnBrk="1" hangingPunct="1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Assumption –TD are deterministic in nature</a:t>
            </a:r>
          </a:p>
        </p:txBody>
      </p:sp>
      <p:sp>
        <p:nvSpPr>
          <p:cNvPr id="44036" name="Slide Number Placeholder 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924800" y="6356350"/>
            <a:ext cx="762000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E2B0FA7F-BD63-4504-8146-BB9F883A027B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102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Times New Roman" pitchFamily="18" charset="0"/>
                <a:cs typeface="Times New Roman" pitchFamily="18" charset="0"/>
              </a:rPr>
              <a:t>Transition diagrams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When RE is compiled as a recognizer for a language by constructing a generalized transition diagram called finite automata</a:t>
            </a:r>
          </a:p>
          <a:p>
            <a:pPr algn="just" eaLnBrk="1" hangingPunct="1"/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Deterministic and Non deterministic</a:t>
            </a:r>
          </a:p>
          <a:p>
            <a:pPr algn="just" eaLnBrk="1" hangingPunct="1"/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NFA</a:t>
            </a:r>
          </a:p>
          <a:p>
            <a:pPr lvl="1" algn="just" eaLnBrk="1" hangingPunct="1"/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Mathematical model that consists of </a:t>
            </a:r>
          </a:p>
          <a:p>
            <a:pPr lvl="2" algn="just" eaLnBrk="1" hangingPunct="1"/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Set of states , s</a:t>
            </a:r>
          </a:p>
          <a:p>
            <a:pPr lvl="2" algn="just" eaLnBrk="1" hangingPunct="1"/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Set of input symbol ∑ </a:t>
            </a:r>
          </a:p>
          <a:p>
            <a:pPr lvl="2" algn="just" eaLnBrk="1" hangingPunct="1"/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Transition function move that maps state symbol pairs to set of states</a:t>
            </a:r>
          </a:p>
          <a:p>
            <a:pPr lvl="2" algn="just" eaLnBrk="1" hangingPunct="1"/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A start state</a:t>
            </a:r>
          </a:p>
          <a:p>
            <a:pPr lvl="2" algn="just" eaLnBrk="1" hangingPunct="1"/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A final stat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e</a:t>
            </a:r>
          </a:p>
          <a:p>
            <a:pPr lvl="2" algn="just" eaLnBrk="1" hangingPunct="1"/>
            <a:endParaRPr lang="en-US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/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060" name="Slide Number Placeholder 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924800" y="6356350"/>
            <a:ext cx="762000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5E823D5C-D11A-44ED-B518-E85212D3489C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112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Times New Roman" pitchFamily="18" charset="0"/>
                <a:cs typeface="Times New Roman" pitchFamily="18" charset="0"/>
              </a:rPr>
              <a:t>Finite automata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en-US" smtClean="0">
                <a:latin typeface="Times New Roman" pitchFamily="18" charset="0"/>
                <a:cs typeface="Times New Roman" pitchFamily="18" charset="0"/>
              </a:rPr>
              <a:t>Diagrammatically represented as a labeled directed graph called transition graph</a:t>
            </a:r>
          </a:p>
          <a:p>
            <a:pPr algn="just" eaLnBrk="1" hangingPunct="1"/>
            <a:r>
              <a:rPr lang="en-US" smtClean="0">
                <a:latin typeface="Times New Roman" pitchFamily="18" charset="0"/>
                <a:cs typeface="Times New Roman" pitchFamily="18" charset="0"/>
              </a:rPr>
              <a:t>Implementation-State Transition Table</a:t>
            </a:r>
          </a:p>
          <a:p>
            <a:pPr eaLnBrk="1" hangingPunct="1"/>
            <a:r>
              <a:rPr lang="en-US" smtClean="0">
                <a:latin typeface="Times New Roman" pitchFamily="18" charset="0"/>
                <a:cs typeface="Times New Roman" pitchFamily="18" charset="0"/>
              </a:rPr>
              <a:t>DFA</a:t>
            </a:r>
          </a:p>
          <a:p>
            <a:pPr lvl="1" eaLnBrk="1" hangingPunct="1"/>
            <a:r>
              <a:rPr lang="en-US" smtClean="0">
                <a:latin typeface="Times New Roman" pitchFamily="18" charset="0"/>
                <a:cs typeface="Times New Roman" pitchFamily="18" charset="0"/>
              </a:rPr>
              <a:t>Special case of NFA in which</a:t>
            </a:r>
          </a:p>
          <a:p>
            <a:pPr lvl="2" eaLnBrk="1" hangingPunct="1"/>
            <a:r>
              <a:rPr lang="en-US" smtClean="0">
                <a:latin typeface="Times New Roman" pitchFamily="18" charset="0"/>
                <a:cs typeface="Times New Roman" pitchFamily="18" charset="0"/>
              </a:rPr>
              <a:t>No state has € transition</a:t>
            </a:r>
          </a:p>
          <a:p>
            <a:pPr lvl="2" eaLnBrk="1" hangingPunct="1"/>
            <a:r>
              <a:rPr lang="en-US" smtClean="0">
                <a:latin typeface="Times New Roman" pitchFamily="18" charset="0"/>
                <a:cs typeface="Times New Roman" pitchFamily="18" charset="0"/>
              </a:rPr>
              <a:t>For each state s and input symbol a  is at most one edge labeled a leaving s</a:t>
            </a:r>
          </a:p>
        </p:txBody>
      </p:sp>
      <p:sp>
        <p:nvSpPr>
          <p:cNvPr id="46084" name="Slide Number Placeholder 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924800" y="6356350"/>
            <a:ext cx="762000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2CABE811-C279-4ACA-B774-56F0A7F24E41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122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Times New Roman" pitchFamily="18" charset="0"/>
                <a:cs typeface="Times New Roman" pitchFamily="18" charset="0"/>
              </a:rPr>
              <a:t>Finite automata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tro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</a:themeOverride>
</file>

<file path=ppt/theme/themeOverride2.xml><?xml version="1.0" encoding="utf-8"?>
<a:themeOverride xmlns:a="http://schemas.openxmlformats.org/drawingml/2006/main">
  <a:clrScheme name="Metro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939</TotalTime>
  <Words>875</Words>
  <Application>Microsoft Office PowerPoint</Application>
  <PresentationFormat>On-screen Show (4:3)</PresentationFormat>
  <Paragraphs>149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Flow</vt:lpstr>
      <vt:lpstr>Slide 1</vt:lpstr>
      <vt:lpstr>Regular Expressions</vt:lpstr>
      <vt:lpstr>Regular Expressions</vt:lpstr>
      <vt:lpstr>Specification of Tokens</vt:lpstr>
      <vt:lpstr>Regular Expression</vt:lpstr>
      <vt:lpstr>Regular Definitions</vt:lpstr>
      <vt:lpstr>Transition diagrams</vt:lpstr>
      <vt:lpstr>Finite automata</vt:lpstr>
      <vt:lpstr>Finite automata</vt:lpstr>
      <vt:lpstr>Specification of Tokens</vt:lpstr>
      <vt:lpstr>RE to DFA</vt:lpstr>
      <vt:lpstr>RE to DFA</vt:lpstr>
      <vt:lpstr>RE to DFA</vt:lpstr>
      <vt:lpstr>RE to DFA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Software</dc:title>
  <dc:creator>SKNCOE</dc:creator>
  <cp:lastModifiedBy>Windows User</cp:lastModifiedBy>
  <cp:revision>146</cp:revision>
  <dcterms:created xsi:type="dcterms:W3CDTF">2013-12-06T05:48:40Z</dcterms:created>
  <dcterms:modified xsi:type="dcterms:W3CDTF">2020-01-20T07:14:07Z</dcterms:modified>
</cp:coreProperties>
</file>