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5"/>
  </p:notesMasterIdLst>
  <p:sldIdLst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njushaa@isquareit.edu.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INTRODUCTION TO BINARY TREE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err="1" smtClean="0">
                <a:latin typeface="+mn-lt"/>
                <a:cs typeface="+mn-cs"/>
              </a:rPr>
              <a:t>Prof.</a:t>
            </a:r>
            <a:r>
              <a:rPr lang="en-IN" sz="3200" dirty="0" smtClean="0">
                <a:latin typeface="+mn-lt"/>
                <a:cs typeface="+mn-cs"/>
              </a:rPr>
              <a:t> </a:t>
            </a:r>
            <a:r>
              <a:rPr lang="en-IN" sz="3200" dirty="0" err="1" smtClean="0">
                <a:latin typeface="+mn-lt"/>
                <a:cs typeface="+mn-cs"/>
              </a:rPr>
              <a:t>Manjusha</a:t>
            </a:r>
            <a:r>
              <a:rPr lang="en-IN" sz="3200" dirty="0" smtClean="0">
                <a:latin typeface="+mn-lt"/>
                <a:cs typeface="+mn-cs"/>
              </a:rPr>
              <a:t> </a:t>
            </a:r>
            <a:r>
              <a:rPr lang="en-IN" sz="3200" dirty="0" err="1" smtClean="0">
                <a:latin typeface="+mn-lt"/>
                <a:cs typeface="+mn-cs"/>
              </a:rPr>
              <a:t>Amritkar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Information Technology Department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Representation of Binary Tree</a:t>
            </a:r>
            <a:endParaRPr lang="en-US" sz="4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670" y="895257"/>
            <a:ext cx="834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1. Linked </a:t>
            </a:r>
            <a:r>
              <a:rPr lang="en-US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representation</a:t>
            </a:r>
            <a:r>
              <a:rPr lang="en-US" sz="2800" b="1" dirty="0">
                <a:latin typeface="Bookman Old Style" panose="02050604050505020204" pitchFamily="18" charset="0"/>
              </a:rPr>
              <a:t>: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670" y="1852217"/>
            <a:ext cx="8275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Advantages: </a:t>
            </a:r>
          </a:p>
          <a:p>
            <a:r>
              <a:rPr lang="en-US" sz="2400" b="1" dirty="0" smtClean="0">
                <a:latin typeface="Bookman Old Style" panose="02050604050505020204" pitchFamily="18" charset="0"/>
              </a:rPr>
              <a:t>1.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smtClean="0">
                <a:latin typeface="Bookman Old Style" panose="02050604050505020204" pitchFamily="18" charset="0"/>
              </a:rPr>
              <a:t>Insertion </a:t>
            </a:r>
            <a:r>
              <a:rPr lang="en-US" sz="2400" b="1" dirty="0">
                <a:latin typeface="Bookman Old Style" panose="02050604050505020204" pitchFamily="18" charset="0"/>
              </a:rPr>
              <a:t>and deletion is </a:t>
            </a:r>
            <a:r>
              <a:rPr lang="en-US" sz="2400" b="1" dirty="0" smtClean="0">
                <a:latin typeface="Bookman Old Style" panose="02050604050505020204" pitchFamily="18" charset="0"/>
              </a:rPr>
              <a:t>easy.</a:t>
            </a:r>
          </a:p>
          <a:p>
            <a:r>
              <a:rPr lang="en-US" sz="2400" b="1" dirty="0" smtClean="0">
                <a:latin typeface="Bookman Old Style" panose="02050604050505020204" pitchFamily="18" charset="0"/>
              </a:rPr>
              <a:t>2. Height of the tree is not required.</a:t>
            </a:r>
          </a:p>
          <a:p>
            <a:r>
              <a:rPr lang="en-US" sz="2400" b="1" dirty="0" smtClean="0">
                <a:latin typeface="Bookman Old Style" panose="02050604050505020204" pitchFamily="18" charset="0"/>
              </a:rPr>
              <a:t>3. Memory not wasted.</a:t>
            </a:r>
            <a:endParaRPr lang="en-US" sz="2400" b="1" dirty="0">
              <a:latin typeface="Bookman Old Style" panose="02050604050505020204" pitchFamily="18" charset="0"/>
            </a:endParaRPr>
          </a:p>
          <a:p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8670" y="3920163"/>
            <a:ext cx="855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Disadvantages: 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Bookman Old Style" panose="02050604050505020204" pitchFamily="18" charset="0"/>
              </a:rPr>
              <a:t>Random access is difficult.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Bookman Old Style" panose="02050604050505020204" pitchFamily="18" charset="0"/>
              </a:rPr>
              <a:t>Extra memory required to store extra fields.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References</a:t>
            </a:r>
            <a:endParaRPr lang="en-US" sz="4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35" y="1235927"/>
            <a:ext cx="8805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1.</a:t>
            </a:r>
            <a:r>
              <a:rPr lang="en-US" dirty="0" smtClean="0">
                <a:latin typeface="Bookman Old Style" panose="02050604050505020204" pitchFamily="18" charset="0"/>
              </a:rPr>
              <a:t> R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  <a:r>
              <a:rPr lang="en-US" dirty="0" err="1">
                <a:latin typeface="Bookman Old Style" panose="02050604050505020204" pitchFamily="18" charset="0"/>
              </a:rPr>
              <a:t>Gilberg</a:t>
            </a:r>
            <a:r>
              <a:rPr lang="en-US" dirty="0">
                <a:latin typeface="Bookman Old Style" panose="02050604050505020204" pitchFamily="18" charset="0"/>
              </a:rPr>
              <a:t>, B. </a:t>
            </a:r>
            <a:r>
              <a:rPr lang="en-US" dirty="0" err="1">
                <a:latin typeface="Bookman Old Style" panose="02050604050505020204" pitchFamily="18" charset="0"/>
              </a:rPr>
              <a:t>Forouzan</a:t>
            </a:r>
            <a:r>
              <a:rPr lang="en-US" dirty="0">
                <a:latin typeface="Bookman Old Style" panose="02050604050505020204" pitchFamily="18" charset="0"/>
              </a:rPr>
              <a:t>, "Data Structures: A pseudo Code Approach with C++", </a:t>
            </a:r>
            <a:r>
              <a:rPr lang="en-US" dirty="0" smtClean="0">
                <a:latin typeface="Bookman Old Style" panose="02050604050505020204" pitchFamily="18" charset="0"/>
              </a:rPr>
              <a:t>Cengage Learning</a:t>
            </a:r>
            <a:r>
              <a:rPr lang="en-US" dirty="0">
                <a:latin typeface="Bookman Old Style" panose="02050604050505020204" pitchFamily="18" charset="0"/>
              </a:rPr>
              <a:t>, ISBN 9788131503140</a:t>
            </a:r>
            <a:r>
              <a:rPr lang="en-US" dirty="0" smtClean="0">
                <a:latin typeface="Bookman Old Style" panose="02050604050505020204" pitchFamily="18" charset="0"/>
              </a:rPr>
              <a:t>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b="1" dirty="0">
                <a:latin typeface="Bookman Old Style" panose="02050604050505020204" pitchFamily="18" charset="0"/>
              </a:rPr>
              <a:t>2.</a:t>
            </a:r>
            <a:r>
              <a:rPr lang="en-US" dirty="0">
                <a:latin typeface="Bookman Old Style" panose="02050604050505020204" pitchFamily="18" charset="0"/>
              </a:rPr>
              <a:t> E. Horowitz, S. </a:t>
            </a:r>
            <a:r>
              <a:rPr lang="en-US" dirty="0" err="1">
                <a:latin typeface="Bookman Old Style" panose="02050604050505020204" pitchFamily="18" charset="0"/>
              </a:rPr>
              <a:t>Sahni</a:t>
            </a:r>
            <a:r>
              <a:rPr lang="en-US" dirty="0">
                <a:latin typeface="Bookman Old Style" panose="02050604050505020204" pitchFamily="18" charset="0"/>
              </a:rPr>
              <a:t>, D. Mehta, "Fundamentals of Data Structures in C</a:t>
            </a:r>
            <a:r>
              <a:rPr lang="en-US" dirty="0" smtClean="0">
                <a:latin typeface="Bookman Old Style" panose="02050604050505020204" pitchFamily="18" charset="0"/>
              </a:rPr>
              <a:t>++", </a:t>
            </a:r>
            <a:r>
              <a:rPr lang="en-US" dirty="0" err="1" smtClean="0">
                <a:latin typeface="Bookman Old Style" panose="02050604050505020204" pitchFamily="18" charset="0"/>
              </a:rPr>
              <a:t>Galgotia</a:t>
            </a:r>
            <a:r>
              <a:rPr lang="en-US" dirty="0" smtClean="0">
                <a:latin typeface="Bookman Old Style" panose="02050604050505020204" pitchFamily="18" charset="0"/>
              </a:rPr>
              <a:t> Book Source</a:t>
            </a:r>
            <a:r>
              <a:rPr lang="en-US" dirty="0">
                <a:latin typeface="Bookman Old Style" panose="02050604050505020204" pitchFamily="18" charset="0"/>
              </a:rPr>
              <a:t>, New Delhi, 1995, ISBN 16782928.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8670" y="1852217"/>
            <a:ext cx="8275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Thank You</a:t>
            </a:r>
          </a:p>
          <a:p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2571" y="3561687"/>
            <a:ext cx="855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man Old Style" panose="02050604050505020204" pitchFamily="18" charset="0"/>
              </a:rPr>
              <a:t>E-mail: </a:t>
            </a:r>
            <a:r>
              <a:rPr lang="en-US" sz="2400" b="1" dirty="0" smtClean="0">
                <a:latin typeface="Bookman Old Style" panose="02050604050505020204" pitchFamily="18" charset="0"/>
                <a:hlinkClick r:id="rId3"/>
              </a:rPr>
              <a:t>manjushaa@isquareit.edu.in</a:t>
            </a:r>
            <a:endParaRPr lang="en-US" sz="2400" b="1" dirty="0" smtClean="0">
              <a:latin typeface="Bookman Old Style" panose="02050604050505020204" pitchFamily="18" charset="0"/>
            </a:endParaRPr>
          </a:p>
          <a:p>
            <a:endParaRPr lang="en-US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Binary Tree</a:t>
            </a:r>
            <a:endParaRPr lang="en-US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31" y="1484784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Definition</a:t>
            </a:r>
            <a:r>
              <a:rPr lang="en-US" sz="2800" b="1" dirty="0" smtClean="0">
                <a:latin typeface="Bookman Old Style" panose="02050604050505020204" pitchFamily="18" charset="0"/>
              </a:rPr>
              <a:t>: A binary tree is a finite set of nodes that either is empty or consists of a root and two disjoint binary trees called the left subtree and the right subtree. 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627784" y="3376408"/>
            <a:ext cx="3935817" cy="2534059"/>
            <a:chOff x="2652407" y="3415221"/>
            <a:chExt cx="3683634" cy="2367761"/>
          </a:xfrm>
        </p:grpSpPr>
        <p:sp>
          <p:nvSpPr>
            <p:cNvPr id="6" name="Oval 5"/>
            <p:cNvSpPr/>
            <p:nvPr/>
          </p:nvSpPr>
          <p:spPr>
            <a:xfrm>
              <a:off x="4076724" y="3415221"/>
              <a:ext cx="720080" cy="740207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</a:t>
              </a:r>
              <a:endParaRPr lang="en-US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72487" y="4102899"/>
              <a:ext cx="720080" cy="740207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</a:t>
              </a:r>
              <a:endParaRPr lang="en-US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870127" y="4155428"/>
              <a:ext cx="720080" cy="740207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</a:t>
              </a:r>
              <a:endParaRPr lang="en-US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52407" y="4967250"/>
              <a:ext cx="720080" cy="740207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</a:t>
              </a:r>
              <a:endParaRPr lang="en-US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355976" y="5042775"/>
              <a:ext cx="720080" cy="740207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</a:t>
              </a:r>
              <a:endParaRPr lang="en-US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615961" y="4981912"/>
              <a:ext cx="720080" cy="740207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</a:t>
              </a:r>
              <a:endParaRPr lang="en-US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/>
            <p:cNvCxnSpPr>
              <a:stCxn id="6" idx="3"/>
              <a:endCxn id="9" idx="7"/>
            </p:cNvCxnSpPr>
            <p:nvPr/>
          </p:nvCxnSpPr>
          <p:spPr>
            <a:xfrm flipH="1">
              <a:off x="3987114" y="4047027"/>
              <a:ext cx="195063" cy="16427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5"/>
              <a:endCxn id="10" idx="1"/>
            </p:cNvCxnSpPr>
            <p:nvPr/>
          </p:nvCxnSpPr>
          <p:spPr>
            <a:xfrm>
              <a:off x="4691351" y="4047027"/>
              <a:ext cx="284229" cy="21680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3"/>
            </p:cNvCxnSpPr>
            <p:nvPr/>
          </p:nvCxnSpPr>
          <p:spPr>
            <a:xfrm flipH="1">
              <a:off x="3206387" y="4734705"/>
              <a:ext cx="271553" cy="28303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" idx="3"/>
            </p:cNvCxnSpPr>
            <p:nvPr/>
          </p:nvCxnSpPr>
          <p:spPr>
            <a:xfrm flipH="1">
              <a:off x="4833465" y="4787234"/>
              <a:ext cx="142115" cy="30416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0" idx="5"/>
              <a:endCxn id="13" idx="1"/>
            </p:cNvCxnSpPr>
            <p:nvPr/>
          </p:nvCxnSpPr>
          <p:spPr>
            <a:xfrm>
              <a:off x="5484754" y="4787234"/>
              <a:ext cx="236660" cy="30307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Complete Binary Tree</a:t>
            </a:r>
            <a:endParaRPr lang="en-US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31" y="1237197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Definition</a:t>
            </a:r>
            <a:r>
              <a:rPr lang="en-US" sz="2800" b="1" dirty="0" smtClean="0">
                <a:latin typeface="Bookman Old Style" panose="02050604050505020204" pitchFamily="18" charset="0"/>
              </a:rPr>
              <a:t>: It is a binary tree in which every level, except possibly the last, is completely filled, and all nodes are as far left as possible.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71600" y="3104593"/>
            <a:ext cx="3138923" cy="2564822"/>
            <a:chOff x="958851" y="3205571"/>
            <a:chExt cx="3138923" cy="2564822"/>
          </a:xfrm>
        </p:grpSpPr>
        <p:grpSp>
          <p:nvGrpSpPr>
            <p:cNvPr id="38" name="Group 37"/>
            <p:cNvGrpSpPr/>
            <p:nvPr/>
          </p:nvGrpSpPr>
          <p:grpSpPr>
            <a:xfrm>
              <a:off x="958851" y="3205571"/>
              <a:ext cx="3138923" cy="2564822"/>
              <a:chOff x="2652407" y="3415221"/>
              <a:chExt cx="2937800" cy="239650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076724" y="3415221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72487" y="4102899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0127" y="4155428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652407" y="4967250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45059" y="5071520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608641" y="5046813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F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14" name="Straight Connector 13"/>
              <p:cNvCxnSpPr>
                <a:stCxn id="6" idx="3"/>
                <a:endCxn id="9" idx="7"/>
              </p:cNvCxnSpPr>
              <p:nvPr/>
            </p:nvCxnSpPr>
            <p:spPr>
              <a:xfrm flipH="1">
                <a:off x="3987114" y="4047027"/>
                <a:ext cx="195063" cy="164273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6" idx="5"/>
                <a:endCxn id="10" idx="1"/>
              </p:cNvCxnSpPr>
              <p:nvPr/>
            </p:nvCxnSpPr>
            <p:spPr>
              <a:xfrm>
                <a:off x="4691351" y="4047027"/>
                <a:ext cx="284229" cy="21680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9" idx="3"/>
              </p:cNvCxnSpPr>
              <p:nvPr/>
            </p:nvCxnSpPr>
            <p:spPr>
              <a:xfrm flipH="1">
                <a:off x="3206387" y="4734705"/>
                <a:ext cx="271553" cy="28303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829499" y="4798421"/>
                <a:ext cx="263068" cy="27309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>
              <a:endCxn id="13" idx="0"/>
            </p:cNvCxnSpPr>
            <p:nvPr/>
          </p:nvCxnSpPr>
          <p:spPr>
            <a:xfrm flipH="1">
              <a:off x="3433699" y="4762309"/>
              <a:ext cx="120235" cy="18944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86142" y="5811806"/>
            <a:ext cx="248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Bookman Old Style" panose="02050604050505020204" pitchFamily="18" charset="0"/>
              </a:rPr>
              <a:t>Complete B. T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83899" y="5821317"/>
            <a:ext cx="279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Bookman Old Style" panose="02050604050505020204" pitchFamily="18" charset="0"/>
              </a:rPr>
              <a:t>Not Complete B. T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857363" y="3141589"/>
            <a:ext cx="3138923" cy="2537689"/>
            <a:chOff x="4844614" y="3386220"/>
            <a:chExt cx="3138923" cy="2537689"/>
          </a:xfrm>
        </p:grpSpPr>
        <p:grpSp>
          <p:nvGrpSpPr>
            <p:cNvPr id="30" name="Group 29"/>
            <p:cNvGrpSpPr/>
            <p:nvPr/>
          </p:nvGrpSpPr>
          <p:grpSpPr>
            <a:xfrm>
              <a:off x="4844614" y="3386220"/>
              <a:ext cx="3138923" cy="2537689"/>
              <a:chOff x="2652407" y="3415221"/>
              <a:chExt cx="2937800" cy="237115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076724" y="3415221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372487" y="4102899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870127" y="4155428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652407" y="4967250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420699" y="5046167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F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7" name="Straight Connector 36"/>
              <p:cNvCxnSpPr>
                <a:stCxn id="31" idx="3"/>
                <a:endCxn id="32" idx="7"/>
              </p:cNvCxnSpPr>
              <p:nvPr/>
            </p:nvCxnSpPr>
            <p:spPr>
              <a:xfrm flipH="1">
                <a:off x="3987114" y="4047027"/>
                <a:ext cx="195063" cy="164273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1" idx="5"/>
                <a:endCxn id="33" idx="1"/>
              </p:cNvCxnSpPr>
              <p:nvPr/>
            </p:nvCxnSpPr>
            <p:spPr>
              <a:xfrm>
                <a:off x="4691351" y="4047027"/>
                <a:ext cx="284229" cy="21680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2" idx="3"/>
              </p:cNvCxnSpPr>
              <p:nvPr/>
            </p:nvCxnSpPr>
            <p:spPr>
              <a:xfrm flipH="1">
                <a:off x="3206387" y="4734705"/>
                <a:ext cx="271553" cy="28303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 flipH="1">
              <a:off x="7242882" y="4914392"/>
              <a:ext cx="184138" cy="21732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55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Full Binary Tree</a:t>
            </a:r>
            <a:endParaRPr lang="en-US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31" y="1237197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Definition</a:t>
            </a:r>
            <a:r>
              <a:rPr lang="en-US" sz="2800" b="1" dirty="0" smtClean="0">
                <a:latin typeface="Bookman Old Style" panose="02050604050505020204" pitchFamily="18" charset="0"/>
              </a:rPr>
              <a:t>: Full Binary tree is a tree in which every node other than the leaves has two children.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71828" y="2844740"/>
            <a:ext cx="3138923" cy="2564822"/>
            <a:chOff x="958851" y="3205571"/>
            <a:chExt cx="3138923" cy="2564822"/>
          </a:xfrm>
        </p:grpSpPr>
        <p:grpSp>
          <p:nvGrpSpPr>
            <p:cNvPr id="38" name="Group 37"/>
            <p:cNvGrpSpPr/>
            <p:nvPr/>
          </p:nvGrpSpPr>
          <p:grpSpPr>
            <a:xfrm>
              <a:off x="958851" y="3205571"/>
              <a:ext cx="3138923" cy="2564822"/>
              <a:chOff x="2652407" y="3415221"/>
              <a:chExt cx="2937800" cy="239650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076724" y="3415221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72487" y="4102899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0127" y="4155428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652407" y="4967250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45059" y="5071520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608641" y="5046813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F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14" name="Straight Connector 13"/>
              <p:cNvCxnSpPr>
                <a:stCxn id="6" idx="3"/>
                <a:endCxn id="9" idx="7"/>
              </p:cNvCxnSpPr>
              <p:nvPr/>
            </p:nvCxnSpPr>
            <p:spPr>
              <a:xfrm flipH="1">
                <a:off x="3987114" y="4047027"/>
                <a:ext cx="195063" cy="164273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6" idx="5"/>
                <a:endCxn id="10" idx="1"/>
              </p:cNvCxnSpPr>
              <p:nvPr/>
            </p:nvCxnSpPr>
            <p:spPr>
              <a:xfrm>
                <a:off x="4691351" y="4047027"/>
                <a:ext cx="284229" cy="21680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9" idx="3"/>
              </p:cNvCxnSpPr>
              <p:nvPr/>
            </p:nvCxnSpPr>
            <p:spPr>
              <a:xfrm flipH="1">
                <a:off x="3206387" y="4734705"/>
                <a:ext cx="271553" cy="28303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829499" y="4798421"/>
                <a:ext cx="263068" cy="27309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>
              <a:endCxn id="13" idx="0"/>
            </p:cNvCxnSpPr>
            <p:nvPr/>
          </p:nvCxnSpPr>
          <p:spPr>
            <a:xfrm flipH="1">
              <a:off x="3433699" y="4762309"/>
              <a:ext cx="120235" cy="18944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88395" y="5520517"/>
            <a:ext cx="248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Bookman Old Style" panose="02050604050505020204" pitchFamily="18" charset="0"/>
              </a:rPr>
              <a:t>Not Full B. T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7233" y="5566194"/>
            <a:ext cx="279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Bookman Old Style" panose="02050604050505020204" pitchFamily="18" charset="0"/>
              </a:rPr>
              <a:t>Full B. T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80865" y="2909342"/>
            <a:ext cx="3733678" cy="2576683"/>
            <a:chOff x="4880865" y="2909342"/>
            <a:chExt cx="3733678" cy="2576683"/>
          </a:xfrm>
        </p:grpSpPr>
        <p:sp>
          <p:nvSpPr>
            <p:cNvPr id="35" name="Oval 34"/>
            <p:cNvSpPr/>
            <p:nvPr/>
          </p:nvSpPr>
          <p:spPr>
            <a:xfrm>
              <a:off x="6053087" y="4693830"/>
              <a:ext cx="769377" cy="79219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</a:t>
              </a:r>
              <a:endParaRPr lang="en-US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165760" y="4379761"/>
              <a:ext cx="281726" cy="34490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4880865" y="2909342"/>
              <a:ext cx="3733678" cy="2574942"/>
              <a:chOff x="4857363" y="3141589"/>
              <a:chExt cx="3733678" cy="2574942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7821664" y="4877219"/>
                <a:ext cx="769377" cy="792195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G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4857363" y="3141589"/>
                <a:ext cx="3222655" cy="2574942"/>
                <a:chOff x="4857363" y="3141589"/>
                <a:chExt cx="3222655" cy="2574942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857363" y="3141589"/>
                  <a:ext cx="3138923" cy="2574942"/>
                  <a:chOff x="4844614" y="3386220"/>
                  <a:chExt cx="3138923" cy="2574942"/>
                </a:xfrm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844614" y="3386220"/>
                    <a:ext cx="3138923" cy="2574942"/>
                    <a:chOff x="2652407" y="3415221"/>
                    <a:chExt cx="2937800" cy="2405961"/>
                  </a:xfrm>
                </p:grpSpPr>
                <p:sp>
                  <p:nvSpPr>
                    <p:cNvPr id="31" name="Oval 30"/>
                    <p:cNvSpPr/>
                    <p:nvPr/>
                  </p:nvSpPr>
                  <p:spPr>
                    <a:xfrm>
                      <a:off x="4076724" y="3415221"/>
                      <a:ext cx="720080" cy="740207"/>
                    </a:xfrm>
                    <a:prstGeom prst="ellips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ln w="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A</a:t>
                      </a:r>
                      <a:endParaRPr lang="en-US" b="1" dirty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3372487" y="4102899"/>
                      <a:ext cx="720080" cy="740207"/>
                    </a:xfrm>
                    <a:prstGeom prst="ellips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ln w="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B</a:t>
                      </a:r>
                      <a:endParaRPr lang="en-US" b="1" dirty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4870127" y="4155428"/>
                      <a:ext cx="720080" cy="740207"/>
                    </a:xfrm>
                    <a:prstGeom prst="ellips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ln w="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C</a:t>
                      </a:r>
                      <a:endParaRPr lang="en-US" b="1" dirty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2652407" y="4967250"/>
                      <a:ext cx="720080" cy="740207"/>
                    </a:xfrm>
                    <a:prstGeom prst="ellips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ln w="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D</a:t>
                      </a:r>
                      <a:endParaRPr lang="en-US" b="1" dirty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4548632" y="5080975"/>
                      <a:ext cx="720080" cy="740207"/>
                    </a:xfrm>
                    <a:prstGeom prst="ellips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ln w="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F</a:t>
                      </a:r>
                      <a:endParaRPr lang="en-US" b="1" dirty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  <p:cxnSp>
                  <p:nvCxnSpPr>
                    <p:cNvPr id="37" name="Straight Connector 36"/>
                    <p:cNvCxnSpPr>
                      <a:stCxn id="31" idx="3"/>
                      <a:endCxn id="32" idx="7"/>
                    </p:cNvCxnSpPr>
                    <p:nvPr/>
                  </p:nvCxnSpPr>
                  <p:spPr>
                    <a:xfrm flipH="1">
                      <a:off x="3987114" y="4047027"/>
                      <a:ext cx="195063" cy="164273"/>
                    </a:xfrm>
                    <a:prstGeom prst="lin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>
                      <a:stCxn id="31" idx="5"/>
                      <a:endCxn id="33" idx="1"/>
                    </p:cNvCxnSpPr>
                    <p:nvPr/>
                  </p:nvCxnSpPr>
                  <p:spPr>
                    <a:xfrm>
                      <a:off x="4691351" y="4047027"/>
                      <a:ext cx="284229" cy="216802"/>
                    </a:xfrm>
                    <a:prstGeom prst="lin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>
                      <a:stCxn id="32" idx="3"/>
                    </p:cNvCxnSpPr>
                    <p:nvPr/>
                  </p:nvCxnSpPr>
                  <p:spPr>
                    <a:xfrm flipH="1">
                      <a:off x="3206387" y="4734705"/>
                      <a:ext cx="271553" cy="283039"/>
                    </a:xfrm>
                    <a:prstGeom prst="lin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" name="Straight Connector 47"/>
                  <p:cNvCxnSpPr>
                    <a:endCxn id="36" idx="0"/>
                  </p:cNvCxnSpPr>
                  <p:nvPr/>
                </p:nvCxnSpPr>
                <p:spPr>
                  <a:xfrm flipH="1">
                    <a:off x="7255344" y="4914392"/>
                    <a:ext cx="171676" cy="254575"/>
                  </a:xfrm>
                  <a:prstGeom prst="lin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798940" y="4654500"/>
                  <a:ext cx="281078" cy="292279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3794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Properties of Binary Tree</a:t>
            </a:r>
            <a:endParaRPr lang="en-US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31" y="123719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1.</a:t>
            </a:r>
            <a:r>
              <a:rPr lang="en-US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smtClean="0">
                <a:latin typeface="Bookman Old Style" panose="02050604050505020204" pitchFamily="18" charset="0"/>
              </a:rPr>
              <a:t>The maximum no of nodes on level </a:t>
            </a:r>
            <a:r>
              <a:rPr lang="en-US" sz="2800" b="1" dirty="0" err="1" smtClean="0">
                <a:latin typeface="Bookman Old Style" panose="02050604050505020204" pitchFamily="18" charset="0"/>
              </a:rPr>
              <a:t>i</a:t>
            </a:r>
            <a:r>
              <a:rPr lang="en-US" sz="2800" b="1" dirty="0" smtClean="0">
                <a:latin typeface="Bookman Old Style" panose="02050604050505020204" pitchFamily="18" charset="0"/>
              </a:rPr>
              <a:t> of a binary tree is 2</a:t>
            </a:r>
            <a:r>
              <a:rPr lang="en-US" sz="2800" b="1" baseline="30000" dirty="0" smtClean="0">
                <a:latin typeface="Bookman Old Style" panose="02050604050505020204" pitchFamily="18" charset="0"/>
              </a:rPr>
              <a:t>i-1</a:t>
            </a:r>
            <a:r>
              <a:rPr lang="en-US" sz="2800" b="1" dirty="0" smtClean="0">
                <a:latin typeface="Bookman Old Style" panose="02050604050505020204" pitchFamily="18" charset="0"/>
              </a:rPr>
              <a:t> , </a:t>
            </a:r>
            <a:r>
              <a:rPr lang="en-US" sz="2800" b="1" dirty="0" err="1" smtClean="0">
                <a:latin typeface="Bookman Old Style" panose="02050604050505020204" pitchFamily="18" charset="0"/>
              </a:rPr>
              <a:t>i</a:t>
            </a:r>
            <a:r>
              <a:rPr lang="en-US" sz="2800" b="1" dirty="0" smtClean="0">
                <a:latin typeface="Bookman Old Style" panose="02050604050505020204" pitchFamily="18" charset="0"/>
              </a:rPr>
              <a:t>&gt;=1.</a:t>
            </a:r>
            <a:endParaRPr lang="en-US" sz="2800" b="1" baseline="30000" dirty="0">
              <a:latin typeface="Bookman Old Style" panose="020506040505050202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3568" y="2596338"/>
            <a:ext cx="8050155" cy="2564822"/>
            <a:chOff x="755576" y="2251388"/>
            <a:chExt cx="8050155" cy="2564822"/>
          </a:xfrm>
        </p:grpSpPr>
        <p:sp>
          <p:nvSpPr>
            <p:cNvPr id="8" name="TextBox 7"/>
            <p:cNvSpPr txBox="1"/>
            <p:nvPr/>
          </p:nvSpPr>
          <p:spPr>
            <a:xfrm>
              <a:off x="3637997" y="2277366"/>
              <a:ext cx="3632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Level 1, no of nodes= </a:t>
              </a:r>
              <a:r>
                <a:rPr lang="en-US" b="1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2</a:t>
              </a:r>
              <a:r>
                <a:rPr lang="en-US" b="1" baseline="30000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1-1</a:t>
              </a:r>
              <a:r>
                <a:rPr lang="en-US" b="1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 = 1</a:t>
              </a:r>
              <a:endParaRPr lang="en-US" dirty="0" smtClean="0">
                <a:solidFill>
                  <a:srgbClr val="C000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3125122" y="2428375"/>
              <a:ext cx="512875" cy="12249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08728" y="3207048"/>
              <a:ext cx="3632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Level 2, no of nodes= </a:t>
              </a:r>
              <a:r>
                <a:rPr lang="en-US" b="1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2</a:t>
              </a:r>
              <a:r>
                <a:rPr lang="en-US" b="1" baseline="30000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2-1</a:t>
              </a:r>
              <a:r>
                <a:rPr lang="en-US" b="1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 = 2</a:t>
              </a:r>
              <a:endParaRPr lang="en-US" dirty="0" smtClean="0">
                <a:solidFill>
                  <a:srgbClr val="C000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7" name="Left Arrow 46"/>
            <p:cNvSpPr/>
            <p:nvPr/>
          </p:nvSpPr>
          <p:spPr>
            <a:xfrm>
              <a:off x="4095853" y="3358057"/>
              <a:ext cx="512875" cy="12249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55576" y="2251388"/>
              <a:ext cx="3795629" cy="2564822"/>
              <a:chOff x="755576" y="2251388"/>
              <a:chExt cx="3795629" cy="2564822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755576" y="2251388"/>
                <a:ext cx="3138923" cy="2564822"/>
                <a:chOff x="958851" y="3205571"/>
                <a:chExt cx="3138923" cy="2564822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958851" y="3205571"/>
                  <a:ext cx="3138923" cy="2564822"/>
                  <a:chOff x="2652407" y="3415221"/>
                  <a:chExt cx="2937800" cy="2396506"/>
                </a:xfrm>
              </p:grpSpPr>
              <p:sp>
                <p:nvSpPr>
                  <p:cNvPr id="6" name="Oval 5"/>
                  <p:cNvSpPr/>
                  <p:nvPr/>
                </p:nvSpPr>
                <p:spPr>
                  <a:xfrm>
                    <a:off x="4076724" y="3415221"/>
                    <a:ext cx="720080" cy="740207"/>
                  </a:xfrm>
                  <a:prstGeom prst="ellips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A</a:t>
                    </a:r>
                    <a:endParaRPr lang="en-US" b="1" dirty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3372487" y="4102899"/>
                    <a:ext cx="720080" cy="740207"/>
                  </a:xfrm>
                  <a:prstGeom prst="ellips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B</a:t>
                    </a:r>
                    <a:endParaRPr lang="en-US" b="1" dirty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4870127" y="4155428"/>
                    <a:ext cx="720080" cy="740207"/>
                  </a:xfrm>
                  <a:prstGeom prst="ellips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C</a:t>
                    </a:r>
                    <a:endParaRPr lang="en-US" b="1" dirty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2652407" y="4967250"/>
                    <a:ext cx="720080" cy="740207"/>
                  </a:xfrm>
                  <a:prstGeom prst="ellips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D</a:t>
                    </a:r>
                    <a:endParaRPr lang="en-US" b="1" dirty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3845059" y="5071520"/>
                    <a:ext cx="720080" cy="740207"/>
                  </a:xfrm>
                  <a:prstGeom prst="ellips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E</a:t>
                    </a:r>
                    <a:endParaRPr lang="en-US" b="1" dirty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608641" y="5046813"/>
                    <a:ext cx="720080" cy="740207"/>
                  </a:xfrm>
                  <a:prstGeom prst="ellips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F</a:t>
                    </a:r>
                    <a:endParaRPr lang="en-US" b="1" dirty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  <p:cxnSp>
                <p:nvCxnSpPr>
                  <p:cNvPr id="14" name="Straight Connector 13"/>
                  <p:cNvCxnSpPr>
                    <a:stCxn id="6" idx="3"/>
                    <a:endCxn id="9" idx="7"/>
                  </p:cNvCxnSpPr>
                  <p:nvPr/>
                </p:nvCxnSpPr>
                <p:spPr>
                  <a:xfrm flipH="1">
                    <a:off x="3987114" y="4047027"/>
                    <a:ext cx="195063" cy="164273"/>
                  </a:xfrm>
                  <a:prstGeom prst="lin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>
                    <a:stCxn id="6" idx="5"/>
                    <a:endCxn id="10" idx="1"/>
                  </p:cNvCxnSpPr>
                  <p:nvPr/>
                </p:nvCxnSpPr>
                <p:spPr>
                  <a:xfrm>
                    <a:off x="4691351" y="4047027"/>
                    <a:ext cx="284229" cy="216802"/>
                  </a:xfrm>
                  <a:prstGeom prst="lin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>
                    <a:stCxn id="9" idx="3"/>
                  </p:cNvCxnSpPr>
                  <p:nvPr/>
                </p:nvCxnSpPr>
                <p:spPr>
                  <a:xfrm flipH="1">
                    <a:off x="3206387" y="4734705"/>
                    <a:ext cx="271553" cy="283039"/>
                  </a:xfrm>
                  <a:prstGeom prst="lin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3829499" y="4798421"/>
                    <a:ext cx="263068" cy="273098"/>
                  </a:xfrm>
                  <a:prstGeom prst="lin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Straight Connector 26"/>
                <p:cNvCxnSpPr>
                  <a:endCxn id="13" idx="0"/>
                </p:cNvCxnSpPr>
                <p:nvPr/>
              </p:nvCxnSpPr>
              <p:spPr>
                <a:xfrm flipH="1">
                  <a:off x="3433699" y="4762309"/>
                  <a:ext cx="120235" cy="189447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Oval 48"/>
              <p:cNvSpPr/>
              <p:nvPr/>
            </p:nvSpPr>
            <p:spPr>
              <a:xfrm>
                <a:off x="3781828" y="4009627"/>
                <a:ext cx="769377" cy="792195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G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3732441" y="3739200"/>
                <a:ext cx="281078" cy="29227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5172862" y="4155839"/>
              <a:ext cx="3632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Level 3, no of nodes= </a:t>
              </a:r>
              <a:r>
                <a:rPr lang="en-US" b="1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2</a:t>
              </a:r>
              <a:r>
                <a:rPr lang="en-US" b="1" baseline="30000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3-1</a:t>
              </a:r>
              <a:r>
                <a:rPr lang="en-US" b="1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 = 4</a:t>
              </a:r>
              <a:endParaRPr lang="en-US" dirty="0" smtClean="0">
                <a:solidFill>
                  <a:srgbClr val="C000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54" name="Left Arrow 53"/>
            <p:cNvSpPr/>
            <p:nvPr/>
          </p:nvSpPr>
          <p:spPr>
            <a:xfrm>
              <a:off x="4659987" y="4306848"/>
              <a:ext cx="512875" cy="12249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38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Properties of Binary Tree</a:t>
            </a:r>
            <a:endParaRPr lang="en-US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31" y="123719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man Old Style" panose="02050604050505020204" pitchFamily="18" charset="0"/>
              </a:rPr>
              <a:t>2</a:t>
            </a:r>
            <a:r>
              <a:rPr lang="en-US" sz="2800" b="1" dirty="0" smtClean="0">
                <a:latin typeface="Bookman Old Style" panose="02050604050505020204" pitchFamily="18" charset="0"/>
              </a:rPr>
              <a:t>.</a:t>
            </a:r>
            <a:r>
              <a:rPr lang="en-US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smtClean="0">
                <a:latin typeface="Bookman Old Style" panose="02050604050505020204" pitchFamily="18" charset="0"/>
              </a:rPr>
              <a:t>The maximum no of nodes in a binary tree of depth k is 2</a:t>
            </a:r>
            <a:r>
              <a:rPr lang="en-US" sz="2800" b="1" baseline="30000" dirty="0" smtClean="0">
                <a:latin typeface="Bookman Old Style" panose="02050604050505020204" pitchFamily="18" charset="0"/>
              </a:rPr>
              <a:t>k</a:t>
            </a:r>
            <a:r>
              <a:rPr lang="en-US" sz="2800" b="1" dirty="0" smtClean="0">
                <a:latin typeface="Bookman Old Style" panose="02050604050505020204" pitchFamily="18" charset="0"/>
              </a:rPr>
              <a:t> -1, </a:t>
            </a:r>
            <a:r>
              <a:rPr lang="en-US" sz="2800" b="1" dirty="0">
                <a:latin typeface="Bookman Old Style" panose="02050604050505020204" pitchFamily="18" charset="0"/>
              </a:rPr>
              <a:t>k</a:t>
            </a:r>
            <a:r>
              <a:rPr lang="en-US" sz="2800" b="1" dirty="0" smtClean="0">
                <a:latin typeface="Bookman Old Style" panose="02050604050505020204" pitchFamily="18" charset="0"/>
              </a:rPr>
              <a:t>&gt;=1.</a:t>
            </a:r>
            <a:endParaRPr lang="en-US" sz="2800" b="1" baseline="30000" dirty="0">
              <a:latin typeface="Bookman Old Style" panose="0205060405050502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04581" y="2436225"/>
            <a:ext cx="3795629" cy="2564822"/>
            <a:chOff x="755576" y="2251388"/>
            <a:chExt cx="3795629" cy="2564822"/>
          </a:xfrm>
        </p:grpSpPr>
        <p:grpSp>
          <p:nvGrpSpPr>
            <p:cNvPr id="52" name="Group 51"/>
            <p:cNvGrpSpPr/>
            <p:nvPr/>
          </p:nvGrpSpPr>
          <p:grpSpPr>
            <a:xfrm>
              <a:off x="755576" y="2251388"/>
              <a:ext cx="3138923" cy="2564822"/>
              <a:chOff x="958851" y="3205571"/>
              <a:chExt cx="3138923" cy="256482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58851" y="3205571"/>
                <a:ext cx="3138923" cy="2564822"/>
                <a:chOff x="2652407" y="3415221"/>
                <a:chExt cx="2937800" cy="2396506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4076724" y="3415221"/>
                  <a:ext cx="720080" cy="740207"/>
                </a:xfrm>
                <a:prstGeom prst="ellips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A</a:t>
                  </a:r>
                  <a:endParaRPr lang="en-US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372487" y="4102899"/>
                  <a:ext cx="720080" cy="740207"/>
                </a:xfrm>
                <a:prstGeom prst="ellips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B</a:t>
                  </a:r>
                  <a:endParaRPr lang="en-US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4870127" y="4155428"/>
                  <a:ext cx="720080" cy="740207"/>
                </a:xfrm>
                <a:prstGeom prst="ellips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C</a:t>
                  </a:r>
                  <a:endParaRPr lang="en-US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652407" y="4967250"/>
                  <a:ext cx="720080" cy="740207"/>
                </a:xfrm>
                <a:prstGeom prst="ellips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D</a:t>
                  </a:r>
                  <a:endParaRPr lang="en-US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845059" y="5071520"/>
                  <a:ext cx="720080" cy="740207"/>
                </a:xfrm>
                <a:prstGeom prst="ellips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E</a:t>
                  </a:r>
                  <a:endParaRPr lang="en-US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608641" y="5046813"/>
                  <a:ext cx="720080" cy="740207"/>
                </a:xfrm>
                <a:prstGeom prst="ellips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F</a:t>
                  </a:r>
                  <a:endParaRPr lang="en-US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6" idx="3"/>
                  <a:endCxn id="9" idx="7"/>
                </p:cNvCxnSpPr>
                <p:nvPr/>
              </p:nvCxnSpPr>
              <p:spPr>
                <a:xfrm flipH="1">
                  <a:off x="3987114" y="4047027"/>
                  <a:ext cx="195063" cy="164273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6" idx="5"/>
                  <a:endCxn id="10" idx="1"/>
                </p:cNvCxnSpPr>
                <p:nvPr/>
              </p:nvCxnSpPr>
              <p:spPr>
                <a:xfrm>
                  <a:off x="4691351" y="4047027"/>
                  <a:ext cx="284229" cy="216802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9" idx="3"/>
                </p:cNvCxnSpPr>
                <p:nvPr/>
              </p:nvCxnSpPr>
              <p:spPr>
                <a:xfrm flipH="1">
                  <a:off x="3206387" y="4734705"/>
                  <a:ext cx="271553" cy="283039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829499" y="4798421"/>
                  <a:ext cx="263068" cy="273098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>
                <a:endCxn id="13" idx="0"/>
              </p:cNvCxnSpPr>
              <p:nvPr/>
            </p:nvCxnSpPr>
            <p:spPr>
              <a:xfrm flipH="1">
                <a:off x="3433699" y="4762309"/>
                <a:ext cx="120235" cy="189447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>
              <a:off x="3781828" y="4009627"/>
              <a:ext cx="769377" cy="79219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</a:t>
              </a:r>
              <a:endParaRPr lang="en-US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732441" y="3739200"/>
              <a:ext cx="281078" cy="29227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758491" y="5341449"/>
            <a:ext cx="408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Depth is 3, no of nodes= </a:t>
            </a:r>
            <a: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- 1 = 7</a:t>
            </a:r>
            <a:endParaRPr lang="en-US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Representation of Binary Tree</a:t>
            </a:r>
            <a:endParaRPr lang="en-US" sz="4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670" y="895257"/>
            <a:ext cx="8342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Sequential representation</a:t>
            </a:r>
            <a:r>
              <a:rPr lang="en-US" sz="2800" b="1" dirty="0" smtClean="0">
                <a:latin typeface="Bookman Old Style" panose="02050604050505020204" pitchFamily="18" charset="0"/>
              </a:rPr>
              <a:t>: </a:t>
            </a:r>
          </a:p>
          <a:p>
            <a:r>
              <a:rPr lang="en-US" sz="2800" b="1" dirty="0" smtClean="0">
                <a:latin typeface="Bookman Old Style" panose="02050604050505020204" pitchFamily="18" charset="0"/>
              </a:rPr>
              <a:t>If parent node is at </a:t>
            </a:r>
            <a:r>
              <a:rPr lang="en-US" sz="2800" b="1" dirty="0" err="1" smtClean="0">
                <a:latin typeface="Bookman Old Style" panose="02050604050505020204" pitchFamily="18" charset="0"/>
              </a:rPr>
              <a:t>i</a:t>
            </a:r>
            <a:r>
              <a:rPr lang="en-US" sz="2800" b="1" dirty="0" smtClean="0">
                <a:latin typeface="Bookman Old Style" panose="02050604050505020204" pitchFamily="18" charset="0"/>
              </a:rPr>
              <a:t> position in array then its left child will be at 2i+1 and right child at 2i+2.</a:t>
            </a:r>
            <a:endParaRPr lang="en-US" sz="2800" b="1" baseline="30000" dirty="0">
              <a:latin typeface="Bookman Old Style" panose="0205060405050502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81296" y="2313354"/>
            <a:ext cx="3795629" cy="2550434"/>
            <a:chOff x="755576" y="2251388"/>
            <a:chExt cx="3795629" cy="2550434"/>
          </a:xfrm>
        </p:grpSpPr>
        <p:grpSp>
          <p:nvGrpSpPr>
            <p:cNvPr id="52" name="Group 51"/>
            <p:cNvGrpSpPr/>
            <p:nvPr/>
          </p:nvGrpSpPr>
          <p:grpSpPr>
            <a:xfrm>
              <a:off x="755576" y="2251388"/>
              <a:ext cx="3138923" cy="2538380"/>
              <a:chOff x="958851" y="3205571"/>
              <a:chExt cx="3138923" cy="25383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58851" y="3205571"/>
                <a:ext cx="3138923" cy="2538380"/>
                <a:chOff x="2652407" y="3415221"/>
                <a:chExt cx="2937800" cy="2371799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4076724" y="3415221"/>
                  <a:ext cx="720080" cy="740207"/>
                </a:xfrm>
                <a:prstGeom prst="ellips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A</a:t>
                  </a:r>
                  <a:endParaRPr lang="en-US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372487" y="4102899"/>
                  <a:ext cx="720080" cy="740207"/>
                </a:xfrm>
                <a:prstGeom prst="ellips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B</a:t>
                  </a:r>
                  <a:endParaRPr lang="en-US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4870127" y="4155428"/>
                  <a:ext cx="720080" cy="740207"/>
                </a:xfrm>
                <a:prstGeom prst="ellips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C</a:t>
                  </a:r>
                  <a:endParaRPr lang="en-US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652407" y="4967250"/>
                  <a:ext cx="720080" cy="740207"/>
                </a:xfrm>
                <a:prstGeom prst="ellips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D</a:t>
                  </a:r>
                  <a:endParaRPr lang="en-US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608641" y="5046813"/>
                  <a:ext cx="720080" cy="740207"/>
                </a:xfrm>
                <a:prstGeom prst="ellips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F</a:t>
                  </a:r>
                  <a:endParaRPr lang="en-US" b="1" dirty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6" idx="3"/>
                  <a:endCxn id="9" idx="7"/>
                </p:cNvCxnSpPr>
                <p:nvPr/>
              </p:nvCxnSpPr>
              <p:spPr>
                <a:xfrm flipH="1">
                  <a:off x="3987114" y="4047027"/>
                  <a:ext cx="195063" cy="16427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6" idx="5"/>
                  <a:endCxn id="10" idx="1"/>
                </p:cNvCxnSpPr>
                <p:nvPr/>
              </p:nvCxnSpPr>
              <p:spPr>
                <a:xfrm>
                  <a:off x="4691351" y="4047027"/>
                  <a:ext cx="284229" cy="216802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9" idx="3"/>
                </p:cNvCxnSpPr>
                <p:nvPr/>
              </p:nvCxnSpPr>
              <p:spPr>
                <a:xfrm flipH="1">
                  <a:off x="3206387" y="4734705"/>
                  <a:ext cx="271553" cy="28303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>
                <a:endCxn id="13" idx="0"/>
              </p:cNvCxnSpPr>
              <p:nvPr/>
            </p:nvCxnSpPr>
            <p:spPr>
              <a:xfrm flipH="1">
                <a:off x="3433699" y="4762309"/>
                <a:ext cx="120235" cy="189447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>
              <a:off x="3781828" y="4009627"/>
              <a:ext cx="769377" cy="79219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</a:t>
              </a:r>
              <a:endParaRPr lang="en-US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732441" y="3739200"/>
              <a:ext cx="281078" cy="29227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813853" y="5216967"/>
            <a:ext cx="4414331" cy="740784"/>
            <a:chOff x="1813853" y="5216967"/>
            <a:chExt cx="4414331" cy="740784"/>
          </a:xfrm>
        </p:grpSpPr>
        <p:sp>
          <p:nvSpPr>
            <p:cNvPr id="2" name="Rectangle 1"/>
            <p:cNvSpPr/>
            <p:nvPr/>
          </p:nvSpPr>
          <p:spPr>
            <a:xfrm>
              <a:off x="1813853" y="5229200"/>
              <a:ext cx="4414331" cy="71631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  A           B          C         D          --          F         G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446066" y="5220729"/>
              <a:ext cx="0" cy="72855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74517" y="5220729"/>
              <a:ext cx="0" cy="72855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697876" y="5229200"/>
              <a:ext cx="0" cy="72855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35181" y="5220728"/>
              <a:ext cx="0" cy="72855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04048" y="5229200"/>
              <a:ext cx="0" cy="72855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652120" y="5216967"/>
              <a:ext cx="0" cy="72855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Representation of Binary Tree</a:t>
            </a:r>
            <a:endParaRPr lang="en-US" sz="4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670" y="895257"/>
            <a:ext cx="8558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1. Sequential </a:t>
            </a:r>
            <a:r>
              <a:rPr lang="en-US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representation</a:t>
            </a:r>
            <a:r>
              <a:rPr lang="en-US" sz="2800" b="1" dirty="0">
                <a:latin typeface="Bookman Old Style" panose="02050604050505020204" pitchFamily="18" charset="0"/>
              </a:rPr>
              <a:t>: </a:t>
            </a:r>
          </a:p>
          <a:p>
            <a:r>
              <a:rPr lang="en-US" sz="2800" dirty="0" smtClean="0">
                <a:latin typeface="Bookman Old Style" panose="02050604050505020204" pitchFamily="18" charset="0"/>
              </a:rPr>
              <a:t>To represent a binary tree of height h, using array representation we need array of size 2</a:t>
            </a:r>
            <a:r>
              <a:rPr lang="en-US" sz="2800" baseline="30000" dirty="0" smtClean="0">
                <a:latin typeface="Bookman Old Style" panose="02050604050505020204" pitchFamily="18" charset="0"/>
              </a:rPr>
              <a:t>h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>
                <a:latin typeface="Bookman Old Style" panose="02050604050505020204" pitchFamily="18" charset="0"/>
              </a:rPr>
              <a:t>-1, </a:t>
            </a:r>
            <a:r>
              <a:rPr lang="en-US" sz="2800" dirty="0" smtClean="0">
                <a:latin typeface="Bookman Old Style" panose="02050604050505020204" pitchFamily="18" charset="0"/>
              </a:rPr>
              <a:t>where root assumes at height 1. </a:t>
            </a:r>
            <a:endParaRPr lang="en-US" sz="2800" baseline="30000" dirty="0">
              <a:latin typeface="Bookman Old Style" panose="0205060405050502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670" y="2803979"/>
            <a:ext cx="827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Advantages:</a:t>
            </a:r>
            <a:r>
              <a:rPr lang="en-US" sz="2400" b="1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latin typeface="Bookman Old Style" panose="02050604050505020204" pitchFamily="18" charset="0"/>
              </a:rPr>
              <a:t>Random access of nodes can be done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8670" y="3920163"/>
            <a:ext cx="855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Disadvantages: </a:t>
            </a:r>
          </a:p>
          <a:p>
            <a:r>
              <a:rPr lang="en-US" sz="2400" b="1" dirty="0" smtClean="0">
                <a:latin typeface="Bookman Old Style" panose="02050604050505020204" pitchFamily="18" charset="0"/>
              </a:rPr>
              <a:t>1. </a:t>
            </a:r>
            <a:r>
              <a:rPr lang="en-US" sz="2400" dirty="0" smtClean="0">
                <a:latin typeface="Bookman Old Style" panose="02050604050505020204" pitchFamily="18" charset="0"/>
              </a:rPr>
              <a:t>In case of skewed tree more memory get wasted</a:t>
            </a:r>
          </a:p>
          <a:p>
            <a:r>
              <a:rPr lang="en-US" sz="2400" b="1" dirty="0" smtClean="0">
                <a:latin typeface="Bookman Old Style" panose="02050604050505020204" pitchFamily="18" charset="0"/>
              </a:rPr>
              <a:t>2.</a:t>
            </a:r>
            <a:r>
              <a:rPr lang="en-US" sz="2400" dirty="0" smtClean="0">
                <a:latin typeface="Bookman Old Style" panose="02050604050505020204" pitchFamily="18" charset="0"/>
              </a:rPr>
              <a:t> Insertion and deletion is difficult.</a:t>
            </a:r>
          </a:p>
          <a:p>
            <a:r>
              <a:rPr lang="en-US" sz="2400" b="1" dirty="0" smtClean="0">
                <a:latin typeface="Bookman Old Style" panose="02050604050505020204" pitchFamily="18" charset="0"/>
              </a:rPr>
              <a:t>3</a:t>
            </a:r>
            <a:r>
              <a:rPr lang="en-US" sz="2400" dirty="0" smtClean="0">
                <a:latin typeface="Bookman Old Style" panose="02050604050505020204" pitchFamily="18" charset="0"/>
              </a:rPr>
              <a:t>. Height of the tree is to be known in advance.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Representation of Binary Tree</a:t>
            </a:r>
            <a:endParaRPr lang="en-US" sz="4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670" y="895257"/>
            <a:ext cx="834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Linked representation</a:t>
            </a:r>
            <a:r>
              <a:rPr lang="en-US" sz="2800" b="1" dirty="0" smtClean="0">
                <a:latin typeface="Bookman Old Style" panose="02050604050505020204" pitchFamily="18" charset="0"/>
              </a:rPr>
              <a:t>: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7504" y="1603143"/>
            <a:ext cx="3138923" cy="2482704"/>
            <a:chOff x="755576" y="2251388"/>
            <a:chExt cx="3138923" cy="2482704"/>
          </a:xfrm>
        </p:grpSpPr>
        <p:grpSp>
          <p:nvGrpSpPr>
            <p:cNvPr id="38" name="Group 37"/>
            <p:cNvGrpSpPr/>
            <p:nvPr/>
          </p:nvGrpSpPr>
          <p:grpSpPr>
            <a:xfrm>
              <a:off x="755576" y="2251388"/>
              <a:ext cx="3138923" cy="2482704"/>
              <a:chOff x="2652407" y="3415221"/>
              <a:chExt cx="2937800" cy="231977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076724" y="3415221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72487" y="4102899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0127" y="4155428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652407" y="4967250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752061" y="4994791"/>
                <a:ext cx="720080" cy="74020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14" name="Straight Connector 13"/>
              <p:cNvCxnSpPr>
                <a:stCxn id="6" idx="3"/>
                <a:endCxn id="9" idx="7"/>
              </p:cNvCxnSpPr>
              <p:nvPr/>
            </p:nvCxnSpPr>
            <p:spPr>
              <a:xfrm flipH="1">
                <a:off x="3987114" y="4047027"/>
                <a:ext cx="195063" cy="164273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6" idx="5"/>
                <a:endCxn id="10" idx="1"/>
              </p:cNvCxnSpPr>
              <p:nvPr/>
            </p:nvCxnSpPr>
            <p:spPr>
              <a:xfrm>
                <a:off x="4691351" y="4047027"/>
                <a:ext cx="284229" cy="21680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9" idx="3"/>
              </p:cNvCxnSpPr>
              <p:nvPr/>
            </p:nvCxnSpPr>
            <p:spPr>
              <a:xfrm flipH="1">
                <a:off x="3206387" y="4734705"/>
                <a:ext cx="271553" cy="28303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>
              <a:off x="2013457" y="3741867"/>
              <a:ext cx="168201" cy="25982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012160" y="1042577"/>
            <a:ext cx="2602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Class Tree: </a:t>
            </a:r>
          </a:p>
          <a:p>
            <a:r>
              <a:rPr lang="en-US" b="1" dirty="0" smtClean="0">
                <a:latin typeface="Bookman Old Style" panose="02050604050505020204" pitchFamily="18" charset="0"/>
              </a:rPr>
              <a:t>{</a:t>
            </a:r>
          </a:p>
          <a:p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smtClean="0">
                <a:latin typeface="Bookman Old Style" panose="02050604050505020204" pitchFamily="18" charset="0"/>
              </a:rPr>
              <a:t>  </a:t>
            </a:r>
            <a:r>
              <a:rPr lang="en-US" b="1" dirty="0" err="1" smtClean="0">
                <a:latin typeface="Bookman Old Style" panose="02050604050505020204" pitchFamily="18" charset="0"/>
              </a:rPr>
              <a:t>int</a:t>
            </a:r>
            <a:r>
              <a:rPr lang="en-US" b="1" dirty="0" smtClean="0">
                <a:latin typeface="Bookman Old Style" panose="02050604050505020204" pitchFamily="18" charset="0"/>
              </a:rPr>
              <a:t> data;</a:t>
            </a:r>
          </a:p>
          <a:p>
            <a:r>
              <a:rPr lang="en-US" b="1" dirty="0" smtClean="0">
                <a:latin typeface="Bookman Old Style" panose="02050604050505020204" pitchFamily="18" charset="0"/>
              </a:rPr>
              <a:t>   tree *</a:t>
            </a:r>
            <a:r>
              <a:rPr lang="en-US" b="1" dirty="0" err="1" smtClean="0">
                <a:latin typeface="Bookman Old Style" panose="02050604050505020204" pitchFamily="18" charset="0"/>
              </a:rPr>
              <a:t>leftc</a:t>
            </a:r>
            <a:r>
              <a:rPr lang="en-US" b="1" dirty="0" smtClean="0">
                <a:latin typeface="Bookman Old Style" panose="02050604050505020204" pitchFamily="18" charset="0"/>
              </a:rPr>
              <a:t>,*</a:t>
            </a:r>
            <a:r>
              <a:rPr lang="en-US" b="1" dirty="0" err="1" smtClean="0">
                <a:latin typeface="Bookman Old Style" panose="02050604050505020204" pitchFamily="18" charset="0"/>
              </a:rPr>
              <a:t>rightc</a:t>
            </a:r>
            <a:r>
              <a:rPr lang="en-US" b="1" dirty="0" smtClean="0">
                <a:latin typeface="Bookman Old Style" panose="02050604050505020204" pitchFamily="18" charset="0"/>
              </a:rPr>
              <a:t>;</a:t>
            </a:r>
          </a:p>
          <a:p>
            <a:r>
              <a:rPr lang="en-US" b="1" dirty="0">
                <a:latin typeface="Bookman Old Style" panose="02050604050505020204" pitchFamily="18" charset="0"/>
              </a:rPr>
              <a:t>}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143250" y="1479386"/>
            <a:ext cx="2666037" cy="679368"/>
            <a:chOff x="4355976" y="2674080"/>
            <a:chExt cx="2232248" cy="679368"/>
          </a:xfrm>
        </p:grpSpPr>
        <p:sp>
          <p:nvSpPr>
            <p:cNvPr id="58" name="Rectangle 57"/>
            <p:cNvSpPr/>
            <p:nvPr/>
          </p:nvSpPr>
          <p:spPr>
            <a:xfrm>
              <a:off x="4355976" y="2674080"/>
              <a:ext cx="2232248" cy="67936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  </a:t>
              </a:r>
              <a:r>
                <a:rPr lang="en-US" dirty="0" err="1" smtClean="0">
                  <a:latin typeface="Bookman Old Style" panose="02050604050505020204" pitchFamily="18" charset="0"/>
                </a:rPr>
                <a:t>leftc</a:t>
              </a:r>
              <a:r>
                <a:rPr lang="en-US" dirty="0" smtClean="0"/>
                <a:t>       </a:t>
              </a:r>
              <a:r>
                <a:rPr lang="en-US" dirty="0" smtClean="0">
                  <a:latin typeface="Bookman Old Style" panose="02050604050505020204" pitchFamily="18" charset="0"/>
                </a:rPr>
                <a:t>data     </a:t>
              </a:r>
              <a:r>
                <a:rPr lang="en-US" dirty="0" err="1" smtClean="0">
                  <a:latin typeface="Bookman Old Style" panose="02050604050505020204" pitchFamily="18" charset="0"/>
                </a:rPr>
                <a:t>rightc</a:t>
              </a:r>
              <a:endParaRPr lang="en-US" dirty="0">
                <a:latin typeface="Bookman Old Style" panose="02050604050505020204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076056" y="2691273"/>
              <a:ext cx="0" cy="6621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796136" y="2691273"/>
              <a:ext cx="0" cy="6621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401" name="Group 16400"/>
          <p:cNvGrpSpPr/>
          <p:nvPr/>
        </p:nvGrpSpPr>
        <p:grpSpPr>
          <a:xfrm>
            <a:off x="1173345" y="2502040"/>
            <a:ext cx="7784710" cy="2841954"/>
            <a:chOff x="1173345" y="2502040"/>
            <a:chExt cx="7784710" cy="2841954"/>
          </a:xfrm>
        </p:grpSpPr>
        <p:grpSp>
          <p:nvGrpSpPr>
            <p:cNvPr id="23" name="Group 22"/>
            <p:cNvGrpSpPr/>
            <p:nvPr/>
          </p:nvGrpSpPr>
          <p:grpSpPr>
            <a:xfrm>
              <a:off x="4172581" y="4657075"/>
              <a:ext cx="2666037" cy="679368"/>
              <a:chOff x="4355976" y="2674080"/>
              <a:chExt cx="2232248" cy="67936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355976" y="2674080"/>
                <a:ext cx="2232248" cy="679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latin typeface="Bookman Old Style" panose="02050604050505020204" pitchFamily="18" charset="0"/>
                  </a:rPr>
                  <a:t> </a:t>
                </a:r>
                <a:r>
                  <a:rPr lang="en-US" b="1" dirty="0">
                    <a:latin typeface="Bookman Old Style" panose="02050604050505020204" pitchFamily="18" charset="0"/>
                  </a:rPr>
                  <a:t>NULL</a:t>
                </a:r>
                <a:r>
                  <a:rPr lang="en-US" dirty="0" smtClean="0">
                    <a:latin typeface="Bookman Old Style" panose="02050604050505020204" pitchFamily="18" charset="0"/>
                  </a:rPr>
                  <a:t>      </a:t>
                </a:r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</a:t>
                </a:r>
                <a:r>
                  <a:rPr lang="en-US" b="1" dirty="0" smtClean="0">
                    <a:latin typeface="Bookman Old Style" panose="02050604050505020204" pitchFamily="18" charset="0"/>
                  </a:rPr>
                  <a:t>       NULL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5076056" y="2691273"/>
                <a:ext cx="0" cy="66217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796136" y="2691273"/>
                <a:ext cx="0" cy="66217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337859" y="2502040"/>
              <a:ext cx="2666037" cy="679368"/>
              <a:chOff x="4355976" y="2674080"/>
              <a:chExt cx="2232248" cy="67936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355976" y="2674080"/>
                <a:ext cx="2232248" cy="679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                     </a:t>
                </a:r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5076056" y="2691273"/>
                <a:ext cx="0" cy="66217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96136" y="2691273"/>
                <a:ext cx="0" cy="66217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2911829" y="3471090"/>
              <a:ext cx="2666037" cy="679368"/>
              <a:chOff x="4355976" y="2674080"/>
              <a:chExt cx="2232248" cy="67936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55976" y="2674080"/>
                <a:ext cx="2232248" cy="679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latin typeface="Bookman Old Style" panose="02050604050505020204" pitchFamily="18" charset="0"/>
                  </a:rPr>
                  <a:t>               </a:t>
                </a:r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076056" y="2691273"/>
                <a:ext cx="0" cy="66217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796136" y="2691273"/>
                <a:ext cx="0" cy="66217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6292018" y="3530460"/>
              <a:ext cx="2666037" cy="679368"/>
              <a:chOff x="4355976" y="2674080"/>
              <a:chExt cx="2232248" cy="679368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355976" y="2674080"/>
                <a:ext cx="2232248" cy="679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 </a:t>
                </a:r>
                <a:r>
                  <a:rPr lang="en-US" b="1" dirty="0">
                    <a:latin typeface="Bookman Old Style" panose="02050604050505020204" pitchFamily="18" charset="0"/>
                  </a:rPr>
                  <a:t>NULL</a:t>
                </a:r>
                <a:r>
                  <a:rPr lang="en-US" dirty="0" smtClean="0">
                    <a:latin typeface="Bookman Old Style" panose="02050604050505020204" pitchFamily="18" charset="0"/>
                  </a:rPr>
                  <a:t>   </a:t>
                </a:r>
                <a:r>
                  <a:rPr lang="en-US" dirty="0" smtClean="0"/>
                  <a:t>    </a:t>
                </a:r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</a:t>
                </a:r>
                <a:r>
                  <a:rPr lang="en-US" b="1" dirty="0">
                    <a:latin typeface="Bookman Old Style" panose="02050604050505020204" pitchFamily="18" charset="0"/>
                  </a:rPr>
                  <a:t> </a:t>
                </a:r>
                <a:r>
                  <a:rPr lang="en-US" b="1" dirty="0" smtClean="0">
                    <a:latin typeface="Bookman Old Style" panose="02050604050505020204" pitchFamily="18" charset="0"/>
                  </a:rPr>
                  <a:t>      NULL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5076056" y="2691273"/>
                <a:ext cx="0" cy="66217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796136" y="2691273"/>
                <a:ext cx="0" cy="66217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1173345" y="4664626"/>
              <a:ext cx="2666037" cy="679368"/>
              <a:chOff x="4355976" y="2674080"/>
              <a:chExt cx="2232248" cy="67936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355976" y="2674080"/>
                <a:ext cx="2232248" cy="679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latin typeface="Bookman Old Style" panose="02050604050505020204" pitchFamily="18" charset="0"/>
                  </a:rPr>
                  <a:t> </a:t>
                </a:r>
                <a:r>
                  <a:rPr lang="en-US" sz="1600" b="1" dirty="0" smtClean="0">
                    <a:latin typeface="Bookman Old Style" panose="02050604050505020204" pitchFamily="18" charset="0"/>
                  </a:rPr>
                  <a:t>NULL</a:t>
                </a:r>
                <a:r>
                  <a:rPr lang="en-US" dirty="0" smtClean="0">
                    <a:latin typeface="Bookman Old Style" panose="02050604050505020204" pitchFamily="18" charset="0"/>
                  </a:rPr>
                  <a:t>      </a:t>
                </a:r>
                <a:r>
                  <a:rPr lang="en-US" b="1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           </a:t>
                </a:r>
                <a:r>
                  <a:rPr lang="en-US" b="1" dirty="0" smtClean="0">
                    <a:latin typeface="Bookman Old Style" panose="02050604050505020204" pitchFamily="18" charset="0"/>
                  </a:rPr>
                  <a:t>NULL</a:t>
                </a:r>
                <a:endParaRPr lang="en-US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5076056" y="2691273"/>
                <a:ext cx="0" cy="66217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796136" y="2691273"/>
                <a:ext cx="0" cy="66217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 flipH="1">
              <a:off x="4376544" y="3181408"/>
              <a:ext cx="255310" cy="2835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22621" y="3166759"/>
              <a:ext cx="214315" cy="3579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95" name="Straight Arrow Connector 16394"/>
            <p:cNvCxnSpPr/>
            <p:nvPr/>
          </p:nvCxnSpPr>
          <p:spPr>
            <a:xfrm flipH="1">
              <a:off x="2828466" y="4150458"/>
              <a:ext cx="314784" cy="5141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99" name="Straight Arrow Connector 16398"/>
            <p:cNvCxnSpPr/>
            <p:nvPr/>
          </p:nvCxnSpPr>
          <p:spPr>
            <a:xfrm>
              <a:off x="4476268" y="4150458"/>
              <a:ext cx="387006" cy="5066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5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976</Words>
  <Application>Microsoft Office PowerPoint</Application>
  <PresentationFormat>On-screen Show (4:3)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Admin</cp:lastModifiedBy>
  <cp:revision>48</cp:revision>
  <dcterms:created xsi:type="dcterms:W3CDTF">2019-11-07T07:44:26Z</dcterms:created>
  <dcterms:modified xsi:type="dcterms:W3CDTF">2020-01-20T07:49:38Z</dcterms:modified>
</cp:coreProperties>
</file>