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32" r:id="rId2"/>
  </p:sldMasterIdLst>
  <p:notesMasterIdLst>
    <p:notesMasterId r:id="rId20"/>
  </p:notesMasterIdLst>
  <p:handoutMasterIdLst>
    <p:handoutMasterId r:id="rId21"/>
  </p:handoutMasterIdLst>
  <p:sldIdLst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7D02-B415-4064-9591-7439B6F352E2}" type="datetimeFigureOut">
              <a:rPr lang="en-IN" smtClean="0"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430D-BB5C-4C5E-B537-451A55D91E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212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161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324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154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0C6C9-DAA5-414F-89DE-8389491D1CDF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A379163-4C6B-4665-8584-639019F88FF6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EB61E8-92FE-4FC5-ABCF-B224281A7E5E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3E83-E381-44A8-BA14-2AAEA8BAE1A8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1E58-FABC-4C6D-9350-834B0F761DAD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4285-7567-49B1-BC40-5DACDF3588B7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95C1-B730-4158-B4A8-39F3991E9AA8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A2373-67EF-469A-ABAC-A531A81A54F5}" type="datetime1">
              <a:rPr lang="en-IN" smtClean="0"/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863E-635C-4891-AE5A-68CEB819A00B}" type="datetime1">
              <a:rPr lang="en-IN" smtClean="0"/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FE72A-0F8F-49DE-A166-7133B8A46FE9}" type="datetime1">
              <a:rPr lang="en-IN" smtClean="0"/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C95F-7D04-4618-AE06-CDB99B47E25A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8B6D34-772D-453D-924B-62C9DA779616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76E0-6F07-47C1-B2A4-2C033C4B2C6A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C7DA-0047-49F3-8F02-1AA84A412863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D80D-B44A-47BC-82ED-632B569E6357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B9B921-6548-419B-9A30-BD7CFDCDC89B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91D197-1FD7-453C-985E-21C2A3A72F73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574E69-9BC2-4BEF-9122-88CA2573BCC0}" type="datetime1">
              <a:rPr lang="en-IN" smtClean="0"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74708C-9E34-43D5-82C0-C1EF8F891DE9}" type="datetime1">
              <a:rPr lang="en-IN" smtClean="0"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24C1A2-8382-4BA2-AE4B-BFC7B65FD798}" type="datetime1">
              <a:rPr lang="en-IN" smtClean="0"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C71B43-62F6-4096-99CC-0B2A2BE12D32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EFE068-A87C-4ADB-BC50-F22DFC177B52}" type="datetime1">
              <a:rPr lang="en-IN" smtClean="0"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89651-3963-4D63-9ED7-2CCA306145BB}" type="datetime1">
              <a:rPr lang="en-IN" smtClean="0"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quareit.edu.in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HCI- INPUT OUTPUT CHANNELS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cs typeface="+mn-cs"/>
              </a:rPr>
              <a:t>Prof. </a:t>
            </a:r>
            <a:r>
              <a:rPr lang="en-US" sz="3200" dirty="0" err="1" smtClean="0">
                <a:latin typeface="+mn-lt"/>
                <a:cs typeface="+mn-cs"/>
              </a:rPr>
              <a:t>Prajwali</a:t>
            </a:r>
            <a:r>
              <a:rPr lang="en-US" sz="3200" dirty="0" smtClean="0">
                <a:latin typeface="+mn-lt"/>
                <a:cs typeface="+mn-cs"/>
              </a:rPr>
              <a:t> </a:t>
            </a:r>
            <a:r>
              <a:rPr lang="en-US" sz="3200" dirty="0" err="1" smtClean="0">
                <a:latin typeface="+mn-lt"/>
                <a:cs typeface="+mn-cs"/>
              </a:rPr>
              <a:t>Korde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+mn-lt"/>
                <a:cs typeface="+mn-cs"/>
              </a:rPr>
              <a:t>IT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5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Interpreting the signal (cont)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Brightness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Subjective reaction to levels of light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Affected by luminance of object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Measured by just noticeable difference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Visual acuity increases with luminance as does flicker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 err="1" smtClean="0"/>
              <a:t>Color</a:t>
            </a:r>
            <a:endParaRPr lang="en-GB" sz="2000" dirty="0" smtClean="0"/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Made up of hue, intensity, saturation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Hue is determined by the spectral wavelength of the light.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Intensity is the brightness of the color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Saturation is the amount of whiteness in the color.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Cones sensitive to </a:t>
            </a:r>
            <a:r>
              <a:rPr lang="en-GB" sz="2000" dirty="0" err="1" smtClean="0"/>
              <a:t>color</a:t>
            </a:r>
            <a:r>
              <a:rPr lang="en-GB" sz="2000" dirty="0" smtClean="0"/>
              <a:t> wavelengths(red, green blue)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Color vision is worst at the periphery where rods predominate and best in the fovea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Blue </a:t>
            </a:r>
            <a:r>
              <a:rPr lang="en-GB" sz="2000" dirty="0" smtClean="0"/>
              <a:t>acuity is lowest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8% males and 1% females colour blind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4">
              <a:lnSpc>
                <a:spcPct val="90000"/>
              </a:lnSpc>
            </a:pPr>
            <a:endParaRPr lang="en-GB" dirty="0" smtClean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Interpreting the signal (cont)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 visual system compensates for:</a:t>
            </a:r>
          </a:p>
          <a:p>
            <a:pPr lvl="1"/>
            <a:r>
              <a:rPr lang="en-GB" sz="2000" dirty="0" smtClean="0"/>
              <a:t>Movement</a:t>
            </a:r>
          </a:p>
          <a:p>
            <a:pPr lvl="1"/>
            <a:r>
              <a:rPr lang="en-GB" sz="2000" dirty="0" smtClean="0"/>
              <a:t>Changes in luminance.</a:t>
            </a:r>
          </a:p>
          <a:p>
            <a:pPr lvl="4"/>
            <a:endParaRPr lang="en-GB" dirty="0" smtClean="0"/>
          </a:p>
          <a:p>
            <a:r>
              <a:rPr lang="en-GB" sz="2000" dirty="0" smtClean="0"/>
              <a:t>Context is used to resolve ambiguity</a:t>
            </a:r>
          </a:p>
          <a:p>
            <a:pPr lvl="4"/>
            <a:endParaRPr lang="en-GB" dirty="0" smtClean="0"/>
          </a:p>
          <a:p>
            <a:r>
              <a:rPr lang="en-GB" sz="2000" dirty="0" smtClean="0"/>
              <a:t>Optical illusions sometimes occur due to over compensation</a:t>
            </a:r>
            <a:endParaRPr lang="en-GB" sz="2000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20688"/>
            <a:ext cx="4032448" cy="544084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59786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153" y="1398559"/>
            <a:ext cx="6855693" cy="4912636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98843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283399" cy="4815655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164727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Optical Illusions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337624" y="2362200"/>
            <a:ext cx="1447800" cy="2057400"/>
            <a:chOff x="2448" y="1152"/>
            <a:chExt cx="912" cy="129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448" y="1152"/>
              <a:ext cx="912" cy="1296"/>
              <a:chOff x="2448" y="1152"/>
              <a:chExt cx="912" cy="1296"/>
            </a:xfrm>
          </p:grpSpPr>
          <p:sp>
            <p:nvSpPr>
              <p:cNvPr id="46085" name="AutoShape 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86" name="AutoShape 6"/>
              <p:cNvSpPr>
                <a:spLocks noChangeArrowheads="1"/>
              </p:cNvSpPr>
              <p:nvPr/>
            </p:nvSpPr>
            <p:spPr bwMode="auto">
              <a:xfrm flipH="1">
                <a:off x="2976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88" name="Line 8"/>
              <p:cNvSpPr>
                <a:spLocks noChangeShapeType="1"/>
              </p:cNvSpPr>
              <p:nvPr/>
            </p:nvSpPr>
            <p:spPr bwMode="auto">
              <a:xfrm>
                <a:off x="2496" y="2304"/>
                <a:ext cx="76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89" name="Line 9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0" name="Line 10"/>
              <p:cNvSpPr>
                <a:spLocks noChangeShapeType="1"/>
              </p:cNvSpPr>
              <p:nvPr/>
            </p:nvSpPr>
            <p:spPr bwMode="auto">
              <a:xfrm>
                <a:off x="2592" y="2016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1" name="Line 11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2" name="Line 12"/>
              <p:cNvSpPr>
                <a:spLocks noChangeShapeType="1"/>
              </p:cNvSpPr>
              <p:nvPr/>
            </p:nvSpPr>
            <p:spPr bwMode="auto">
              <a:xfrm>
                <a:off x="2688" y="172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3" name="Line 13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4" name="Line 14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2688" y="2160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688" y="1296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146006" y="3135763"/>
            <a:ext cx="2133600" cy="1066800"/>
            <a:chOff x="2208" y="2880"/>
            <a:chExt cx="1344" cy="672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2208" y="2880"/>
              <a:ext cx="1344" cy="288"/>
              <a:chOff x="3696" y="2880"/>
              <a:chExt cx="1344" cy="288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4800" y="2880"/>
                <a:ext cx="240" cy="288"/>
                <a:chOff x="4272" y="2832"/>
                <a:chExt cx="240" cy="288"/>
              </a:xfrm>
            </p:grpSpPr>
            <p:sp>
              <p:nvSpPr>
                <p:cNvPr id="4610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6107" name="Line 27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 flipH="1">
                <a:off x="3696" y="2880"/>
                <a:ext cx="240" cy="288"/>
                <a:chOff x="4272" y="2832"/>
                <a:chExt cx="240" cy="288"/>
              </a:xfrm>
            </p:grpSpPr>
            <p:sp>
              <p:nvSpPr>
                <p:cNvPr id="4611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6111" name="Line 31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6112" name="Line 32"/>
              <p:cNvSpPr>
                <a:spLocks noChangeShapeType="1"/>
              </p:cNvSpPr>
              <p:nvPr/>
            </p:nvSpPr>
            <p:spPr bwMode="auto">
              <a:xfrm flipH="1">
                <a:off x="3936" y="302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2400" y="3264"/>
              <a:ext cx="960" cy="288"/>
              <a:chOff x="3888" y="3264"/>
              <a:chExt cx="960" cy="288"/>
            </a:xfrm>
          </p:grpSpPr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 flipH="1">
                <a:off x="4608" y="3264"/>
                <a:ext cx="240" cy="288"/>
                <a:chOff x="4272" y="2832"/>
                <a:chExt cx="240" cy="288"/>
              </a:xfrm>
            </p:grpSpPr>
            <p:sp>
              <p:nvSpPr>
                <p:cNvPr id="4611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6115" name="Line 35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3888" y="3264"/>
                <a:ext cx="240" cy="288"/>
                <a:chOff x="4272" y="2832"/>
                <a:chExt cx="240" cy="288"/>
              </a:xfrm>
            </p:grpSpPr>
            <p:sp>
              <p:nvSpPr>
                <p:cNvPr id="4611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6118" name="Line 38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H="1">
                <a:off x="3936" y="340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  <p:sp>
        <p:nvSpPr>
          <p:cNvPr id="46123" name="Text Box 43"/>
          <p:cNvSpPr txBox="1">
            <a:spLocks noChangeArrowheads="1"/>
          </p:cNvSpPr>
          <p:nvPr/>
        </p:nvSpPr>
        <p:spPr bwMode="auto">
          <a:xfrm>
            <a:off x="845345" y="4495800"/>
            <a:ext cx="258365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itchFamily="34" charset="0"/>
              </a:rPr>
              <a:t>the </a:t>
            </a:r>
            <a:r>
              <a:rPr lang="en-GB" sz="1800" dirty="0" err="1">
                <a:latin typeface="Verdana" pitchFamily="34" charset="0"/>
              </a:rPr>
              <a:t>Ponzo</a:t>
            </a:r>
            <a:r>
              <a:rPr lang="en-GB" sz="1800" dirty="0">
                <a:latin typeface="Verdana" pitchFamily="34" charset="0"/>
              </a:rPr>
              <a:t> illusion</a:t>
            </a:r>
          </a:p>
        </p:txBody>
      </p:sp>
      <p:sp>
        <p:nvSpPr>
          <p:cNvPr id="46124" name="Text Box 44"/>
          <p:cNvSpPr txBox="1">
            <a:spLocks noChangeArrowheads="1"/>
          </p:cNvSpPr>
          <p:nvPr/>
        </p:nvSpPr>
        <p:spPr bwMode="auto">
          <a:xfrm>
            <a:off x="5029200" y="4495800"/>
            <a:ext cx="3701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dirty="0" smtClean="0">
                <a:latin typeface="Verdana" pitchFamily="34" charset="0"/>
              </a:rPr>
              <a:t>           the </a:t>
            </a:r>
            <a:r>
              <a:rPr lang="en-GB" sz="1800" dirty="0">
                <a:latin typeface="Verdana" pitchFamily="34" charset="0"/>
              </a:rPr>
              <a:t>Muller </a:t>
            </a:r>
            <a:r>
              <a:rPr lang="en-GB" sz="1800" dirty="0" err="1">
                <a:latin typeface="Verdana" pitchFamily="34" charset="0"/>
              </a:rPr>
              <a:t>Lyer</a:t>
            </a:r>
            <a:r>
              <a:rPr lang="en-GB" sz="1800" dirty="0">
                <a:latin typeface="Verdana" pitchFamily="34" charset="0"/>
              </a:rPr>
              <a:t> illusion</a:t>
            </a:r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37" name="Picture 36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8" y="1401716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43754" cy="4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No:  8087348439</a:t>
            </a: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Email Id:  prajwalik@isquareit.edu.in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640960" cy="365125"/>
          </a:xfrm>
        </p:spPr>
        <p:txBody>
          <a:bodyPr/>
          <a:lstStyle/>
          <a:p>
            <a:pPr>
              <a:defRPr/>
            </a:pPr>
            <a:r>
              <a:rPr lang="en-IN" dirty="0" smtClean="0"/>
              <a:t>International Institute of Information Technology, I²IT, P-14, Rajiv Gandhi </a:t>
            </a:r>
            <a:r>
              <a:rPr lang="en-IN" dirty="0" err="1" smtClean="0"/>
              <a:t>Infotech</a:t>
            </a:r>
            <a:r>
              <a:rPr lang="en-IN" dirty="0" smtClean="0"/>
              <a:t> Park, </a:t>
            </a:r>
            <a:r>
              <a:rPr lang="en-IN" dirty="0" err="1" smtClean="0"/>
              <a:t>Hinjawadi</a:t>
            </a:r>
            <a:r>
              <a:rPr lang="en-IN" dirty="0" smtClean="0"/>
              <a:t> Phase 1, </a:t>
            </a:r>
            <a:r>
              <a:rPr lang="en-IN" dirty="0" err="1" smtClean="0"/>
              <a:t>Pune</a:t>
            </a:r>
            <a:r>
              <a:rPr lang="en-IN" dirty="0" smtClean="0"/>
              <a:t> - 411 057   Phone - +91 20 22933441/2/3 | Website - www.isquareit.edu.in | Email - info@isquareit.edu.in 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Output Channels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000" dirty="0" smtClean="0"/>
              <a:t>Five Senses</a:t>
            </a:r>
          </a:p>
          <a:p>
            <a:r>
              <a:rPr lang="en-IN" sz="2000" dirty="0" smtClean="0"/>
              <a:t>Sight</a:t>
            </a:r>
          </a:p>
          <a:p>
            <a:r>
              <a:rPr lang="en-IN" sz="2000" dirty="0" smtClean="0"/>
              <a:t>Hearing </a:t>
            </a:r>
          </a:p>
          <a:p>
            <a:r>
              <a:rPr lang="en-IN" sz="2000" dirty="0" smtClean="0"/>
              <a:t>Touch</a:t>
            </a:r>
          </a:p>
          <a:p>
            <a:r>
              <a:rPr lang="en-IN" sz="2000" dirty="0" smtClean="0"/>
              <a:t>Taste</a:t>
            </a:r>
          </a:p>
          <a:p>
            <a:r>
              <a:rPr lang="en-IN" sz="2000" dirty="0" smtClean="0"/>
              <a:t>Smell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E.g</a:t>
            </a:r>
            <a:r>
              <a:rPr lang="en-US" sz="2000" dirty="0" smtClean="0"/>
              <a:t>:-</a:t>
            </a:r>
            <a:r>
              <a:rPr lang="en-IN" sz="2000" dirty="0" smtClean="0"/>
              <a:t>personal computer (PC) with a mouse and a keyboard.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  <p:pic>
        <p:nvPicPr>
          <p:cNvPr id="5" name="Picture 3" descr="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96752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Vision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2000" dirty="0" smtClean="0"/>
              <a:t>Two stages in vision</a:t>
            </a:r>
          </a:p>
          <a:p>
            <a:pPr lvl="4"/>
            <a:endParaRPr lang="en-GB" dirty="0" smtClean="0"/>
          </a:p>
          <a:p>
            <a:pPr>
              <a:buFontTx/>
              <a:buNone/>
            </a:pPr>
            <a:r>
              <a:rPr lang="en-GB" sz="2000" dirty="0" smtClean="0"/>
              <a:t>• Physical reception of stimulus</a:t>
            </a:r>
          </a:p>
          <a:p>
            <a:pPr lvl="4"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sz="2000" dirty="0" smtClean="0"/>
              <a:t>• Processing and interpretation of stimulus</a:t>
            </a:r>
          </a:p>
          <a:p>
            <a:pPr>
              <a:buFontTx/>
              <a:buNone/>
            </a:pPr>
            <a:endParaRPr lang="en-GB" sz="2000" dirty="0"/>
          </a:p>
          <a:p>
            <a:pPr>
              <a:buFontTx/>
              <a:buNone/>
            </a:pPr>
            <a:endParaRPr lang="en-GB" sz="2000" dirty="0" smtClean="0"/>
          </a:p>
          <a:p>
            <a:pPr>
              <a:buFontTx/>
              <a:buNone/>
            </a:pPr>
            <a:endParaRPr lang="en-GB" sz="2000" dirty="0" smtClean="0"/>
          </a:p>
          <a:p>
            <a:r>
              <a:rPr lang="en-IN" sz="2000" dirty="0" smtClean="0"/>
              <a:t>what will and can't be perceived visually by a person's being, that successively directly affects the approach that we tend to design pc systems.</a:t>
            </a:r>
            <a:endParaRPr lang="en-GB" sz="2000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Eye - physical reception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Mechanism for receiving light and transforming it into electrical energy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Light reflects from objects</a:t>
            </a:r>
          </a:p>
          <a:p>
            <a:r>
              <a:rPr lang="en-US" sz="2000" dirty="0"/>
              <a:t>The </a:t>
            </a:r>
            <a:r>
              <a:rPr lang="en-US" sz="2000" i="1" dirty="0"/>
              <a:t>cornea </a:t>
            </a:r>
            <a:r>
              <a:rPr lang="en-US" sz="2000" dirty="0"/>
              <a:t>and </a:t>
            </a:r>
            <a:r>
              <a:rPr lang="en-US" sz="2000" i="1" dirty="0"/>
              <a:t>lens </a:t>
            </a:r>
            <a:r>
              <a:rPr lang="en-US" sz="2000" dirty="0" smtClean="0"/>
              <a:t> </a:t>
            </a:r>
            <a:r>
              <a:rPr lang="en-US" sz="2000" dirty="0"/>
              <a:t>focus the light </a:t>
            </a:r>
            <a:r>
              <a:rPr lang="en-US" sz="2000" dirty="0" smtClean="0"/>
              <a:t>into a </a:t>
            </a:r>
            <a:r>
              <a:rPr lang="en-US" sz="2000" dirty="0"/>
              <a:t>sharp </a:t>
            </a:r>
            <a:r>
              <a:rPr lang="en-US" sz="2000" dirty="0" smtClean="0"/>
              <a:t>image and creates that image  on </a:t>
            </a:r>
            <a:r>
              <a:rPr lang="en-US" sz="2000" dirty="0"/>
              <a:t>the back of the </a:t>
            </a:r>
            <a:r>
              <a:rPr lang="en-US" sz="2000" dirty="0" smtClean="0"/>
              <a:t>eye i.e. </a:t>
            </a:r>
            <a:r>
              <a:rPr lang="en-US" sz="2000" dirty="0"/>
              <a:t>the </a:t>
            </a:r>
            <a:r>
              <a:rPr lang="en-US" sz="2000" i="1" dirty="0"/>
              <a:t>retina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retina is </a:t>
            </a:r>
            <a:r>
              <a:rPr lang="en-US" sz="2000" dirty="0" smtClean="0"/>
              <a:t>very sensitive to light.</a:t>
            </a:r>
          </a:p>
          <a:p>
            <a:r>
              <a:rPr lang="en-US" sz="2000" dirty="0" smtClean="0"/>
              <a:t>Retina contains two </a:t>
            </a:r>
            <a:r>
              <a:rPr lang="en-US" sz="2000" dirty="0"/>
              <a:t>types of </a:t>
            </a:r>
            <a:r>
              <a:rPr lang="en-US" sz="2000" i="1" dirty="0"/>
              <a:t>photoreceptor</a:t>
            </a:r>
            <a:r>
              <a:rPr lang="en-US" sz="2000" dirty="0"/>
              <a:t>: </a:t>
            </a:r>
            <a:r>
              <a:rPr lang="en-US" sz="2000" dirty="0" smtClean="0"/>
              <a:t>1. </a:t>
            </a:r>
            <a:r>
              <a:rPr lang="en-US" sz="2000" i="1" dirty="0" smtClean="0"/>
              <a:t>rods </a:t>
            </a:r>
            <a:r>
              <a:rPr lang="en-US" sz="2000" dirty="0" smtClean="0"/>
              <a:t>2. </a:t>
            </a:r>
            <a:r>
              <a:rPr lang="en-US" sz="2000" i="1" dirty="0"/>
              <a:t>cones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Images are focused upside-down on retina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Retina contains rods for cones for colour vision and low light vision.</a:t>
            </a:r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Rods</a:t>
            </a:r>
          </a:p>
          <a:p>
            <a:r>
              <a:rPr lang="en-US" sz="2000" dirty="0" smtClean="0"/>
              <a:t>extremely sensitive to light</a:t>
            </a:r>
          </a:p>
          <a:p>
            <a:r>
              <a:rPr lang="en-US" sz="2000" dirty="0" smtClean="0"/>
              <a:t>Allow to see under a low level of illumination.</a:t>
            </a:r>
          </a:p>
          <a:p>
            <a:r>
              <a:rPr lang="en-US" sz="2000" dirty="0" smtClean="0"/>
              <a:t>The rods are active and are saturated by the impulsive light.</a:t>
            </a:r>
          </a:p>
          <a:p>
            <a:r>
              <a:rPr lang="en-IN" sz="2000" dirty="0"/>
              <a:t> </a:t>
            </a:r>
            <a:r>
              <a:rPr lang="en-IN" sz="2000" b="1" dirty="0"/>
              <a:t>a hundred and twenty</a:t>
            </a:r>
            <a:r>
              <a:rPr lang="en-US" sz="2000" dirty="0" smtClean="0"/>
              <a:t> million rods per eye that are mainly located to the edges of the retina.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Cones</a:t>
            </a:r>
          </a:p>
          <a:p>
            <a:r>
              <a:rPr lang="en-US" sz="2000" dirty="0" smtClean="0"/>
              <a:t>Less sensitive to light</a:t>
            </a:r>
          </a:p>
          <a:p>
            <a:r>
              <a:rPr lang="en-US" sz="2000" dirty="0" smtClean="0"/>
              <a:t>There are three types of cone</a:t>
            </a:r>
          </a:p>
          <a:p>
            <a:r>
              <a:rPr lang="en-US" sz="2000" dirty="0" smtClean="0"/>
              <a:t>Cones are sensitive to light having different wavelength.</a:t>
            </a:r>
          </a:p>
          <a:p>
            <a:r>
              <a:rPr lang="en-US" sz="2000" dirty="0" smtClean="0"/>
              <a:t>around 6 million cones on concentrated on particular part of retina called as  the </a:t>
            </a:r>
            <a:r>
              <a:rPr lang="en-US" sz="2000" i="1" dirty="0" smtClean="0"/>
              <a:t>fovea</a:t>
            </a:r>
            <a:r>
              <a:rPr lang="en-US" sz="2000" dirty="0" smtClean="0"/>
              <a:t>. </a:t>
            </a:r>
            <a:r>
              <a:rPr lang="en-US" sz="2000" i="1" dirty="0" smtClean="0"/>
              <a:t>fovea</a:t>
            </a:r>
            <a:r>
              <a:rPr lang="en-US" sz="2000" dirty="0" smtClean="0"/>
              <a:t> is a small area  on which images are fixated.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Blind spot</a:t>
            </a:r>
          </a:p>
          <a:p>
            <a:r>
              <a:rPr lang="en-US" sz="2000" dirty="0" smtClean="0"/>
              <a:t>Where the optic nerve enters the eye. The blind spot has no rods or cones.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377223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Ganglion cells (brain!)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X Cells – X cells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concentrated 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fovea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it is  responsible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early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detection of pattern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Y-cells 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These cells are distributed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the retina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the early detection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movement.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  <p:extLst>
      <p:ext uri="{BB962C8B-B14F-4D97-AF65-F5344CB8AC3E}">
        <p14:creationId xmlns:p14="http://schemas.microsoft.com/office/powerpoint/2010/main" val="4141661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72808" cy="529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Interpreting the signal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Size and depth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Visual angle - It relates to distance and size from eye (indicates how much of view object occupies)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Visual acuity – It is a ability to perceive detail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If the objects are familiar object perceived as constant size , even change in visual angle doesn’t affect</a:t>
            </a:r>
            <a:br>
              <a:rPr lang="en-GB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Cues like overlapping help perception of depth and size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Angle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7317"/>
            <a:ext cx="7632848" cy="488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1030</Words>
  <Application>Microsoft Office PowerPoint</Application>
  <PresentationFormat>On-screen Show (4:3)</PresentationFormat>
  <Paragraphs>129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1_Custom Design</vt:lpstr>
      <vt:lpstr>Custom Design</vt:lpstr>
      <vt:lpstr>PowerPoint Presentation</vt:lpstr>
      <vt:lpstr>Input Output Channels</vt:lpstr>
      <vt:lpstr>Vision</vt:lpstr>
      <vt:lpstr>The Eye - physical reception</vt:lpstr>
      <vt:lpstr>PowerPoint Presentation</vt:lpstr>
      <vt:lpstr>PowerPoint Presentation</vt:lpstr>
      <vt:lpstr>PowerPoint Presentation</vt:lpstr>
      <vt:lpstr>Interpreting the signal</vt:lpstr>
      <vt:lpstr>Visual Angle</vt:lpstr>
      <vt:lpstr>Interpreting the signal (cont)</vt:lpstr>
      <vt:lpstr>Interpreting the signal (cont)</vt:lpstr>
      <vt:lpstr>PowerPoint Presentation</vt:lpstr>
      <vt:lpstr>PowerPoint Presentation</vt:lpstr>
      <vt:lpstr>PowerPoint Presentation</vt:lpstr>
      <vt:lpstr>Optical Illusions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prajwali</cp:lastModifiedBy>
  <cp:revision>22</cp:revision>
  <dcterms:created xsi:type="dcterms:W3CDTF">2019-11-07T07:44:26Z</dcterms:created>
  <dcterms:modified xsi:type="dcterms:W3CDTF">2020-01-20T06:12:53Z</dcterms:modified>
</cp:coreProperties>
</file>