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732" r:id="rId2"/>
  </p:sldMasterIdLst>
  <p:notesMasterIdLst>
    <p:notesMasterId r:id="rId19"/>
  </p:notesMasterIdLst>
  <p:sldIdLst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6A8F23-2A82-466F-8A2C-64BED021C700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08ED82-212A-48FA-9521-589520654EB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67C208-1432-419B-9B14-56F01E849963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59C71B-C1D0-40EB-832D-9991EB0583A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AE8DAD-678A-43CF-994A-611DB4E94995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15BAFF-1E67-485C-8C6C-8167EA15106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02A71B-B459-452E-964B-AA0ED8171984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4EB87D-4B4C-4034-B82C-8C6F90BA63F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4BE1-0325-415D-8091-96183D052EDB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9634-4582-4850-8C93-6A6ACCAACE1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8DE4-8963-47C6-A67F-16136A2435E7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F9A3-EF2C-4B7D-A9CE-4E0F8C5151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A84F-9CF7-4F5A-A1BD-9C9B0A1CBFDF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C679-1EA3-4B8A-A1F9-36926EFF27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8B73-2250-408B-A1DB-28E948BF1F95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4225C-A1C1-4A23-96BC-0871889B99E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CF3D2-B5AA-47D8-95D0-EA61A7A13FD4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AD88C-0B75-4FC0-BE6B-5DF96F89D30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900D-F88F-404F-9A96-A50CF19D7AD5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C384-AE16-4C9A-A6A2-925057607E2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0AE9-2159-49FD-8E64-6D6FCCE8AFFA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F9AF2-8510-461C-A2D3-CA03D429D1D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40919-BD49-4ECD-BA50-C5AE7A21BD26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F81F-B813-43E3-AB00-08763F3AE95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187A5C-B1E9-4AA3-B909-49859A073C96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E1CC6A-4191-47DA-A782-0C7FBDDCCC1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EFAF8-416C-4B4C-A8CF-79ADC72239BF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6035-F60C-4D85-81D4-7DA184C96F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9F1F-4727-44DA-A54F-70633D3C1D47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4F45-38C2-47F6-B225-36CB95AA57E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2ABE-5EDE-4ED1-950B-8264B5667EAC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4C19-A39C-470D-9EA0-6C785451F3B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2C5511-F48A-492E-941A-2C7543F7595B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7EB820-2057-450D-9192-3B7D8346F9E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F7E422-4E23-453C-8803-2C95CAC4A6D8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04932B-759E-43D9-93BE-40ED4E3992B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45FA62-A6D6-4EA4-ACD8-91DD6A990189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B72FC8-F5A5-4B6A-8DAF-429EB5B3CE2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E9578A-220A-4DDD-8A4C-3D8A762B6831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544835-3663-4D8F-BF98-23A41D6018B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DCD29C-72F9-44EF-AF4E-AA7A159DFEE5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190F34-9065-4D6C-9A03-0726BBF593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790B15-4187-4838-9C17-F57A2C5A686A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5A26CF-5E8A-4338-8CF5-30E9C0146AE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27251C-BDC1-4E54-B019-6BE8A046096C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5DC508-9337-45F7-954F-D98023B6704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2IT Photo 1.jpg"/>
          <p:cNvPicPr>
            <a:picLocks noChangeAspect="1"/>
          </p:cNvPicPr>
          <p:nvPr userDrawn="1"/>
        </p:nvPicPr>
        <p:blipFill>
          <a:blip r:embed="rId13" cstate="print">
            <a:lum bright="2000"/>
          </a:blip>
          <a:srcRect l="11092" r="11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/>
              <a:t>International Institute of Information </a:t>
            </a:r>
            <a:r>
              <a:rPr lang="en-IN" err="1"/>
              <a:t>Techonology</a:t>
            </a:r>
            <a:r>
              <a:rPr lang="en-IN"/>
              <a:t>, I²IT, P-14 Rajiv Gandhi Infotech Park, </a:t>
            </a:r>
            <a:r>
              <a:rPr lang="en-IN" err="1"/>
              <a:t>Hinjawdi</a:t>
            </a:r>
            <a:r>
              <a:rPr lang="en-IN"/>
              <a:t> Phase 1, Pune – 411 057</a:t>
            </a:r>
          </a:p>
          <a:p>
            <a:pPr>
              <a:defRPr/>
            </a:pPr>
            <a:r>
              <a:rPr lang="en-IN"/>
              <a:t>Phone - +91 20 22933441/2/3 | Website – www.isquareit.edu.in | Email – info@isquareit.edu.in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DD3A90-8FB0-48F0-927E-B26AC1731F03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156001-042C-431A-B23E-A311126B802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quareit.edu.in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I²IT_With_name Final updated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71438"/>
            <a:ext cx="489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85786" y="2643182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Delivery and Forwarding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of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IP Packets</a:t>
            </a:r>
          </a:p>
          <a:p>
            <a:pPr lvl="0" algn="ctr" fontAlgn="auto">
              <a:spcAft>
                <a:spcPts val="0"/>
              </a:spcAft>
              <a:defRPr/>
            </a:pPr>
            <a:endParaRPr lang="en-IN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437063"/>
            <a:ext cx="9144000" cy="24209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smtClean="0">
                <a:latin typeface="+mn-lt"/>
                <a:cs typeface="+mn-cs"/>
              </a:rPr>
              <a:t>Prof </a:t>
            </a:r>
            <a:r>
              <a:rPr lang="en-IN" sz="3200" dirty="0" err="1" smtClean="0">
                <a:latin typeface="+mn-lt"/>
                <a:cs typeface="+mn-cs"/>
              </a:rPr>
              <a:t>Pranali</a:t>
            </a:r>
            <a:r>
              <a:rPr lang="en-IN" sz="3200" dirty="0" smtClean="0">
                <a:latin typeface="+mn-lt"/>
                <a:cs typeface="+mn-cs"/>
              </a:rPr>
              <a:t> V </a:t>
            </a:r>
            <a:r>
              <a:rPr lang="en-IN" sz="3200" dirty="0" err="1" smtClean="0">
                <a:latin typeface="+mn-lt"/>
                <a:cs typeface="+mn-cs"/>
              </a:rPr>
              <a:t>Deshmukh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Department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International Institute of Information Technology, I²IT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  <a:hlinkClick r:id="rId4"/>
              </a:rPr>
              <a:t>www.isquareit.edu.in</a:t>
            </a:r>
            <a:r>
              <a:rPr lang="en-IN" sz="3200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Default Routing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5150" y="2209800"/>
            <a:ext cx="565785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688" y="2216150"/>
            <a:ext cx="267811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in </a:t>
            </a:r>
            <a:r>
              <a:rPr lang="en-US" dirty="0" err="1" smtClean="0"/>
              <a:t>Classfull</a:t>
            </a:r>
            <a:r>
              <a:rPr lang="en-US" dirty="0" smtClean="0"/>
              <a:t>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41463"/>
            <a:ext cx="7696200" cy="379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Routing Tables for R1 in Given example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1" y="1428736"/>
            <a:ext cx="6215106" cy="445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057400"/>
            <a:ext cx="80708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b="1" dirty="0" smtClean="0"/>
              <a:t> Router R1 receives a packet with destination address as 192.16.7.4,the packet will be forwarded as follows: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destination address is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11000000 00010000 000001110 0001110.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copy of the address is shifted 28 bits to the right. The result is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00000000 00000000 00000000 00001100 or </a:t>
            </a:r>
            <a:r>
              <a:rPr lang="en-US" sz="2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destination network is class C. The network address is extracted by masking off the leftmost 24 bits of the destination address; the result is 192.16.7.0. The table for Class C is searched. The network address is found in the first row. The next-hop address 111.15.17.32. and the interface m0 are passed to ARP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Forwarding in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Classfull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Addressing with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ubnetting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2308225"/>
            <a:ext cx="837247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Prof </a:t>
            </a:r>
            <a:r>
              <a:rPr lang="en-US" dirty="0" err="1" smtClean="0"/>
              <a:t>Pranali</a:t>
            </a:r>
            <a:r>
              <a:rPr lang="en-US" dirty="0" smtClean="0"/>
              <a:t> </a:t>
            </a:r>
            <a:r>
              <a:rPr lang="en-US" dirty="0" err="1" smtClean="0"/>
              <a:t>deshmukh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Asst. Prof (IT Dept)</a:t>
            </a:r>
          </a:p>
          <a:p>
            <a:pPr>
              <a:buNone/>
            </a:pPr>
            <a:r>
              <a:rPr lang="en-US" dirty="0" smtClean="0"/>
              <a:t>8329553976</a:t>
            </a:r>
          </a:p>
          <a:p>
            <a:pPr>
              <a:buNone/>
            </a:pPr>
            <a:r>
              <a:rPr lang="en-US" dirty="0" smtClean="0"/>
              <a:t>pranalid@isquareit.edu.in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57224" y="1643050"/>
            <a:ext cx="73581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network layer supervises the handling of the packets by the underlying physical networks.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tend to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outline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this handling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because the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delivery of a packet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delivery of a packet to its final destination is accomplished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mistreatment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completely different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strategies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delivery: direct and indirect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428604"/>
            <a:ext cx="6572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Delivery</a:t>
            </a: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Direct Delivery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" y="1503363"/>
            <a:ext cx="8045450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3163" y="2774950"/>
            <a:ext cx="3094037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9138" y="2359025"/>
            <a:ext cx="5164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5" y="2298700"/>
            <a:ext cx="8455025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00400"/>
            <a:ext cx="20843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822700"/>
            <a:ext cx="26685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3124200"/>
            <a:ext cx="22034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Forwarding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Forwarding suggests that to position the packet in its route to its destination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net nowadays is created of a mixture of links (networks), forwarding suggests that to deliver the packet to successive hop (which are often the ultimate destination or the intermediate connecting device).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hough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scientific discipline protocol was originally designed as a connectionless protocol, nowadays the tendency is to use scientific discipline as a connection-oriented protocol.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Topics Discussed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Forwarding Based on Destination Address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Forwarding Based on Label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Hop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18991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46" y="3105136"/>
            <a:ext cx="860107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934" y="4633899"/>
            <a:ext cx="858361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Network Specific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9125" y="2895600"/>
            <a:ext cx="560387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7725" y="1752600"/>
            <a:ext cx="1984375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428868"/>
            <a:ext cx="27241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 Specific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357430"/>
            <a:ext cx="6088062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9818" y="2162167"/>
            <a:ext cx="266065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AC08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268</Words>
  <Application>Microsoft Office PowerPoint</Application>
  <PresentationFormat>On-screen Show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1_Custom Design</vt:lpstr>
      <vt:lpstr>Custom Design</vt:lpstr>
      <vt:lpstr>Slide 1</vt:lpstr>
      <vt:lpstr>Slide 2</vt:lpstr>
      <vt:lpstr>Direct Delivery</vt:lpstr>
      <vt:lpstr>Indirect delivery</vt:lpstr>
      <vt:lpstr>Forwarding</vt:lpstr>
      <vt:lpstr>Topics Discussed</vt:lpstr>
      <vt:lpstr>Next Hop Method</vt:lpstr>
      <vt:lpstr>Network Specific</vt:lpstr>
      <vt:lpstr>Host Specific Routing</vt:lpstr>
      <vt:lpstr>Default Routing</vt:lpstr>
      <vt:lpstr>Forwarding in Classfull Addressing</vt:lpstr>
      <vt:lpstr>Routing Tables for R1 in Given example</vt:lpstr>
      <vt:lpstr>Slide 13</vt:lpstr>
      <vt:lpstr> Router R1 receives a packet with destination address as 192.16.7.4,the packet will be forwarded as follows:</vt:lpstr>
      <vt:lpstr>Forwarding in Classfull Addressing with Subnetting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TOPIC OF PRESENTATION</dc:title>
  <dc:creator>Vaidehi Banerjee</dc:creator>
  <cp:lastModifiedBy>vishalc</cp:lastModifiedBy>
  <cp:revision>16</cp:revision>
  <dcterms:created xsi:type="dcterms:W3CDTF">2019-11-07T07:44:26Z</dcterms:created>
  <dcterms:modified xsi:type="dcterms:W3CDTF">2020-01-20T06:42:16Z</dcterms:modified>
</cp:coreProperties>
</file>