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  <p:sldMasterId id="2147483732" r:id="rId2"/>
  </p:sldMasterIdLst>
  <p:notesMasterIdLst>
    <p:notesMasterId r:id="rId21"/>
  </p:notesMasterIdLst>
  <p:sldIdLst>
    <p:sldId id="261" r:id="rId3"/>
    <p:sldId id="263" r:id="rId4"/>
    <p:sldId id="264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80" r:id="rId19"/>
    <p:sldId id="279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36A8F23-2A82-466F-8A2C-64BED021C700}" type="datetimeFigureOut">
              <a:rPr lang="en-IN"/>
              <a:pPr>
                <a:defRPr/>
              </a:pPr>
              <a:t>31-12-2019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08ED82-212A-48FA-9521-589520654EB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967C208-1432-419B-9B14-56F01E849963}" type="datetimeFigureOut">
              <a:rPr lang="en-IN"/>
              <a:pPr>
                <a:defRPr/>
              </a:pPr>
              <a:t>31-12-2019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59C71B-C1D0-40EB-832D-9991EB0583A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AAE8DAD-678A-43CF-994A-611DB4E94995}" type="datetimeFigureOut">
              <a:rPr lang="en-IN"/>
              <a:pPr>
                <a:defRPr/>
              </a:pPr>
              <a:t>31-12-2019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E15BAFF-1E67-485C-8C6C-8167EA15106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102A71B-B459-452E-964B-AA0ED8171984}" type="datetimeFigureOut">
              <a:rPr lang="en-IN"/>
              <a:pPr>
                <a:defRPr/>
              </a:pPr>
              <a:t>31-12-2019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24EB87D-4B4C-4034-B82C-8C6F90BA63F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04BE1-0325-415D-8091-96183D052EDB}" type="datetimeFigureOut">
              <a:rPr lang="en-IN"/>
              <a:pPr>
                <a:defRPr/>
              </a:pPr>
              <a:t>31-12-2019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79634-4582-4850-8C93-6A6ACCAACE15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48DE4-8963-47C6-A67F-16136A2435E7}" type="datetimeFigureOut">
              <a:rPr lang="en-IN"/>
              <a:pPr>
                <a:defRPr/>
              </a:pPr>
              <a:t>31-12-2019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7F9A3-EF2C-4B7D-A9CE-4E0F8C5151D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3A84F-9CF7-4F5A-A1BD-9C9B0A1CBFDF}" type="datetimeFigureOut">
              <a:rPr lang="en-IN"/>
              <a:pPr>
                <a:defRPr/>
              </a:pPr>
              <a:t>31-12-2019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3C679-1EA3-4B8A-A1F9-36926EFF2798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48B73-2250-408B-A1DB-28E948BF1F95}" type="datetimeFigureOut">
              <a:rPr lang="en-IN"/>
              <a:pPr>
                <a:defRPr/>
              </a:pPr>
              <a:t>31-12-2019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4225C-A1C1-4A23-96BC-0871889B99E4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CF3D2-B5AA-47D8-95D0-EA61A7A13FD4}" type="datetimeFigureOut">
              <a:rPr lang="en-IN"/>
              <a:pPr>
                <a:defRPr/>
              </a:pPr>
              <a:t>31-12-2019</a:t>
            </a:fld>
            <a:endParaRPr lang="en-I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AD88C-0B75-4FC0-BE6B-5DF96F89D307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7900D-F88F-404F-9A96-A50CF19D7AD5}" type="datetimeFigureOut">
              <a:rPr lang="en-IN"/>
              <a:pPr>
                <a:defRPr/>
              </a:pPr>
              <a:t>31-12-2019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BC384-AE16-4C9A-A6A2-925057607E21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00AE9-2159-49FD-8E64-6D6FCCE8AFFA}" type="datetimeFigureOut">
              <a:rPr lang="en-IN"/>
              <a:pPr>
                <a:defRPr/>
              </a:pPr>
              <a:t>31-12-2019</a:t>
            </a:fld>
            <a:endParaRPr lang="en-I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F9AF2-8510-461C-A2D3-CA03D429D1D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40919-BD49-4ECD-BA50-C5AE7A21BD26}" type="datetimeFigureOut">
              <a:rPr lang="en-IN"/>
              <a:pPr>
                <a:defRPr/>
              </a:pPr>
              <a:t>31-12-2019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CF81F-B813-43E3-AB00-08763F3AE95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D187A5C-B1E9-4AA3-B909-49859A073C96}" type="datetimeFigureOut">
              <a:rPr lang="en-IN"/>
              <a:pPr>
                <a:defRPr/>
              </a:pPr>
              <a:t>31-12-2019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FE1CC6A-4191-47DA-A782-0C7FBDDCCC1E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EFAF8-416C-4B4C-A8CF-79ADC72239BF}" type="datetimeFigureOut">
              <a:rPr lang="en-IN"/>
              <a:pPr>
                <a:defRPr/>
              </a:pPr>
              <a:t>31-12-2019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46035-F60C-4D85-81D4-7DA184C96FD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B9F1F-4727-44DA-A54F-70633D3C1D47}" type="datetimeFigureOut">
              <a:rPr lang="en-IN"/>
              <a:pPr>
                <a:defRPr/>
              </a:pPr>
              <a:t>31-12-2019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04F45-38C2-47F6-B225-36CB95AA57EF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A2ABE-5EDE-4ED1-950B-8264B5667EAC}" type="datetimeFigureOut">
              <a:rPr lang="en-IN"/>
              <a:pPr>
                <a:defRPr/>
              </a:pPr>
              <a:t>31-12-2019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A4C19-A39C-470D-9EA0-6C785451F3BB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72C5511-F48A-492E-941A-2C7543F7595B}" type="datetimeFigureOut">
              <a:rPr lang="en-IN"/>
              <a:pPr>
                <a:defRPr/>
              </a:pPr>
              <a:t>31-12-2019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7EB820-2057-450D-9192-3B7D8346F9E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3F7E422-4E23-453C-8803-2C95CAC4A6D8}" type="datetimeFigureOut">
              <a:rPr lang="en-IN"/>
              <a:pPr>
                <a:defRPr/>
              </a:pPr>
              <a:t>31-12-2019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604932B-759E-43D9-93BE-40ED4E3992B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B45FA62-A6D6-4EA4-ACD8-91DD6A990189}" type="datetimeFigureOut">
              <a:rPr lang="en-IN"/>
              <a:pPr>
                <a:defRPr/>
              </a:pPr>
              <a:t>31-12-2019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0B72FC8-F5A5-4B6A-8DAF-429EB5B3CE2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BE9578A-220A-4DDD-8A4C-3D8A762B6831}" type="datetimeFigureOut">
              <a:rPr lang="en-IN"/>
              <a:pPr>
                <a:defRPr/>
              </a:pPr>
              <a:t>31-12-2019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E544835-3663-4D8F-BF98-23A41D6018B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CDCD29C-72F9-44EF-AF4E-AA7A159DFEE5}" type="datetimeFigureOut">
              <a:rPr lang="en-IN"/>
              <a:pPr>
                <a:defRPr/>
              </a:pPr>
              <a:t>31-12-2019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7190F34-9065-4D6C-9A03-0726BBF59398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4790B15-4187-4838-9C17-F57A2C5A686A}" type="datetimeFigureOut">
              <a:rPr lang="en-IN"/>
              <a:pPr>
                <a:defRPr/>
              </a:pPr>
              <a:t>31-12-2019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35A26CF-5E8A-4338-8CF5-30E9C0146AE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927251C-BDC1-4E54-B019-6BE8A046096C}" type="datetimeFigureOut">
              <a:rPr lang="en-IN"/>
              <a:pPr>
                <a:defRPr/>
              </a:pPr>
              <a:t>31-12-2019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05DC508-9337-45F7-954F-D98023B6704F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I2IT Photo 1.jpg"/>
          <p:cNvPicPr>
            <a:picLocks noChangeAspect="1"/>
          </p:cNvPicPr>
          <p:nvPr userDrawn="1"/>
        </p:nvPicPr>
        <p:blipFill>
          <a:blip r:embed="rId13" cstate="print">
            <a:lum bright="2000"/>
          </a:blip>
          <a:srcRect l="11092" r="110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N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IN"/>
              <a:t>International Institute of Information </a:t>
            </a:r>
            <a:r>
              <a:rPr lang="en-IN" err="1"/>
              <a:t>Techonology</a:t>
            </a:r>
            <a:r>
              <a:rPr lang="en-IN"/>
              <a:t>, I²IT, P-14 Rajiv Gandhi Infotech Park, </a:t>
            </a:r>
            <a:r>
              <a:rPr lang="en-IN" err="1"/>
              <a:t>Hinjawdi</a:t>
            </a:r>
            <a:r>
              <a:rPr lang="en-IN"/>
              <a:t> Phase 1, Pune – 411 057</a:t>
            </a:r>
          </a:p>
          <a:p>
            <a:pPr>
              <a:defRPr/>
            </a:pPr>
            <a:r>
              <a:rPr lang="en-IN"/>
              <a:t>Phone - +91 20 22933441/2/3 | Website – www.isquareit.edu.in | Email – info@isquareit.edu.in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N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DD3A90-8FB0-48F0-927E-B26AC1731F03}" type="datetimeFigureOut">
              <a:rPr lang="en-IN"/>
              <a:pPr>
                <a:defRPr/>
              </a:pPr>
              <a:t>31-12-2019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156001-042C-431A-B23E-A311126B802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squareit.edu.in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1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5" descr="I²IT_With_name Final updated 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88" y="71438"/>
            <a:ext cx="48926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14348" y="2428868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IN" sz="4400" b="1" dirty="0" smtClean="0">
                <a:latin typeface="+mj-lt"/>
                <a:ea typeface="+mj-ea"/>
                <a:cs typeface="+mj-cs"/>
              </a:rPr>
              <a:t>DATA STRUCTURE - LINKED LIST </a:t>
            </a:r>
            <a:endParaRPr lang="en-IN" sz="4400" b="1" dirty="0">
              <a:latin typeface="+mj-lt"/>
              <a:ea typeface="+mj-ea"/>
              <a:cs typeface="+mj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4437063"/>
            <a:ext cx="9144000" cy="24209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 smtClean="0">
                <a:latin typeface="+mn-lt"/>
                <a:cs typeface="+mn-cs"/>
              </a:rPr>
              <a:t>Prof. Prashant J. Gadakh</a:t>
            </a:r>
            <a:endParaRPr lang="en-IN" sz="3200" dirty="0"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 smtClean="0">
                <a:latin typeface="+mn-lt"/>
                <a:cs typeface="+mn-cs"/>
              </a:rPr>
              <a:t>Computer Engineering</a:t>
            </a:r>
            <a:endParaRPr lang="en-IN" sz="3200" dirty="0"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>
                <a:latin typeface="+mn-lt"/>
                <a:cs typeface="+mn-cs"/>
              </a:rPr>
              <a:t>International Institute of Information Technology, I²IT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>
                <a:latin typeface="+mn-lt"/>
                <a:cs typeface="+mn-cs"/>
                <a:hlinkClick r:id="rId4"/>
              </a:rPr>
              <a:t>www.isquareit.edu.in</a:t>
            </a:r>
            <a:r>
              <a:rPr lang="en-IN" sz="3200" dirty="0">
                <a:latin typeface="+mn-lt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9BC">
            <a:alpha val="2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0795" y="714356"/>
            <a:ext cx="2643205" cy="5549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01901"/>
            <a:ext cx="7000892" cy="1384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2763385" y="188640"/>
            <a:ext cx="7955839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Bookman Old Style" pitchFamily="18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-357222" y="285728"/>
            <a:ext cx="10250867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4000" b="1" dirty="0" smtClean="0">
                <a:latin typeface="Bookman Old Style" pitchFamily="18" charset="0"/>
                <a:ea typeface="+mn-ea"/>
                <a:cs typeface="Arial" charset="0"/>
              </a:rPr>
              <a:t>Realization </a:t>
            </a:r>
            <a:r>
              <a:rPr lang="en-IN" sz="4000" b="1" dirty="0">
                <a:latin typeface="Bookman Old Style" pitchFamily="18" charset="0"/>
                <a:ea typeface="+mn-ea"/>
                <a:cs typeface="Arial" charset="0"/>
              </a:rPr>
              <a:t>of Linked List Using Arrays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2942" y="1643050"/>
            <a:ext cx="6143636" cy="2245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N" sz="2400" dirty="0" smtClean="0">
                <a:latin typeface="Bookman Old Style" pitchFamily="18" charset="0"/>
              </a:rPr>
              <a:t>We </a:t>
            </a:r>
            <a:r>
              <a:rPr lang="en-IN" sz="2400" dirty="0">
                <a:latin typeface="Bookman Old Style" pitchFamily="18" charset="0"/>
              </a:rPr>
              <a:t>can list all the members in the sequence. The link </a:t>
            </a:r>
            <a:r>
              <a:rPr lang="en-IN" sz="2400" dirty="0" smtClean="0">
                <a:latin typeface="Bookman Old Style" pitchFamily="18" charset="0"/>
              </a:rPr>
              <a:t>value of </a:t>
            </a:r>
            <a:r>
              <a:rPr lang="en-IN" sz="2400" dirty="0">
                <a:latin typeface="Bookman Old Style" pitchFamily="18" charset="0"/>
              </a:rPr>
              <a:t>the last element is set to -1 to represent the end of the list.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9BC">
            <a:alpha val="2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1974" y="1928802"/>
            <a:ext cx="3682026" cy="2705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2"/>
          <p:cNvSpPr txBox="1">
            <a:spLocks/>
          </p:cNvSpPr>
          <p:nvPr/>
        </p:nvSpPr>
        <p:spPr>
          <a:xfrm>
            <a:off x="-1214478" y="214290"/>
            <a:ext cx="10972800" cy="642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A50021"/>
                </a:solidFill>
                <a:latin typeface="Bookman Old Style" pitchFamily="18" charset="0"/>
              </a:rPr>
              <a:t> </a:t>
            </a:r>
            <a:r>
              <a:rPr lang="en-US" sz="4000" b="1" dirty="0" smtClean="0">
                <a:solidFill>
                  <a:srgbClr val="A50021"/>
                </a:solidFill>
                <a:latin typeface="Bookman Old Style" pitchFamily="18" charset="0"/>
              </a:rPr>
              <a:t>     </a:t>
            </a:r>
            <a:r>
              <a:rPr lang="en-IN" sz="4000" b="1" dirty="0" smtClean="0">
                <a:latin typeface="Bookman Old Style" pitchFamily="18" charset="0"/>
                <a:ea typeface="+mn-ea"/>
                <a:cs typeface="Arial" charset="0"/>
              </a:rPr>
              <a:t>Dynamic </a:t>
            </a:r>
            <a:r>
              <a:rPr lang="en-IN" sz="4000" b="1" dirty="0">
                <a:latin typeface="Bookman Old Style" pitchFamily="18" charset="0"/>
                <a:ea typeface="+mn-ea"/>
                <a:cs typeface="Arial" charset="0"/>
              </a:rPr>
              <a:t>Memory Management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1406" y="857208"/>
            <a:ext cx="939081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>
                <a:latin typeface="Bookman Old Style" pitchFamily="18" charset="0"/>
              </a:rPr>
              <a:t>The process of allocating memory at run-time is known as </a:t>
            </a:r>
            <a:r>
              <a:rPr lang="en-IN" sz="2400" i="1" dirty="0" smtClean="0">
                <a:latin typeface="Bookman Old Style" pitchFamily="18" charset="0"/>
              </a:rPr>
              <a:t>dynamic memory </a:t>
            </a:r>
            <a:r>
              <a:rPr lang="en-IN" sz="2400" i="1" dirty="0">
                <a:latin typeface="Bookman Old Style" pitchFamily="18" charset="0"/>
              </a:rPr>
              <a:t>allocation</a:t>
            </a:r>
            <a:r>
              <a:rPr lang="en-IN" sz="2400" dirty="0">
                <a:latin typeface="Bookman Old Style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endParaRPr lang="en-IN" sz="2000" dirty="0">
              <a:latin typeface="Bookman Old Style" pitchFamily="18" charset="0"/>
            </a:endParaRPr>
          </a:p>
          <a:p>
            <a:endParaRPr lang="en-IN" sz="2000" dirty="0">
              <a:latin typeface="Bookman Old Style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716229"/>
            <a:ext cx="530559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sz="2000" dirty="0" smtClean="0">
                <a:latin typeface="Bookman Old Style" pitchFamily="18" charset="0"/>
              </a:rPr>
              <a:t>The </a:t>
            </a:r>
            <a:r>
              <a:rPr lang="en-IN" sz="2000" dirty="0">
                <a:latin typeface="Bookman Old Style" pitchFamily="18" charset="0"/>
              </a:rPr>
              <a:t>memory space allocated between </a:t>
            </a:r>
            <a:r>
              <a:rPr lang="en-IN" sz="2000" b="1" dirty="0" smtClean="0">
                <a:latin typeface="Bookman Old Style" pitchFamily="18" charset="0"/>
              </a:rPr>
              <a:t>stack</a:t>
            </a:r>
            <a:r>
              <a:rPr lang="en-IN" sz="2000" dirty="0" smtClean="0">
                <a:latin typeface="Bookman Old Style" pitchFamily="18" charset="0"/>
              </a:rPr>
              <a:t> and </a:t>
            </a:r>
            <a:r>
              <a:rPr lang="en-IN" sz="2000" b="1" dirty="0" smtClean="0">
                <a:latin typeface="Bookman Old Style" pitchFamily="18" charset="0"/>
              </a:rPr>
              <a:t>permanent storage area </a:t>
            </a:r>
            <a:r>
              <a:rPr lang="en-IN" sz="2000" dirty="0" smtClean="0">
                <a:latin typeface="Bookman Old Style" pitchFamily="18" charset="0"/>
              </a:rPr>
              <a:t>regions </a:t>
            </a:r>
            <a:r>
              <a:rPr lang="en-IN" sz="2000" dirty="0">
                <a:latin typeface="Bookman Old Style" pitchFamily="18" charset="0"/>
              </a:rPr>
              <a:t>is available for </a:t>
            </a:r>
            <a:r>
              <a:rPr lang="en-IN" sz="2000" dirty="0" smtClean="0">
                <a:latin typeface="Bookman Old Style" pitchFamily="18" charset="0"/>
              </a:rPr>
              <a:t>dynamic allocation </a:t>
            </a:r>
            <a:r>
              <a:rPr lang="en-IN" sz="2000" dirty="0">
                <a:latin typeface="Bookman Old Style" pitchFamily="18" charset="0"/>
              </a:rPr>
              <a:t>during the execution of the program. This free memory region is called </a:t>
            </a:r>
            <a:r>
              <a:rPr lang="en-IN" sz="2000" dirty="0" smtClean="0">
                <a:latin typeface="Bookman Old Style" pitchFamily="18" charset="0"/>
              </a:rPr>
              <a:t>the </a:t>
            </a:r>
            <a:r>
              <a:rPr lang="en-IN" sz="2000" b="1" dirty="0" smtClean="0">
                <a:latin typeface="Bookman Old Style" pitchFamily="18" charset="0"/>
              </a:rPr>
              <a:t>heap</a:t>
            </a:r>
            <a:r>
              <a:rPr lang="en-IN" sz="2000" dirty="0">
                <a:latin typeface="Bookman Old Style" pitchFamily="18" charset="0"/>
              </a:rPr>
              <a:t>. The size of the heap keeps changing when a program is executed because of </a:t>
            </a:r>
            <a:r>
              <a:rPr lang="en-IN" sz="2000" dirty="0" smtClean="0">
                <a:latin typeface="Bookman Old Style" pitchFamily="18" charset="0"/>
              </a:rPr>
              <a:t>the creation </a:t>
            </a:r>
            <a:r>
              <a:rPr lang="en-IN" sz="2000" dirty="0">
                <a:latin typeface="Bookman Old Style" pitchFamily="18" charset="0"/>
              </a:rPr>
              <a:t>and deletion of the variables that are local to the functions and blocks.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9BC">
            <a:alpha val="2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2783633" y="-25666"/>
            <a:ext cx="7955839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Bookman Old Style" pitchFamily="18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-1285916" y="214290"/>
            <a:ext cx="10972800" cy="642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A50021"/>
                </a:solidFill>
                <a:latin typeface="Bookman Old Style" pitchFamily="18" charset="0"/>
              </a:rPr>
              <a:t> </a:t>
            </a:r>
            <a:r>
              <a:rPr lang="en-US" sz="4000" b="1" dirty="0" smtClean="0">
                <a:solidFill>
                  <a:srgbClr val="A50021"/>
                </a:solidFill>
                <a:latin typeface="Bookman Old Style" pitchFamily="18" charset="0"/>
              </a:rPr>
              <a:t>     </a:t>
            </a:r>
            <a:r>
              <a:rPr lang="en-IN" sz="4000" b="1" dirty="0" smtClean="0">
                <a:latin typeface="Bookman Old Style" pitchFamily="18" charset="0"/>
                <a:ea typeface="+mn-ea"/>
                <a:cs typeface="Arial" charset="0"/>
              </a:rPr>
              <a:t>Dynamic </a:t>
            </a:r>
            <a:r>
              <a:rPr lang="en-IN" sz="4000" b="1" dirty="0">
                <a:latin typeface="Bookman Old Style" pitchFamily="18" charset="0"/>
                <a:ea typeface="+mn-ea"/>
                <a:cs typeface="Arial" charset="0"/>
              </a:rPr>
              <a:t>Memory Management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1345" y="1000108"/>
            <a:ext cx="895265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000" dirty="0" smtClean="0">
                <a:latin typeface="Bookman Old Style" pitchFamily="18" charset="0"/>
              </a:rPr>
              <a:t>Dynamic </a:t>
            </a:r>
            <a:r>
              <a:rPr lang="en-IN" sz="2000" dirty="0">
                <a:latin typeface="Bookman Old Style" pitchFamily="18" charset="0"/>
              </a:rPr>
              <a:t>Memory Management in C++ with </a:t>
            </a:r>
            <a:r>
              <a:rPr lang="en-IN" sz="2000" b="1" dirty="0">
                <a:latin typeface="Bookman Old Style" pitchFamily="18" charset="0"/>
              </a:rPr>
              <a:t>new</a:t>
            </a:r>
            <a:r>
              <a:rPr lang="en-IN" sz="2000" dirty="0">
                <a:latin typeface="Bookman Old Style" pitchFamily="18" charset="0"/>
              </a:rPr>
              <a:t> and </a:t>
            </a:r>
            <a:r>
              <a:rPr lang="en-IN" sz="2000" b="1" dirty="0" smtClean="0">
                <a:latin typeface="Bookman Old Style" pitchFamily="18" charset="0"/>
              </a:rPr>
              <a:t>delete</a:t>
            </a:r>
            <a:r>
              <a:rPr lang="en-IN" sz="2000" dirty="0" smtClean="0">
                <a:latin typeface="Bookman Old Style" pitchFamily="18" charset="0"/>
              </a:rPr>
              <a:t> Operators. The </a:t>
            </a:r>
            <a:r>
              <a:rPr lang="en-IN" sz="2000" dirty="0">
                <a:latin typeface="Bookman Old Style" pitchFamily="18" charset="0"/>
              </a:rPr>
              <a:t>heap is a pool of memory from which the new operator allocates memory. The memory allocated from the system heap using the new operator is de-allocated (released) using the delete operator</a:t>
            </a:r>
            <a:r>
              <a:rPr lang="en-IN" sz="2000" dirty="0" smtClean="0">
                <a:latin typeface="Bookman Old Style" pitchFamily="18" charset="0"/>
              </a:rPr>
              <a:t>.</a:t>
            </a:r>
          </a:p>
          <a:p>
            <a:pPr algn="just"/>
            <a:endParaRPr lang="en-IN" sz="2000" dirty="0" smtClean="0">
              <a:latin typeface="Bookman Old Style" pitchFamily="18" charset="0"/>
            </a:endParaRPr>
          </a:p>
          <a:p>
            <a:r>
              <a:rPr lang="en-US" sz="2000" b="1" dirty="0" smtClean="0">
                <a:latin typeface="Bookman Old Style" pitchFamily="18" charset="0"/>
              </a:rPr>
              <a:t>New Operator</a:t>
            </a:r>
            <a:endParaRPr lang="en-IN" sz="2000" b="1" dirty="0" smtClean="0">
              <a:latin typeface="Bookman Old Style" pitchFamily="18" charset="0"/>
            </a:endParaRPr>
          </a:p>
          <a:p>
            <a:r>
              <a:rPr lang="en-IN" sz="2000" dirty="0" smtClean="0">
                <a:latin typeface="Bookman Old Style" pitchFamily="18" charset="0"/>
              </a:rPr>
              <a:t>		</a:t>
            </a:r>
            <a:r>
              <a:rPr lang="en-IN" sz="2000" dirty="0" err="1" smtClean="0">
                <a:latin typeface="Bookman Old Style" pitchFamily="18" charset="0"/>
              </a:rPr>
              <a:t>MyType</a:t>
            </a:r>
            <a:r>
              <a:rPr lang="en-IN" sz="2000" dirty="0" smtClean="0">
                <a:latin typeface="Bookman Old Style" pitchFamily="18" charset="0"/>
              </a:rPr>
              <a:t> *</a:t>
            </a:r>
            <a:r>
              <a:rPr lang="en-IN" sz="2000" dirty="0" err="1" smtClean="0">
                <a:latin typeface="Bookman Old Style" pitchFamily="18" charset="0"/>
              </a:rPr>
              <a:t>ptr</a:t>
            </a:r>
            <a:r>
              <a:rPr lang="en-IN" sz="2000" dirty="0" smtClean="0">
                <a:latin typeface="Bookman Old Style" pitchFamily="18" charset="0"/>
              </a:rPr>
              <a:t>;</a:t>
            </a:r>
          </a:p>
          <a:p>
            <a:r>
              <a:rPr lang="en-IN" sz="2000" dirty="0" smtClean="0">
                <a:latin typeface="Bookman Old Style" pitchFamily="18" charset="0"/>
              </a:rPr>
              <a:t>		</a:t>
            </a:r>
            <a:r>
              <a:rPr lang="en-IN" sz="2000" dirty="0" err="1" smtClean="0">
                <a:latin typeface="Bookman Old Style" pitchFamily="18" charset="0"/>
              </a:rPr>
              <a:t>ptr</a:t>
            </a:r>
            <a:r>
              <a:rPr lang="en-IN" sz="2000" dirty="0" smtClean="0">
                <a:latin typeface="Bookman Old Style" pitchFamily="18" charset="0"/>
              </a:rPr>
              <a:t> = new </a:t>
            </a:r>
            <a:r>
              <a:rPr lang="en-IN" sz="2000" dirty="0" err="1" smtClean="0">
                <a:latin typeface="Bookman Old Style" pitchFamily="18" charset="0"/>
              </a:rPr>
              <a:t>MyType</a:t>
            </a:r>
            <a:r>
              <a:rPr lang="en-IN" sz="2000" dirty="0" smtClean="0">
                <a:latin typeface="Bookman Old Style" pitchFamily="18" charset="0"/>
              </a:rPr>
              <a:t>;</a:t>
            </a:r>
          </a:p>
          <a:p>
            <a:endParaRPr lang="en-IN" sz="2000" dirty="0" smtClean="0">
              <a:latin typeface="Bookman Old Style" pitchFamily="18" charset="0"/>
            </a:endParaRPr>
          </a:p>
          <a:p>
            <a:r>
              <a:rPr lang="en-IN" sz="2000" dirty="0" smtClean="0">
                <a:latin typeface="Bookman Old Style" pitchFamily="18" charset="0"/>
              </a:rPr>
              <a:t>These statements create a new dynamic object of the type </a:t>
            </a:r>
            <a:r>
              <a:rPr lang="en-IN" sz="2000" dirty="0" err="1" smtClean="0">
                <a:latin typeface="Bookman Old Style" pitchFamily="18" charset="0"/>
              </a:rPr>
              <a:t>MyType</a:t>
            </a:r>
            <a:r>
              <a:rPr lang="en-IN" sz="2000" dirty="0" smtClean="0">
                <a:latin typeface="Bookman Old Style" pitchFamily="18" charset="0"/>
              </a:rPr>
              <a:t> of the proper size and return a pointer of the type specified to the right of the operator new, that is, </a:t>
            </a:r>
            <a:r>
              <a:rPr lang="en-IN" sz="2000" dirty="0" err="1" smtClean="0">
                <a:latin typeface="Bookman Old Style" pitchFamily="18" charset="0"/>
              </a:rPr>
              <a:t>MyType</a:t>
            </a:r>
            <a:r>
              <a:rPr lang="en-IN" sz="2000" dirty="0" smtClean="0">
                <a:latin typeface="Bookman Old Style" pitchFamily="18" charset="0"/>
              </a:rPr>
              <a:t> *.</a:t>
            </a:r>
          </a:p>
          <a:p>
            <a:endParaRPr lang="en-IN" sz="2000" dirty="0" smtClean="0">
              <a:latin typeface="Bookman Old Style" pitchFamily="18" charset="0"/>
            </a:endParaRPr>
          </a:p>
          <a:p>
            <a:r>
              <a:rPr lang="en-IN" sz="2000" b="1" dirty="0" smtClean="0">
                <a:latin typeface="Bookman Old Style" pitchFamily="18" charset="0"/>
              </a:rPr>
              <a:t>Syntax</a:t>
            </a:r>
          </a:p>
          <a:p>
            <a:r>
              <a:rPr lang="en-IN" sz="2000" dirty="0" err="1" smtClean="0">
                <a:latin typeface="Bookman Old Style" pitchFamily="18" charset="0"/>
              </a:rPr>
              <a:t>Pointer_Type_Variable</a:t>
            </a:r>
            <a:r>
              <a:rPr lang="en-IN" sz="2000" dirty="0" smtClean="0">
                <a:latin typeface="Bookman Old Style" pitchFamily="18" charset="0"/>
              </a:rPr>
              <a:t> = new </a:t>
            </a:r>
            <a:r>
              <a:rPr lang="en-IN" sz="2000" dirty="0" err="1" smtClean="0">
                <a:latin typeface="Bookman Old Style" pitchFamily="18" charset="0"/>
              </a:rPr>
              <a:t>Data_Type</a:t>
            </a:r>
            <a:r>
              <a:rPr lang="en-IN" sz="2000" dirty="0" smtClean="0">
                <a:latin typeface="Bookman Old Style" pitchFamily="18" charset="0"/>
              </a:rPr>
              <a:t>;</a:t>
            </a:r>
          </a:p>
          <a:p>
            <a:pPr algn="just"/>
            <a:endParaRPr lang="en-IN" sz="2000" dirty="0" smtClean="0">
              <a:latin typeface="Bookman Old Style" pitchFamily="18" charset="0"/>
            </a:endParaRPr>
          </a:p>
          <a:p>
            <a:pPr algn="just"/>
            <a:endParaRPr lang="en-IN" sz="2000" dirty="0" smtClean="0">
              <a:latin typeface="Bookman Old Style" pitchFamily="18" charset="0"/>
            </a:endParaRPr>
          </a:p>
          <a:p>
            <a:pPr algn="just"/>
            <a:r>
              <a:rPr lang="en-IN" sz="2000" dirty="0" smtClean="0">
                <a:latin typeface="Bookman Old Style" pitchFamily="18" charset="0"/>
              </a:rPr>
              <a:t>			</a:t>
            </a:r>
            <a:endParaRPr lang="en-IN" sz="20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9BC">
            <a:alpha val="2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2783633" y="-25666"/>
            <a:ext cx="7955839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Bookman Old Style" pitchFamily="18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-608668" y="214290"/>
            <a:ext cx="10972800" cy="642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Bookman Old Style" pitchFamily="18" charset="0"/>
                <a:ea typeface="+mn-ea"/>
                <a:cs typeface="Arial" charset="0"/>
              </a:rPr>
              <a:t>Types of Linked </a:t>
            </a:r>
            <a:r>
              <a:rPr lang="en-US" sz="4000" b="1" dirty="0">
                <a:latin typeface="Bookman Old Style" pitchFamily="18" charset="0"/>
                <a:ea typeface="+mn-ea"/>
                <a:cs typeface="Arial" charset="0"/>
              </a:rPr>
              <a:t>List</a:t>
            </a:r>
            <a:endParaRPr lang="en-IN" sz="4000" b="1" dirty="0" smtClean="0">
              <a:latin typeface="Bookman Old Style" pitchFamily="18" charset="0"/>
              <a:ea typeface="+mn-ea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406" y="1340768"/>
            <a:ext cx="907262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400" dirty="0" smtClean="0">
                <a:latin typeface="Bookman Old Style" pitchFamily="18" charset="0"/>
              </a:rPr>
              <a:t>There are different </a:t>
            </a:r>
            <a:r>
              <a:rPr lang="en-IN" sz="2400" dirty="0">
                <a:latin typeface="Bookman Old Style" pitchFamily="18" charset="0"/>
              </a:rPr>
              <a:t>implementations of Linked List available, they are</a:t>
            </a:r>
            <a:r>
              <a:rPr lang="en-IN" sz="2400" dirty="0" smtClean="0">
                <a:latin typeface="Bookman Old Style" pitchFamily="18" charset="0"/>
              </a:rPr>
              <a:t>:</a:t>
            </a:r>
          </a:p>
          <a:p>
            <a:pPr algn="just"/>
            <a:endParaRPr lang="en-IN" sz="2400" dirty="0">
              <a:latin typeface="Bookman Old Style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IN" sz="2400" dirty="0">
                <a:latin typeface="Bookman Old Style" pitchFamily="18" charset="0"/>
              </a:rPr>
              <a:t>Singly Linked List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IN" sz="2400" dirty="0">
                <a:latin typeface="Bookman Old Style" pitchFamily="18" charset="0"/>
              </a:rPr>
              <a:t>Doubly Linked List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IN" sz="2400" dirty="0">
                <a:latin typeface="Bookman Old Style" pitchFamily="18" charset="0"/>
              </a:rPr>
              <a:t>Circular Linked </a:t>
            </a:r>
            <a:r>
              <a:rPr lang="en-IN" sz="2400" dirty="0" smtClean="0">
                <a:latin typeface="Bookman Old Style" pitchFamily="18" charset="0"/>
              </a:rPr>
              <a:t>List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IN" sz="2400" dirty="0" smtClean="0">
                <a:latin typeface="Bookman Old Style" pitchFamily="18" charset="0"/>
              </a:rPr>
              <a:t>Generalized Linked List</a:t>
            </a:r>
          </a:p>
          <a:p>
            <a:pPr marL="457200" indent="-457200" algn="just">
              <a:buFont typeface="+mj-lt"/>
              <a:buAutoNum type="arabicPeriod"/>
            </a:pPr>
            <a:endParaRPr lang="en-IN" sz="2400" dirty="0">
              <a:latin typeface="Bookman Old Style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endParaRPr lang="en-IN" sz="2000" dirty="0">
              <a:latin typeface="Bookman Old Style" pitchFamily="18" charset="0"/>
            </a:endParaRPr>
          </a:p>
          <a:p>
            <a:pPr algn="just"/>
            <a:endParaRPr lang="en-IN" sz="20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9BC">
            <a:alpha val="2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50" y="3214686"/>
            <a:ext cx="6357950" cy="2016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2783633" y="-25666"/>
            <a:ext cx="7955839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Bookman Old Style" pitchFamily="18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-402268" y="214290"/>
            <a:ext cx="10623524" cy="642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Bookman Old Style" pitchFamily="18" charset="0"/>
                <a:ea typeface="+mn-ea"/>
                <a:cs typeface="Arial" charset="0"/>
              </a:rPr>
              <a:t>Single Linked List</a:t>
            </a:r>
            <a:endParaRPr lang="en-IN" sz="4000" b="1" dirty="0">
              <a:latin typeface="Bookman Old Style" pitchFamily="18" charset="0"/>
              <a:ea typeface="+mn-ea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4283" y="1340768"/>
            <a:ext cx="87154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>
                <a:latin typeface="Bookman Old Style" pitchFamily="18" charset="0"/>
              </a:rPr>
              <a:t>The following terms are commonly used in discussions about linked lists: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IN" sz="2800" b="1" i="1" dirty="0" smtClean="0">
                <a:latin typeface="Bookman Old Style" pitchFamily="18" charset="0"/>
              </a:rPr>
              <a:t>Header </a:t>
            </a:r>
            <a:r>
              <a:rPr lang="en-IN" sz="2800" b="1" i="1" dirty="0">
                <a:latin typeface="Bookman Old Style" pitchFamily="18" charset="0"/>
              </a:rPr>
              <a:t>node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800" b="1" i="1" dirty="0">
                <a:latin typeface="Bookman Old Style" pitchFamily="18" charset="0"/>
              </a:rPr>
              <a:t>Data Node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800" b="1" i="1" dirty="0">
                <a:latin typeface="Bookman Old Style" pitchFamily="18" charset="0"/>
              </a:rPr>
              <a:t>Tail Node</a:t>
            </a:r>
            <a:endParaRPr lang="en-IN" sz="2800" b="1" i="1" dirty="0">
              <a:latin typeface="Bookman Old Style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14744" y="5274246"/>
            <a:ext cx="4864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smtClean="0">
                <a:latin typeface="Bookman Old Style" pitchFamily="18" charset="0"/>
              </a:rPr>
              <a:t>Fig. A </a:t>
            </a:r>
            <a:r>
              <a:rPr lang="en-IN" b="1" dirty="0">
                <a:latin typeface="Bookman Old Style" pitchFamily="18" charset="0"/>
              </a:rPr>
              <a:t>linked list of days in a week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9BC">
            <a:alpha val="2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31"/>
          <p:cNvGrpSpPr>
            <a:grpSpLocks/>
          </p:cNvGrpSpPr>
          <p:nvPr/>
        </p:nvGrpSpPr>
        <p:grpSpPr bwMode="auto">
          <a:xfrm>
            <a:off x="214283" y="2209800"/>
            <a:ext cx="8715435" cy="685800"/>
            <a:chOff x="480" y="1392"/>
            <a:chExt cx="4916" cy="576"/>
          </a:xfrm>
        </p:grpSpPr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480" y="1392"/>
              <a:ext cx="881" cy="56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 sz="2000" b="1">
                <a:latin typeface="Bookman Old Style" pitchFamily="18" charset="0"/>
              </a:endParaRPr>
            </a:p>
          </p:txBody>
        </p:sp>
        <p:sp>
          <p:nvSpPr>
            <p:cNvPr id="23" name="Line 6"/>
            <p:cNvSpPr>
              <a:spLocks noChangeShapeType="1"/>
            </p:cNvSpPr>
            <p:nvPr/>
          </p:nvSpPr>
          <p:spPr bwMode="auto">
            <a:xfrm>
              <a:off x="1031" y="1402"/>
              <a:ext cx="0" cy="5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IN" sz="2000" b="1">
                <a:latin typeface="Bookman Old Style" pitchFamily="18" charset="0"/>
              </a:endParaRPr>
            </a:p>
          </p:txBody>
        </p:sp>
        <p:sp>
          <p:nvSpPr>
            <p:cNvPr id="24" name="Line 7"/>
            <p:cNvSpPr>
              <a:spLocks noChangeShapeType="1"/>
            </p:cNvSpPr>
            <p:nvPr/>
          </p:nvSpPr>
          <p:spPr bwMode="auto">
            <a:xfrm>
              <a:off x="1141" y="1674"/>
              <a:ext cx="55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IN" sz="2000" b="1">
                <a:latin typeface="Bookman Old Style" pitchFamily="18" charset="0"/>
              </a:endParaRPr>
            </a:p>
          </p:txBody>
        </p:sp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1692" y="1392"/>
              <a:ext cx="881" cy="5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 sz="2000" b="1">
                <a:latin typeface="Bookman Old Style" pitchFamily="18" charset="0"/>
              </a:endParaRPr>
            </a:p>
          </p:txBody>
        </p:sp>
        <p:sp>
          <p:nvSpPr>
            <p:cNvPr id="26" name="Line 9"/>
            <p:cNvSpPr>
              <a:spLocks noChangeShapeType="1"/>
            </p:cNvSpPr>
            <p:nvPr/>
          </p:nvSpPr>
          <p:spPr bwMode="auto">
            <a:xfrm>
              <a:off x="2243" y="1401"/>
              <a:ext cx="1" cy="5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IN" sz="2000" b="1">
                <a:latin typeface="Bookman Old Style" pitchFamily="18" charset="0"/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>
              <a:off x="2904" y="1392"/>
              <a:ext cx="881" cy="5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 sz="2000" b="1">
                <a:latin typeface="Bookman Old Style" pitchFamily="18" charset="0"/>
              </a:endParaRPr>
            </a:p>
          </p:txBody>
        </p:sp>
        <p:sp>
          <p:nvSpPr>
            <p:cNvPr id="28" name="Line 11"/>
            <p:cNvSpPr>
              <a:spLocks noChangeShapeType="1"/>
            </p:cNvSpPr>
            <p:nvPr/>
          </p:nvSpPr>
          <p:spPr bwMode="auto">
            <a:xfrm>
              <a:off x="3455" y="1401"/>
              <a:ext cx="1" cy="5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IN" sz="2000" b="1">
                <a:latin typeface="Bookman Old Style" pitchFamily="18" charset="0"/>
              </a:endParaRPr>
            </a:p>
          </p:txBody>
        </p:sp>
        <p:sp>
          <p:nvSpPr>
            <p:cNvPr id="29" name="Line 12"/>
            <p:cNvSpPr>
              <a:spLocks noChangeShapeType="1"/>
            </p:cNvSpPr>
            <p:nvPr/>
          </p:nvSpPr>
          <p:spPr bwMode="auto">
            <a:xfrm>
              <a:off x="3565" y="1694"/>
              <a:ext cx="55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IN" sz="2000" b="1">
                <a:latin typeface="Bookman Old Style" pitchFamily="18" charset="0"/>
              </a:endParaRPr>
            </a:p>
          </p:txBody>
        </p:sp>
        <p:sp>
          <p:nvSpPr>
            <p:cNvPr id="30" name="Rectangle 13"/>
            <p:cNvSpPr>
              <a:spLocks noChangeArrowheads="1"/>
            </p:cNvSpPr>
            <p:nvPr/>
          </p:nvSpPr>
          <p:spPr bwMode="auto">
            <a:xfrm>
              <a:off x="4116" y="1392"/>
              <a:ext cx="881" cy="5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 sz="2000" b="1">
                <a:latin typeface="Bookman Old Style" pitchFamily="18" charset="0"/>
              </a:endParaRPr>
            </a:p>
          </p:txBody>
        </p:sp>
        <p:sp>
          <p:nvSpPr>
            <p:cNvPr id="31" name="Line 14"/>
            <p:cNvSpPr>
              <a:spLocks noChangeShapeType="1"/>
            </p:cNvSpPr>
            <p:nvPr/>
          </p:nvSpPr>
          <p:spPr bwMode="auto">
            <a:xfrm>
              <a:off x="4667" y="1401"/>
              <a:ext cx="1" cy="5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IN" sz="2000" b="1">
                <a:latin typeface="Bookman Old Style" pitchFamily="18" charset="0"/>
              </a:endParaRPr>
            </a:p>
          </p:txBody>
        </p:sp>
        <p:sp>
          <p:nvSpPr>
            <p:cNvPr id="32" name="Text Box 15"/>
            <p:cNvSpPr txBox="1">
              <a:spLocks noChangeArrowheads="1"/>
            </p:cNvSpPr>
            <p:nvPr/>
          </p:nvSpPr>
          <p:spPr bwMode="auto">
            <a:xfrm>
              <a:off x="590" y="1467"/>
              <a:ext cx="441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000" b="1" dirty="0">
                  <a:latin typeface="Bookman Old Style" pitchFamily="18" charset="0"/>
                </a:rPr>
                <a:t>a</a:t>
              </a:r>
            </a:p>
          </p:txBody>
        </p:sp>
        <p:sp>
          <p:nvSpPr>
            <p:cNvPr id="33" name="Text Box 16"/>
            <p:cNvSpPr txBox="1">
              <a:spLocks noChangeArrowheads="1"/>
            </p:cNvSpPr>
            <p:nvPr/>
          </p:nvSpPr>
          <p:spPr bwMode="auto">
            <a:xfrm>
              <a:off x="1802" y="1467"/>
              <a:ext cx="441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000" b="1">
                  <a:latin typeface="Bookman Old Style" pitchFamily="18" charset="0"/>
                </a:rPr>
                <a:t>b</a:t>
              </a:r>
            </a:p>
          </p:txBody>
        </p:sp>
        <p:sp>
          <p:nvSpPr>
            <p:cNvPr id="34" name="Text Box 17"/>
            <p:cNvSpPr txBox="1">
              <a:spLocks noChangeArrowheads="1"/>
            </p:cNvSpPr>
            <p:nvPr/>
          </p:nvSpPr>
          <p:spPr bwMode="auto">
            <a:xfrm>
              <a:off x="3024" y="1488"/>
              <a:ext cx="441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000" b="1">
                  <a:latin typeface="Bookman Old Style" pitchFamily="18" charset="0"/>
                </a:rPr>
                <a:t>c</a:t>
              </a:r>
            </a:p>
          </p:txBody>
        </p:sp>
        <p:sp>
          <p:nvSpPr>
            <p:cNvPr id="35" name="Text Box 18"/>
            <p:cNvSpPr txBox="1">
              <a:spLocks noChangeArrowheads="1"/>
            </p:cNvSpPr>
            <p:nvPr/>
          </p:nvSpPr>
          <p:spPr bwMode="auto">
            <a:xfrm>
              <a:off x="4226" y="1467"/>
              <a:ext cx="441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000" b="1">
                  <a:latin typeface="Bookman Old Style" pitchFamily="18" charset="0"/>
                </a:rPr>
                <a:t>d</a:t>
              </a:r>
            </a:p>
          </p:txBody>
        </p:sp>
        <p:sp>
          <p:nvSpPr>
            <p:cNvPr id="36" name="Line 19"/>
            <p:cNvSpPr>
              <a:spLocks noChangeShapeType="1"/>
            </p:cNvSpPr>
            <p:nvPr/>
          </p:nvSpPr>
          <p:spPr bwMode="auto">
            <a:xfrm>
              <a:off x="2353" y="1694"/>
              <a:ext cx="55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IN" sz="2000" b="1">
                <a:latin typeface="Bookman Old Style" pitchFamily="18" charset="0"/>
              </a:endParaRPr>
            </a:p>
          </p:txBody>
        </p:sp>
        <p:sp>
          <p:nvSpPr>
            <p:cNvPr id="37" name="Line 20"/>
            <p:cNvSpPr>
              <a:spLocks noChangeShapeType="1"/>
            </p:cNvSpPr>
            <p:nvPr/>
          </p:nvSpPr>
          <p:spPr bwMode="auto">
            <a:xfrm>
              <a:off x="4887" y="1694"/>
              <a:ext cx="33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IN" sz="2000" b="1">
                <a:latin typeface="Bookman Old Style" pitchFamily="18" charset="0"/>
              </a:endParaRPr>
            </a:p>
          </p:txBody>
        </p:sp>
        <p:sp>
          <p:nvSpPr>
            <p:cNvPr id="38" name="Line 21"/>
            <p:cNvSpPr>
              <a:spLocks noChangeShapeType="1"/>
            </p:cNvSpPr>
            <p:nvPr/>
          </p:nvSpPr>
          <p:spPr bwMode="auto">
            <a:xfrm>
              <a:off x="5218" y="1694"/>
              <a:ext cx="0" cy="1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IN" sz="2000" b="1">
                <a:latin typeface="Bookman Old Style" pitchFamily="18" charset="0"/>
              </a:endParaRPr>
            </a:p>
          </p:txBody>
        </p:sp>
        <p:sp>
          <p:nvSpPr>
            <p:cNvPr id="39" name="Line 22"/>
            <p:cNvSpPr>
              <a:spLocks noChangeShapeType="1"/>
            </p:cNvSpPr>
            <p:nvPr/>
          </p:nvSpPr>
          <p:spPr bwMode="auto">
            <a:xfrm>
              <a:off x="5108" y="1830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IN" sz="2000" b="1">
                <a:latin typeface="Bookman Old Style" pitchFamily="18" charset="0"/>
              </a:endParaRPr>
            </a:p>
          </p:txBody>
        </p:sp>
        <p:sp>
          <p:nvSpPr>
            <p:cNvPr id="40" name="Line 23"/>
            <p:cNvSpPr>
              <a:spLocks noChangeShapeType="1"/>
            </p:cNvSpPr>
            <p:nvPr/>
          </p:nvSpPr>
          <p:spPr bwMode="auto">
            <a:xfrm>
              <a:off x="5175" y="1892"/>
              <a:ext cx="1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IN" sz="2000" b="1">
                <a:latin typeface="Bookman Old Style" pitchFamily="18" charset="0"/>
              </a:endParaRPr>
            </a:p>
          </p:txBody>
        </p:sp>
      </p:grp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2783633" y="-25666"/>
            <a:ext cx="7955839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Bookman Old Style" pitchFamily="18" charset="0"/>
            </a:endParaRPr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2417967" y="-25666"/>
            <a:ext cx="7955839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Bookman Old Style" pitchFamily="18" charset="0"/>
            </a:endParaRPr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-1143040" y="214290"/>
            <a:ext cx="10972800" cy="642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Bookman Old Style" pitchFamily="18" charset="0"/>
                <a:ea typeface="+mn-ea"/>
                <a:cs typeface="Arial" charset="0"/>
              </a:rPr>
              <a:t>Single Linked </a:t>
            </a:r>
            <a:r>
              <a:rPr lang="en-US" sz="4000" b="1" dirty="0">
                <a:latin typeface="Bookman Old Style" pitchFamily="18" charset="0"/>
                <a:ea typeface="+mn-ea"/>
                <a:cs typeface="Arial" charset="0"/>
              </a:rPr>
              <a:t>List</a:t>
            </a:r>
            <a:endParaRPr lang="en-IN" sz="4000" b="1" dirty="0" smtClean="0">
              <a:latin typeface="Bookman Old Style" pitchFamily="18" charset="0"/>
              <a:ea typeface="+mn-ea"/>
              <a:cs typeface="Arial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243934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 smtClean="0">
              <a:latin typeface="Bookman Old Style" pitchFamily="18" charset="0"/>
            </a:endParaRPr>
          </a:p>
        </p:txBody>
      </p:sp>
      <p:sp>
        <p:nvSpPr>
          <p:cNvPr id="17" name="Line 24"/>
          <p:cNvSpPr>
            <a:spLocks noChangeShapeType="1"/>
          </p:cNvSpPr>
          <p:nvPr/>
        </p:nvSpPr>
        <p:spPr bwMode="auto">
          <a:xfrm flipH="1" flipV="1">
            <a:off x="1564734" y="3200400"/>
            <a:ext cx="1524000" cy="1143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2000" b="1">
              <a:latin typeface="Bookman Old Style" pitchFamily="18" charset="0"/>
            </a:endParaRPr>
          </a:p>
        </p:txBody>
      </p:sp>
      <p:sp>
        <p:nvSpPr>
          <p:cNvPr id="18" name="Line 25"/>
          <p:cNvSpPr>
            <a:spLocks noChangeShapeType="1"/>
          </p:cNvSpPr>
          <p:nvPr/>
        </p:nvSpPr>
        <p:spPr bwMode="auto">
          <a:xfrm flipV="1">
            <a:off x="7072330" y="3286124"/>
            <a:ext cx="812800" cy="10668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2000" b="1">
              <a:latin typeface="Bookman Old Style" pitchFamily="18" charset="0"/>
            </a:endParaRP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2326734" y="4572000"/>
            <a:ext cx="3200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latin typeface="Bookman Old Style" pitchFamily="18" charset="0"/>
              </a:rPr>
              <a:t>First </a:t>
            </a:r>
            <a:r>
              <a:rPr lang="en-US" sz="2000" b="1" dirty="0" smtClean="0">
                <a:latin typeface="Bookman Old Style" pitchFamily="18" charset="0"/>
              </a:rPr>
              <a:t>node (Head)</a:t>
            </a:r>
            <a:endParaRPr lang="en-US" sz="2000" b="1" dirty="0">
              <a:latin typeface="Bookman Old Style" pitchFamily="18" charset="0"/>
            </a:endParaRPr>
          </a:p>
        </p:txBody>
      </p:sp>
      <p:sp>
        <p:nvSpPr>
          <p:cNvPr id="20" name="Text Box 27"/>
          <p:cNvSpPr txBox="1">
            <a:spLocks noChangeArrowheads="1"/>
          </p:cNvSpPr>
          <p:nvPr/>
        </p:nvSpPr>
        <p:spPr bwMode="auto">
          <a:xfrm>
            <a:off x="6502400" y="4429132"/>
            <a:ext cx="2641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latin typeface="Bookman Old Style" pitchFamily="18" charset="0"/>
              </a:rPr>
              <a:t>Last </a:t>
            </a:r>
            <a:r>
              <a:rPr lang="en-US" sz="2000" b="1" dirty="0" smtClean="0">
                <a:latin typeface="Bookman Old Style" pitchFamily="18" charset="0"/>
              </a:rPr>
              <a:t>node  (Tail)</a:t>
            </a:r>
            <a:endParaRPr lang="en-US" sz="2000" b="1" dirty="0">
              <a:latin typeface="Bookman Old Style" pitchFamily="18" charset="0"/>
            </a:endParaRPr>
          </a:p>
        </p:txBody>
      </p:sp>
      <p:sp>
        <p:nvSpPr>
          <p:cNvPr id="41" name="Line 28"/>
          <p:cNvSpPr>
            <a:spLocks noChangeShapeType="1"/>
          </p:cNvSpPr>
          <p:nvPr/>
        </p:nvSpPr>
        <p:spPr bwMode="auto">
          <a:xfrm>
            <a:off x="955134" y="1676400"/>
            <a:ext cx="203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 sz="2000" b="1">
              <a:latin typeface="Bookman Old Style" pitchFamily="18" charset="0"/>
            </a:endParaRPr>
          </a:p>
        </p:txBody>
      </p:sp>
      <p:sp>
        <p:nvSpPr>
          <p:cNvPr id="42" name="Text Box 29"/>
          <p:cNvSpPr txBox="1">
            <a:spLocks noChangeArrowheads="1"/>
          </p:cNvSpPr>
          <p:nvPr/>
        </p:nvSpPr>
        <p:spPr bwMode="auto">
          <a:xfrm>
            <a:off x="40734" y="1143001"/>
            <a:ext cx="335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Bookman Old Style" pitchFamily="18" charset="0"/>
              </a:rPr>
              <a:t>head</a:t>
            </a:r>
          </a:p>
        </p:txBody>
      </p:sp>
      <p:sp>
        <p:nvSpPr>
          <p:cNvPr id="43" name="Text Box 32"/>
          <p:cNvSpPr txBox="1">
            <a:spLocks noChangeArrowheads="1"/>
          </p:cNvSpPr>
          <p:nvPr/>
        </p:nvSpPr>
        <p:spPr bwMode="auto">
          <a:xfrm>
            <a:off x="1714480" y="1828801"/>
            <a:ext cx="1117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latin typeface="Bookman Old Style" pitchFamily="18" charset="0"/>
              </a:rPr>
              <a:t>next</a:t>
            </a:r>
          </a:p>
        </p:txBody>
      </p: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3857620" y="1828801"/>
            <a:ext cx="1117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latin typeface="Bookman Old Style" pitchFamily="18" charset="0"/>
              </a:rPr>
              <a:t>next</a:t>
            </a:r>
          </a:p>
        </p:txBody>
      </p:sp>
      <p:sp>
        <p:nvSpPr>
          <p:cNvPr id="45" name="Text Box 34"/>
          <p:cNvSpPr txBox="1">
            <a:spLocks noChangeArrowheads="1"/>
          </p:cNvSpPr>
          <p:nvPr/>
        </p:nvSpPr>
        <p:spPr bwMode="auto">
          <a:xfrm>
            <a:off x="6143636" y="1828801"/>
            <a:ext cx="1117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latin typeface="Bookman Old Style" pitchFamily="18" charset="0"/>
              </a:rPr>
              <a:t>next</a:t>
            </a:r>
          </a:p>
        </p:txBody>
      </p:sp>
      <p:sp>
        <p:nvSpPr>
          <p:cNvPr id="46" name="Text Box 35"/>
          <p:cNvSpPr txBox="1">
            <a:spLocks noChangeArrowheads="1"/>
          </p:cNvSpPr>
          <p:nvPr/>
        </p:nvSpPr>
        <p:spPr bwMode="auto">
          <a:xfrm>
            <a:off x="8215338" y="1928802"/>
            <a:ext cx="1117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latin typeface="Bookman Old Style" pitchFamily="18" charset="0"/>
              </a:rPr>
              <a:t>next</a:t>
            </a:r>
          </a:p>
        </p:txBody>
      </p:sp>
      <p:sp>
        <p:nvSpPr>
          <p:cNvPr id="47" name="Rectangle 36"/>
          <p:cNvSpPr>
            <a:spLocks noChangeArrowheads="1"/>
          </p:cNvSpPr>
          <p:nvPr/>
        </p:nvSpPr>
        <p:spPr bwMode="auto">
          <a:xfrm>
            <a:off x="751934" y="1524000"/>
            <a:ext cx="508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 sz="2000" b="1">
              <a:latin typeface="Bookman Old Style" pitchFamily="18" charset="0"/>
            </a:endParaRPr>
          </a:p>
        </p:txBody>
      </p:sp>
      <p:sp>
        <p:nvSpPr>
          <p:cNvPr id="48" name="Text Box 35"/>
          <p:cNvSpPr txBox="1">
            <a:spLocks noChangeArrowheads="1"/>
          </p:cNvSpPr>
          <p:nvPr/>
        </p:nvSpPr>
        <p:spPr bwMode="auto">
          <a:xfrm>
            <a:off x="8026400" y="3071810"/>
            <a:ext cx="1117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smtClean="0">
                <a:latin typeface="Bookman Old Style" pitchFamily="18" charset="0"/>
              </a:rPr>
              <a:t>NULL</a:t>
            </a:r>
            <a:endParaRPr lang="en-US" sz="2000" b="1" dirty="0">
              <a:latin typeface="Bookman Old Style" pitchFamily="18" charset="0"/>
            </a:endParaRPr>
          </a:p>
        </p:txBody>
      </p:sp>
      <p:sp>
        <p:nvSpPr>
          <p:cNvPr id="49" name="Text Box 33"/>
          <p:cNvSpPr txBox="1">
            <a:spLocks noChangeArrowheads="1"/>
          </p:cNvSpPr>
          <p:nvPr/>
        </p:nvSpPr>
        <p:spPr bwMode="auto">
          <a:xfrm>
            <a:off x="2571736" y="3000372"/>
            <a:ext cx="1117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smtClean="0">
                <a:latin typeface="Bookman Old Style" pitchFamily="18" charset="0"/>
              </a:rPr>
              <a:t>1020</a:t>
            </a:r>
            <a:endParaRPr lang="en-US" sz="2000" b="1" dirty="0">
              <a:latin typeface="Bookman Old Style" pitchFamily="18" charset="0"/>
            </a:endParaRPr>
          </a:p>
        </p:txBody>
      </p:sp>
      <p:sp>
        <p:nvSpPr>
          <p:cNvPr id="50" name="Text Box 33"/>
          <p:cNvSpPr txBox="1">
            <a:spLocks noChangeArrowheads="1"/>
          </p:cNvSpPr>
          <p:nvPr/>
        </p:nvSpPr>
        <p:spPr bwMode="auto">
          <a:xfrm>
            <a:off x="4786314" y="3000372"/>
            <a:ext cx="1117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smtClean="0">
                <a:latin typeface="Bookman Old Style" pitchFamily="18" charset="0"/>
              </a:rPr>
              <a:t>1080</a:t>
            </a:r>
            <a:endParaRPr lang="en-US" sz="2000" b="1" dirty="0">
              <a:latin typeface="Bookman Old Style" pitchFamily="18" charset="0"/>
            </a:endParaRPr>
          </a:p>
        </p:txBody>
      </p:sp>
      <p:sp>
        <p:nvSpPr>
          <p:cNvPr id="51" name="Text Box 33"/>
          <p:cNvSpPr txBox="1">
            <a:spLocks noChangeArrowheads="1"/>
          </p:cNvSpPr>
          <p:nvPr/>
        </p:nvSpPr>
        <p:spPr bwMode="auto">
          <a:xfrm>
            <a:off x="7000892" y="3000372"/>
            <a:ext cx="1117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smtClean="0">
                <a:latin typeface="Bookman Old Style" pitchFamily="18" charset="0"/>
              </a:rPr>
              <a:t>2020</a:t>
            </a:r>
            <a:endParaRPr lang="en-US" sz="2000" b="1" dirty="0">
              <a:latin typeface="Bookman Old Style" pitchFamily="18" charset="0"/>
            </a:endParaRPr>
          </a:p>
        </p:txBody>
      </p:sp>
      <p:sp>
        <p:nvSpPr>
          <p:cNvPr id="52" name="Text Box 33"/>
          <p:cNvSpPr txBox="1">
            <a:spLocks noChangeArrowheads="1"/>
          </p:cNvSpPr>
          <p:nvPr/>
        </p:nvSpPr>
        <p:spPr bwMode="auto">
          <a:xfrm>
            <a:off x="1214414" y="2357430"/>
            <a:ext cx="821245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b="1" dirty="0" smtClean="0">
                <a:latin typeface="Bookman Old Style" pitchFamily="18" charset="0"/>
              </a:rPr>
              <a:t>1020                                           1080                                            020                                         </a:t>
            </a:r>
            <a:endParaRPr lang="en-US" sz="1000" b="1" dirty="0">
              <a:latin typeface="Bookman Old Style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0" y="3786190"/>
            <a:ext cx="26328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i="1" dirty="0">
                <a:latin typeface="Bookman Old Style" pitchFamily="18" charset="0"/>
              </a:rPr>
              <a:t>why we need to store the location of the next node?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9BC">
            <a:alpha val="2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itle 2"/>
          <p:cNvSpPr txBox="1">
            <a:spLocks/>
          </p:cNvSpPr>
          <p:nvPr/>
        </p:nvSpPr>
        <p:spPr>
          <a:xfrm>
            <a:off x="-69038" y="-25666"/>
            <a:ext cx="7955839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Bookman Old Style" pitchFamily="18" charset="0"/>
            </a:endParaRPr>
          </a:p>
        </p:txBody>
      </p:sp>
      <p:sp>
        <p:nvSpPr>
          <p:cNvPr id="55" name="Title 2"/>
          <p:cNvSpPr txBox="1">
            <a:spLocks/>
          </p:cNvSpPr>
          <p:nvPr/>
        </p:nvSpPr>
        <p:spPr>
          <a:xfrm>
            <a:off x="-1971644" y="214290"/>
            <a:ext cx="10972800" cy="642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Bookman Old Style" pitchFamily="18" charset="0"/>
                <a:ea typeface="+mn-ea"/>
                <a:cs typeface="Arial" charset="0"/>
              </a:rPr>
              <a:t>           What is </a:t>
            </a:r>
            <a:r>
              <a:rPr lang="en-US" sz="4000" b="1" dirty="0" smtClean="0">
                <a:latin typeface="Bookman Old Style" pitchFamily="18" charset="0"/>
                <a:ea typeface="+mn-ea"/>
                <a:cs typeface="Arial" charset="0"/>
              </a:rPr>
              <a:t>Empty List?</a:t>
            </a:r>
            <a:endParaRPr lang="en-IN" sz="4000" b="1" dirty="0">
              <a:latin typeface="Bookman Old Style" pitchFamily="18" charset="0"/>
              <a:ea typeface="+mn-ea"/>
              <a:cs typeface="Arial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-2220264" y="1340768"/>
            <a:ext cx="1122141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en-IN" sz="2400" dirty="0">
              <a:latin typeface="Bookman Old Style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endParaRPr lang="en-IN" sz="2000" dirty="0">
              <a:latin typeface="Bookman Old Style" pitchFamily="18" charset="0"/>
            </a:endParaRPr>
          </a:p>
          <a:p>
            <a:endParaRPr lang="en-IN" sz="2000" dirty="0">
              <a:latin typeface="Bookman Old Style" pitchFamily="18" charset="0"/>
            </a:endParaRPr>
          </a:p>
        </p:txBody>
      </p:sp>
      <p:sp>
        <p:nvSpPr>
          <p:cNvPr id="59" name="Line 9"/>
          <p:cNvSpPr>
            <a:spLocks noChangeShapeType="1"/>
          </p:cNvSpPr>
          <p:nvPr/>
        </p:nvSpPr>
        <p:spPr bwMode="auto">
          <a:xfrm>
            <a:off x="-142370" y="3141292"/>
            <a:ext cx="0" cy="223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64" name="Rectangle 63"/>
          <p:cNvSpPr/>
          <p:nvPr/>
        </p:nvSpPr>
        <p:spPr>
          <a:xfrm>
            <a:off x="500034" y="1382023"/>
            <a:ext cx="42862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dirty="0">
                <a:latin typeface="Bookman Old Style" pitchFamily="18" charset="0"/>
              </a:rPr>
              <a:t>Empty Linked list is a single pointer </a:t>
            </a:r>
            <a:r>
              <a:rPr lang="en-IN" sz="2000" dirty="0" smtClean="0">
                <a:latin typeface="Bookman Old Style" pitchFamily="18" charset="0"/>
              </a:rPr>
              <a:t>having </a:t>
            </a:r>
            <a:r>
              <a:rPr lang="en-IN" sz="2000" dirty="0">
                <a:latin typeface="Bookman Old Style" pitchFamily="18" charset="0"/>
              </a:rPr>
              <a:t>the value of NULL.</a:t>
            </a:r>
          </a:p>
          <a:p>
            <a:endParaRPr lang="en-IN" sz="2000" dirty="0">
              <a:latin typeface="Bookman Old Style" pitchFamily="18" charset="0"/>
            </a:endParaRPr>
          </a:p>
          <a:p>
            <a:endParaRPr lang="en-IN" sz="2000" dirty="0" smtClean="0">
              <a:latin typeface="Bookman Old Style" pitchFamily="18" charset="0"/>
            </a:endParaRPr>
          </a:p>
          <a:p>
            <a:r>
              <a:rPr lang="en-IN" sz="2000" dirty="0" smtClean="0">
                <a:latin typeface="Bookman Old Style" pitchFamily="18" charset="0"/>
              </a:rPr>
              <a:t>head </a:t>
            </a:r>
            <a:r>
              <a:rPr lang="en-IN" sz="2000" dirty="0">
                <a:latin typeface="Bookman Old Style" pitchFamily="18" charset="0"/>
              </a:rPr>
              <a:t>= NULL;</a:t>
            </a:r>
          </a:p>
        </p:txBody>
      </p:sp>
      <p:sp>
        <p:nvSpPr>
          <p:cNvPr id="67" name="Rectangle 66"/>
          <p:cNvSpPr/>
          <p:nvPr/>
        </p:nvSpPr>
        <p:spPr>
          <a:xfrm>
            <a:off x="5828306" y="1285860"/>
            <a:ext cx="3315694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dirty="0" err="1" smtClean="0">
                <a:latin typeface="Bookman Old Style" pitchFamily="18" charset="0"/>
              </a:rPr>
              <a:t>struct</a:t>
            </a:r>
            <a:r>
              <a:rPr lang="en-US" sz="2000" dirty="0" smtClean="0">
                <a:latin typeface="Bookman Old Style" pitchFamily="18" charset="0"/>
              </a:rPr>
              <a:t> Node </a:t>
            </a:r>
          </a:p>
          <a:p>
            <a:pPr lvl="1"/>
            <a:r>
              <a:rPr lang="en-US" sz="2000" dirty="0" smtClean="0">
                <a:latin typeface="Bookman Old Style" pitchFamily="18" charset="0"/>
              </a:rPr>
              <a:t>{</a:t>
            </a:r>
          </a:p>
          <a:p>
            <a:pPr lvl="1"/>
            <a:r>
              <a:rPr lang="en-US" sz="2000" dirty="0" smtClean="0">
                <a:latin typeface="Bookman Old Style" pitchFamily="18" charset="0"/>
              </a:rPr>
              <a:t>  </a:t>
            </a:r>
            <a:r>
              <a:rPr lang="en-US" sz="2000" dirty="0" err="1" smtClean="0">
                <a:latin typeface="Bookman Old Style" pitchFamily="18" charset="0"/>
              </a:rPr>
              <a:t>int</a:t>
            </a:r>
            <a:r>
              <a:rPr lang="en-US" sz="2000" dirty="0" smtClean="0">
                <a:latin typeface="Bookman Old Style" pitchFamily="18" charset="0"/>
              </a:rPr>
              <a:t> element;</a:t>
            </a:r>
          </a:p>
          <a:p>
            <a:pPr lvl="1"/>
            <a:r>
              <a:rPr lang="en-US" sz="2000" dirty="0" smtClean="0">
                <a:latin typeface="Bookman Old Style" pitchFamily="18" charset="0"/>
              </a:rPr>
              <a:t>  Node *next;</a:t>
            </a:r>
          </a:p>
          <a:p>
            <a:pPr lvl="1"/>
            <a:r>
              <a:rPr lang="en-US" sz="2000" dirty="0" smtClean="0">
                <a:latin typeface="Bookman Old Style" pitchFamily="18" charset="0"/>
              </a:rPr>
              <a:t>};</a:t>
            </a:r>
          </a:p>
          <a:p>
            <a:pPr lvl="1"/>
            <a:endParaRPr lang="en-US" sz="2000" dirty="0" smtClean="0">
              <a:latin typeface="Bookman Old Style" pitchFamily="18" charset="0"/>
            </a:endParaRPr>
          </a:p>
          <a:p>
            <a:pPr lvl="1"/>
            <a:endParaRPr lang="en-US" sz="2000" dirty="0" smtClean="0">
              <a:latin typeface="Bookman Old Style" pitchFamily="18" charset="0"/>
            </a:endParaRPr>
          </a:p>
          <a:p>
            <a:pPr lvl="1"/>
            <a:endParaRPr lang="en-US" sz="2000" dirty="0" smtClean="0">
              <a:latin typeface="Bookman Old Style" pitchFamily="18" charset="0"/>
            </a:endParaRPr>
          </a:p>
          <a:p>
            <a:r>
              <a:rPr lang="en-IN" sz="2400" b="1" dirty="0" smtClean="0">
                <a:solidFill>
                  <a:srgbClr val="A50021"/>
                </a:solidFill>
                <a:latin typeface="Bookman Old Style" pitchFamily="18" charset="0"/>
              </a:rPr>
              <a:t>   </a:t>
            </a:r>
            <a:r>
              <a:rPr lang="en-IN" sz="2000" dirty="0" smtClean="0">
                <a:latin typeface="Bookman Old Style" pitchFamily="18" charset="0"/>
              </a:rPr>
              <a:t>class Node</a:t>
            </a:r>
          </a:p>
          <a:p>
            <a:r>
              <a:rPr lang="en-IN" sz="2000" dirty="0" smtClean="0">
                <a:latin typeface="Bookman Old Style" pitchFamily="18" charset="0"/>
              </a:rPr>
              <a:t>     {</a:t>
            </a:r>
          </a:p>
          <a:p>
            <a:r>
              <a:rPr lang="en-IN" sz="2000" dirty="0" smtClean="0">
                <a:latin typeface="Bookman Old Style" pitchFamily="18" charset="0"/>
              </a:rPr>
              <a:t>         public :</a:t>
            </a:r>
          </a:p>
          <a:p>
            <a:r>
              <a:rPr lang="en-IN" sz="2000" dirty="0" smtClean="0">
                <a:latin typeface="Bookman Old Style" pitchFamily="18" charset="0"/>
              </a:rPr>
              <a:t>	  </a:t>
            </a:r>
            <a:r>
              <a:rPr lang="en-IN" sz="2000" dirty="0" err="1" smtClean="0">
                <a:latin typeface="Bookman Old Style" pitchFamily="18" charset="0"/>
              </a:rPr>
              <a:t>int</a:t>
            </a:r>
            <a:r>
              <a:rPr lang="en-IN" sz="2000" dirty="0" smtClean="0">
                <a:latin typeface="Bookman Old Style" pitchFamily="18" charset="0"/>
              </a:rPr>
              <a:t> data;</a:t>
            </a:r>
          </a:p>
          <a:p>
            <a:r>
              <a:rPr lang="en-IN" sz="2000" dirty="0" smtClean="0">
                <a:latin typeface="Bookman Old Style" pitchFamily="18" charset="0"/>
              </a:rPr>
              <a:t>	  Node *link;</a:t>
            </a:r>
          </a:p>
          <a:p>
            <a:r>
              <a:rPr lang="en-IN" sz="2000" dirty="0" smtClean="0">
                <a:latin typeface="Bookman Old Style" pitchFamily="18" charset="0"/>
              </a:rPr>
              <a:t>     };</a:t>
            </a:r>
          </a:p>
          <a:p>
            <a:pPr lvl="1"/>
            <a:endParaRPr lang="en-US" sz="2000" dirty="0" smtClean="0">
              <a:latin typeface="Bookman Old Style" pitchFamily="18" charset="0"/>
            </a:endParaRPr>
          </a:p>
          <a:p>
            <a:pPr algn="ctr"/>
            <a:endParaRPr lang="en-IN" dirty="0" smtClean="0"/>
          </a:p>
          <a:p>
            <a:endParaRPr lang="en-IN" sz="20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9BC">
            <a:alpha val="2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itle 2"/>
          <p:cNvSpPr txBox="1">
            <a:spLocks/>
          </p:cNvSpPr>
          <p:nvPr/>
        </p:nvSpPr>
        <p:spPr>
          <a:xfrm>
            <a:off x="-69038" y="-25666"/>
            <a:ext cx="7955839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Bookman Old Style" pitchFamily="18" charset="0"/>
            </a:endParaRPr>
          </a:p>
        </p:txBody>
      </p:sp>
      <p:sp>
        <p:nvSpPr>
          <p:cNvPr id="55" name="Title 2"/>
          <p:cNvSpPr txBox="1">
            <a:spLocks/>
          </p:cNvSpPr>
          <p:nvPr/>
        </p:nvSpPr>
        <p:spPr>
          <a:xfrm>
            <a:off x="-1971644" y="214290"/>
            <a:ext cx="10972800" cy="642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A50021"/>
                </a:solidFill>
                <a:latin typeface="Bookman Old Style" pitchFamily="18" charset="0"/>
              </a:rPr>
              <a:t>            </a:t>
            </a:r>
            <a:r>
              <a:rPr lang="en-US" sz="4000" b="1" dirty="0" smtClean="0">
                <a:latin typeface="Bookman Old Style" pitchFamily="18" charset="0"/>
                <a:ea typeface="+mn-ea"/>
                <a:cs typeface="Arial" charset="0"/>
              </a:rPr>
              <a:t>How to Create Node?</a:t>
            </a:r>
            <a:endParaRPr lang="en-IN" sz="4000" b="1" dirty="0" smtClean="0">
              <a:latin typeface="Bookman Old Style" pitchFamily="18" charset="0"/>
              <a:ea typeface="+mn-ea"/>
              <a:cs typeface="Arial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-2220264" y="1340768"/>
            <a:ext cx="1122141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en-IN" sz="2400" dirty="0">
              <a:latin typeface="Bookman Old Style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endParaRPr lang="en-IN" sz="2000" dirty="0">
              <a:latin typeface="Bookman Old Style" pitchFamily="18" charset="0"/>
            </a:endParaRPr>
          </a:p>
          <a:p>
            <a:endParaRPr lang="en-IN" sz="2000" dirty="0">
              <a:latin typeface="Bookman Old Style" pitchFamily="18" charset="0"/>
            </a:endParaRPr>
          </a:p>
        </p:txBody>
      </p:sp>
      <p:sp>
        <p:nvSpPr>
          <p:cNvPr id="59" name="Line 9"/>
          <p:cNvSpPr>
            <a:spLocks noChangeShapeType="1"/>
          </p:cNvSpPr>
          <p:nvPr/>
        </p:nvSpPr>
        <p:spPr bwMode="auto">
          <a:xfrm>
            <a:off x="-142370" y="3141292"/>
            <a:ext cx="0" cy="223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214282" y="1011399"/>
            <a:ext cx="27146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N" dirty="0">
                <a:latin typeface="Bookman Old Style" pitchFamily="18" charset="0"/>
              </a:rPr>
              <a:t>Following are the </a:t>
            </a:r>
            <a:r>
              <a:rPr lang="en-IN" dirty="0" smtClean="0">
                <a:latin typeface="Bookman Old Style" pitchFamily="18" charset="0"/>
              </a:rPr>
              <a:t>3 </a:t>
            </a:r>
            <a:r>
              <a:rPr lang="en-IN" dirty="0">
                <a:latin typeface="Bookman Old Style" pitchFamily="18" charset="0"/>
              </a:rPr>
              <a:t>steps to </a:t>
            </a:r>
            <a:r>
              <a:rPr lang="en-IN" dirty="0" smtClean="0">
                <a:latin typeface="Bookman Old Style" pitchFamily="18" charset="0"/>
              </a:rPr>
              <a:t>create the node.</a:t>
            </a:r>
          </a:p>
          <a:p>
            <a:pPr fontAlgn="base"/>
            <a:endParaRPr lang="en-IN" dirty="0">
              <a:latin typeface="Bookman Old Style" pitchFamily="18" charset="0"/>
            </a:endParaRPr>
          </a:p>
          <a:p>
            <a:pPr fontAlgn="base"/>
            <a:r>
              <a:rPr lang="en-IN" dirty="0" smtClean="0">
                <a:latin typeface="Bookman Old Style" pitchFamily="18" charset="0"/>
              </a:rPr>
              <a:t>1</a:t>
            </a:r>
            <a:r>
              <a:rPr lang="en-IN" dirty="0">
                <a:latin typeface="Bookman Old Style" pitchFamily="18" charset="0"/>
              </a:rPr>
              <a:t>. </a:t>
            </a:r>
            <a:r>
              <a:rPr lang="en-IN" dirty="0" smtClean="0">
                <a:latin typeface="Bookman Old Style" pitchFamily="18" charset="0"/>
              </a:rPr>
              <a:t>Create node</a:t>
            </a:r>
            <a:endParaRPr lang="en-IN" dirty="0">
              <a:latin typeface="Bookman Old Style" pitchFamily="18" charset="0"/>
            </a:endParaRPr>
          </a:p>
          <a:p>
            <a:pPr fontAlgn="base"/>
            <a:r>
              <a:rPr lang="en-IN" dirty="0" smtClean="0">
                <a:latin typeface="Bookman Old Style" pitchFamily="18" charset="0"/>
              </a:rPr>
              <a:t>temp= </a:t>
            </a:r>
            <a:r>
              <a:rPr lang="en-IN" dirty="0">
                <a:latin typeface="Bookman Old Style" pitchFamily="18" charset="0"/>
              </a:rPr>
              <a:t>(struct Node</a:t>
            </a:r>
            <a:r>
              <a:rPr lang="en-IN" dirty="0" smtClean="0">
                <a:latin typeface="Bookman Old Style" pitchFamily="18" charset="0"/>
              </a:rPr>
              <a:t>*) </a:t>
            </a:r>
            <a:r>
              <a:rPr lang="en-IN" dirty="0" err="1" smtClean="0">
                <a:latin typeface="Bookman Old Style" pitchFamily="18" charset="0"/>
              </a:rPr>
              <a:t>malloc</a:t>
            </a:r>
            <a:r>
              <a:rPr lang="en-IN" dirty="0" smtClean="0">
                <a:latin typeface="Bookman Old Style" pitchFamily="18" charset="0"/>
              </a:rPr>
              <a:t> (</a:t>
            </a:r>
            <a:r>
              <a:rPr lang="en-IN" dirty="0" err="1" smtClean="0">
                <a:latin typeface="Bookman Old Style" pitchFamily="18" charset="0"/>
              </a:rPr>
              <a:t>sizeof</a:t>
            </a:r>
            <a:r>
              <a:rPr lang="en-IN" dirty="0" smtClean="0">
                <a:latin typeface="Bookman Old Style" pitchFamily="18" charset="0"/>
              </a:rPr>
              <a:t> (struct </a:t>
            </a:r>
            <a:r>
              <a:rPr lang="en-IN" dirty="0">
                <a:latin typeface="Bookman Old Style" pitchFamily="18" charset="0"/>
              </a:rPr>
              <a:t>Node)); </a:t>
            </a:r>
          </a:p>
          <a:p>
            <a:pPr fontAlgn="base"/>
            <a:endParaRPr lang="en-IN" dirty="0" smtClean="0">
              <a:latin typeface="Bookman Old Style" pitchFamily="18" charset="0"/>
            </a:endParaRPr>
          </a:p>
          <a:p>
            <a:pPr fontAlgn="base"/>
            <a:r>
              <a:rPr lang="en-IN" dirty="0" smtClean="0">
                <a:latin typeface="Bookman Old Style" pitchFamily="18" charset="0"/>
              </a:rPr>
              <a:t>2</a:t>
            </a:r>
            <a:r>
              <a:rPr lang="en-IN" dirty="0">
                <a:latin typeface="Bookman Old Style" pitchFamily="18" charset="0"/>
              </a:rPr>
              <a:t>. </a:t>
            </a:r>
            <a:r>
              <a:rPr lang="en-IN" dirty="0" smtClean="0">
                <a:latin typeface="Bookman Old Style" pitchFamily="18" charset="0"/>
              </a:rPr>
              <a:t>put the data</a:t>
            </a:r>
            <a:r>
              <a:rPr lang="en-IN" dirty="0">
                <a:latin typeface="Bookman Old Style" pitchFamily="18" charset="0"/>
              </a:rPr>
              <a:t>    </a:t>
            </a:r>
            <a:r>
              <a:rPr lang="en-IN" dirty="0" smtClean="0">
                <a:latin typeface="Bookman Old Style" pitchFamily="18" charset="0"/>
              </a:rPr>
              <a:t>temp-&gt;</a:t>
            </a:r>
            <a:r>
              <a:rPr lang="en-IN" dirty="0">
                <a:latin typeface="Bookman Old Style" pitchFamily="18" charset="0"/>
              </a:rPr>
              <a:t>data  = </a:t>
            </a:r>
            <a:r>
              <a:rPr lang="en-IN" dirty="0" smtClean="0">
                <a:latin typeface="Bookman Old Style" pitchFamily="18" charset="0"/>
              </a:rPr>
              <a:t>element; </a:t>
            </a:r>
            <a:endParaRPr lang="en-IN" dirty="0">
              <a:latin typeface="Bookman Old Style" pitchFamily="18" charset="0"/>
            </a:endParaRPr>
          </a:p>
          <a:p>
            <a:pPr fontAlgn="base"/>
            <a:endParaRPr lang="en-IN" dirty="0" smtClean="0">
              <a:latin typeface="Bookman Old Style" pitchFamily="18" charset="0"/>
            </a:endParaRPr>
          </a:p>
          <a:p>
            <a:pPr fontAlgn="base"/>
            <a:r>
              <a:rPr lang="en-IN" dirty="0" smtClean="0">
                <a:latin typeface="Bookman Old Style" pitchFamily="18" charset="0"/>
              </a:rPr>
              <a:t>3</a:t>
            </a:r>
            <a:r>
              <a:rPr lang="en-IN" dirty="0">
                <a:latin typeface="Bookman Old Style" pitchFamily="18" charset="0"/>
              </a:rPr>
              <a:t>. Make next of </a:t>
            </a:r>
            <a:r>
              <a:rPr lang="en-IN" dirty="0" smtClean="0">
                <a:latin typeface="Bookman Old Style" pitchFamily="18" charset="0"/>
              </a:rPr>
              <a:t>temp </a:t>
            </a:r>
            <a:r>
              <a:rPr lang="en-IN" dirty="0">
                <a:latin typeface="Bookman Old Style" pitchFamily="18" charset="0"/>
              </a:rPr>
              <a:t>node as </a:t>
            </a:r>
            <a:r>
              <a:rPr lang="en-IN" dirty="0" smtClean="0">
                <a:latin typeface="Bookman Old Style" pitchFamily="18" charset="0"/>
              </a:rPr>
              <a:t>NULL </a:t>
            </a:r>
            <a:endParaRPr lang="en-IN" dirty="0">
              <a:latin typeface="Bookman Old Style" pitchFamily="18" charset="0"/>
            </a:endParaRPr>
          </a:p>
          <a:p>
            <a:pPr fontAlgn="base"/>
            <a:r>
              <a:rPr lang="en-IN" dirty="0">
                <a:latin typeface="Bookman Old Style" pitchFamily="18" charset="0"/>
              </a:rPr>
              <a:t>    </a:t>
            </a:r>
            <a:endParaRPr lang="en-IN" dirty="0" smtClean="0">
              <a:latin typeface="Bookman Old Style" pitchFamily="18" charset="0"/>
            </a:endParaRPr>
          </a:p>
          <a:p>
            <a:pPr fontAlgn="base"/>
            <a:r>
              <a:rPr lang="en-IN" dirty="0"/>
              <a:t> </a:t>
            </a:r>
            <a:br>
              <a:rPr lang="en-IN" dirty="0"/>
            </a:br>
            <a:endParaRPr lang="en-IN" dirty="0"/>
          </a:p>
          <a:p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11" name="Rectangle 10"/>
          <p:cNvSpPr/>
          <p:nvPr/>
        </p:nvSpPr>
        <p:spPr>
          <a:xfrm>
            <a:off x="3014854" y="1065331"/>
            <a:ext cx="612914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N" b="1" dirty="0" smtClean="0">
                <a:latin typeface="Bookman Old Style" pitchFamily="18" charset="0"/>
              </a:rPr>
              <a:t>Create the single node.</a:t>
            </a:r>
          </a:p>
          <a:p>
            <a:pPr fontAlgn="base"/>
            <a:endParaRPr lang="en-US" b="1" dirty="0">
              <a:latin typeface="Bookman Old Style" pitchFamily="18" charset="0"/>
            </a:endParaRPr>
          </a:p>
          <a:p>
            <a:pPr fontAlgn="base"/>
            <a:r>
              <a:rPr lang="en-IN" dirty="0">
                <a:latin typeface="Bookman Old Style" pitchFamily="18" charset="0"/>
              </a:rPr>
              <a:t>temp= (struct Node*) </a:t>
            </a:r>
            <a:r>
              <a:rPr lang="en-IN" dirty="0" err="1">
                <a:latin typeface="Bookman Old Style" pitchFamily="18" charset="0"/>
              </a:rPr>
              <a:t>malloc</a:t>
            </a:r>
            <a:r>
              <a:rPr lang="en-IN" dirty="0">
                <a:latin typeface="Bookman Old Style" pitchFamily="18" charset="0"/>
              </a:rPr>
              <a:t> (</a:t>
            </a:r>
            <a:r>
              <a:rPr lang="en-IN" dirty="0" err="1">
                <a:latin typeface="Bookman Old Style" pitchFamily="18" charset="0"/>
              </a:rPr>
              <a:t>sizeof</a:t>
            </a:r>
            <a:r>
              <a:rPr lang="en-IN" dirty="0">
                <a:latin typeface="Bookman Old Style" pitchFamily="18" charset="0"/>
              </a:rPr>
              <a:t> (struct Node)); </a:t>
            </a:r>
          </a:p>
          <a:p>
            <a:pPr fontAlgn="base"/>
            <a:r>
              <a:rPr lang="en-IN" dirty="0">
                <a:latin typeface="Bookman Old Style" pitchFamily="18" charset="0"/>
              </a:rPr>
              <a:t>temp-&gt;data  = element; </a:t>
            </a:r>
            <a:endParaRPr lang="en-IN" dirty="0" smtClean="0">
              <a:latin typeface="Bookman Old Style" pitchFamily="18" charset="0"/>
            </a:endParaRPr>
          </a:p>
          <a:p>
            <a:pPr fontAlgn="base"/>
            <a:r>
              <a:rPr lang="en-IN" dirty="0">
                <a:latin typeface="Bookman Old Style" pitchFamily="18" charset="0"/>
              </a:rPr>
              <a:t>temp-</a:t>
            </a:r>
            <a:r>
              <a:rPr lang="en-IN" dirty="0" smtClean="0">
                <a:latin typeface="Bookman Old Style" pitchFamily="18" charset="0"/>
              </a:rPr>
              <a:t>&gt;next</a:t>
            </a:r>
            <a:r>
              <a:rPr lang="en-IN" dirty="0">
                <a:latin typeface="Bookman Old Style" pitchFamily="18" charset="0"/>
              </a:rPr>
              <a:t>  = </a:t>
            </a:r>
            <a:r>
              <a:rPr lang="en-IN" dirty="0" smtClean="0">
                <a:latin typeface="Bookman Old Style" pitchFamily="18" charset="0"/>
              </a:rPr>
              <a:t>NULL; </a:t>
            </a:r>
          </a:p>
          <a:p>
            <a:pPr fontAlgn="base"/>
            <a:r>
              <a:rPr lang="en-US" dirty="0" smtClean="0">
                <a:latin typeface="Bookman Old Style" pitchFamily="18" charset="0"/>
              </a:rPr>
              <a:t>P=temp;</a:t>
            </a:r>
            <a:endParaRPr lang="en-IN" dirty="0" smtClean="0">
              <a:latin typeface="Bookman Old Style" pitchFamily="18" charset="0"/>
            </a:endParaRPr>
          </a:p>
          <a:p>
            <a:pPr fontAlgn="base"/>
            <a:endParaRPr lang="en-US" dirty="0" smtClean="0">
              <a:latin typeface="Bookman Old Style" pitchFamily="18" charset="0"/>
            </a:endParaRPr>
          </a:p>
          <a:p>
            <a:pPr fontAlgn="base"/>
            <a:r>
              <a:rPr lang="en-IN" b="1" dirty="0">
                <a:latin typeface="Bookman Old Style" pitchFamily="18" charset="0"/>
              </a:rPr>
              <a:t>Create </a:t>
            </a:r>
            <a:r>
              <a:rPr lang="en-IN" b="1" dirty="0" smtClean="0">
                <a:latin typeface="Bookman Old Style" pitchFamily="18" charset="0"/>
              </a:rPr>
              <a:t>more than one node</a:t>
            </a:r>
            <a:r>
              <a:rPr lang="en-IN" b="1" dirty="0">
                <a:latin typeface="Bookman Old Style" pitchFamily="18" charset="0"/>
              </a:rPr>
              <a:t>.</a:t>
            </a:r>
          </a:p>
          <a:p>
            <a:pPr fontAlgn="base"/>
            <a:r>
              <a:rPr lang="en-IN" dirty="0">
                <a:latin typeface="Bookman Old Style" pitchFamily="18" charset="0"/>
              </a:rPr>
              <a:t>f</a:t>
            </a:r>
            <a:r>
              <a:rPr lang="en-IN" dirty="0" smtClean="0">
                <a:latin typeface="Bookman Old Style" pitchFamily="18" charset="0"/>
              </a:rPr>
              <a:t>or (i=2; i&lt;=n; i++)</a:t>
            </a:r>
          </a:p>
          <a:p>
            <a:pPr fontAlgn="base"/>
            <a:r>
              <a:rPr lang="en-IN" dirty="0" smtClean="0">
                <a:latin typeface="Bookman Old Style" pitchFamily="18" charset="0"/>
              </a:rPr>
              <a:t>{</a:t>
            </a:r>
          </a:p>
          <a:p>
            <a:pPr fontAlgn="base"/>
            <a:r>
              <a:rPr lang="en-US" dirty="0" smtClean="0">
                <a:latin typeface="Bookman Old Style" pitchFamily="18" charset="0"/>
              </a:rPr>
              <a:t>   </a:t>
            </a:r>
            <a:r>
              <a:rPr lang="en-US" dirty="0" err="1" smtClean="0">
                <a:latin typeface="Bookman Old Style" pitchFamily="18" charset="0"/>
              </a:rPr>
              <a:t>printf</a:t>
            </a:r>
            <a:r>
              <a:rPr lang="en-US" dirty="0" smtClean="0">
                <a:latin typeface="Bookman Old Style" pitchFamily="18" charset="0"/>
              </a:rPr>
              <a:t>(“enter node no %d”, i);</a:t>
            </a:r>
          </a:p>
          <a:p>
            <a:pPr fontAlgn="base"/>
            <a:r>
              <a:rPr lang="en-US" dirty="0" smtClean="0">
                <a:latin typeface="Bookman Old Style" pitchFamily="18" charset="0"/>
              </a:rPr>
              <a:t>   </a:t>
            </a:r>
            <a:r>
              <a:rPr lang="en-US" dirty="0" err="1" smtClean="0">
                <a:latin typeface="Bookman Old Style" pitchFamily="18" charset="0"/>
              </a:rPr>
              <a:t>scanf</a:t>
            </a:r>
            <a:r>
              <a:rPr lang="en-US" dirty="0" smtClean="0">
                <a:latin typeface="Bookman Old Style" pitchFamily="18" charset="0"/>
              </a:rPr>
              <a:t>(“%d”, &amp;element);</a:t>
            </a:r>
          </a:p>
          <a:p>
            <a:pPr fontAlgn="base"/>
            <a:r>
              <a:rPr lang="en-IN" dirty="0" smtClean="0">
                <a:latin typeface="Bookman Old Style" pitchFamily="18" charset="0"/>
              </a:rPr>
              <a:t>   temp</a:t>
            </a:r>
            <a:r>
              <a:rPr lang="en-IN" dirty="0">
                <a:latin typeface="Bookman Old Style" pitchFamily="18" charset="0"/>
              </a:rPr>
              <a:t>= (struct Node*) </a:t>
            </a:r>
            <a:r>
              <a:rPr lang="en-IN" dirty="0" err="1">
                <a:latin typeface="Bookman Old Style" pitchFamily="18" charset="0"/>
              </a:rPr>
              <a:t>malloc</a:t>
            </a:r>
            <a:r>
              <a:rPr lang="en-IN" dirty="0">
                <a:latin typeface="Bookman Old Style" pitchFamily="18" charset="0"/>
              </a:rPr>
              <a:t> (</a:t>
            </a:r>
            <a:r>
              <a:rPr lang="en-IN" dirty="0" err="1">
                <a:latin typeface="Bookman Old Style" pitchFamily="18" charset="0"/>
              </a:rPr>
              <a:t>sizeof</a:t>
            </a:r>
            <a:r>
              <a:rPr lang="en-IN" dirty="0">
                <a:latin typeface="Bookman Old Style" pitchFamily="18" charset="0"/>
              </a:rPr>
              <a:t> (struct Node)); </a:t>
            </a:r>
          </a:p>
          <a:p>
            <a:pPr fontAlgn="base"/>
            <a:r>
              <a:rPr lang="en-IN" dirty="0" smtClean="0">
                <a:latin typeface="Bookman Old Style" pitchFamily="18" charset="0"/>
              </a:rPr>
              <a:t>   temp-</a:t>
            </a:r>
            <a:r>
              <a:rPr lang="en-IN" dirty="0">
                <a:latin typeface="Bookman Old Style" pitchFamily="18" charset="0"/>
              </a:rPr>
              <a:t>&gt;data  = element; </a:t>
            </a:r>
          </a:p>
          <a:p>
            <a:pPr fontAlgn="base"/>
            <a:r>
              <a:rPr lang="en-IN" dirty="0" smtClean="0">
                <a:latin typeface="Bookman Old Style" pitchFamily="18" charset="0"/>
              </a:rPr>
              <a:t>   temp-</a:t>
            </a:r>
            <a:r>
              <a:rPr lang="en-IN" dirty="0">
                <a:latin typeface="Bookman Old Style" pitchFamily="18" charset="0"/>
              </a:rPr>
              <a:t>&gt;next  = NULL; </a:t>
            </a:r>
            <a:endParaRPr lang="en-IN" dirty="0" smtClean="0">
              <a:latin typeface="Bookman Old Style" pitchFamily="18" charset="0"/>
            </a:endParaRPr>
          </a:p>
          <a:p>
            <a:pPr fontAlgn="base"/>
            <a:r>
              <a:rPr lang="en-US" dirty="0" smtClean="0"/>
              <a:t>    P</a:t>
            </a:r>
            <a:r>
              <a:rPr lang="en-IN" dirty="0" smtClean="0">
                <a:latin typeface="Bookman Old Style" pitchFamily="18" charset="0"/>
              </a:rPr>
              <a:t>-&gt;next  = temp;</a:t>
            </a:r>
          </a:p>
          <a:p>
            <a:pPr fontAlgn="base"/>
            <a:r>
              <a:rPr lang="en-IN" dirty="0" smtClean="0">
                <a:latin typeface="Bookman Old Style" pitchFamily="18" charset="0"/>
              </a:rPr>
              <a:t>   P=P-&gt;next; </a:t>
            </a:r>
          </a:p>
          <a:p>
            <a:pPr fontAlgn="base"/>
            <a:r>
              <a:rPr lang="en-US" dirty="0" smtClean="0">
                <a:latin typeface="Bookman Old Style" pitchFamily="18" charset="0"/>
              </a:rPr>
              <a:t>}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9BC">
            <a:alpha val="2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Title 2"/>
          <p:cNvSpPr txBox="1">
            <a:spLocks/>
          </p:cNvSpPr>
          <p:nvPr/>
        </p:nvSpPr>
        <p:spPr>
          <a:xfrm>
            <a:off x="1714480" y="1714488"/>
            <a:ext cx="5500726" cy="37862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latin typeface="Bookman Old Style" pitchFamily="18" charset="0"/>
                <a:ea typeface="+mn-ea"/>
                <a:cs typeface="Arial" charset="0"/>
              </a:rPr>
              <a:t>Thank You</a:t>
            </a:r>
            <a:endParaRPr lang="en-IN" sz="7200" b="1" dirty="0">
              <a:latin typeface="Bookman Old Style" pitchFamily="18" charset="0"/>
              <a:ea typeface="+mn-ea"/>
              <a:cs typeface="Arial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-2220264" y="1340768"/>
            <a:ext cx="1122141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en-IN" sz="2400" dirty="0">
              <a:latin typeface="Bookman Old Style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endParaRPr lang="en-IN" sz="2000" dirty="0">
              <a:latin typeface="Bookman Old Style" pitchFamily="18" charset="0"/>
            </a:endParaRPr>
          </a:p>
          <a:p>
            <a:endParaRPr lang="en-IN" sz="2000" dirty="0">
              <a:latin typeface="Bookman Old Style" pitchFamily="18" charset="0"/>
            </a:endParaRPr>
          </a:p>
        </p:txBody>
      </p:sp>
      <p:sp>
        <p:nvSpPr>
          <p:cNvPr id="59" name="Line 9"/>
          <p:cNvSpPr>
            <a:spLocks noChangeShapeType="1"/>
          </p:cNvSpPr>
          <p:nvPr/>
        </p:nvSpPr>
        <p:spPr bwMode="auto">
          <a:xfrm>
            <a:off x="-142370" y="3141292"/>
            <a:ext cx="0" cy="223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9BC">
            <a:alpha val="2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59191" y="132813"/>
            <a:ext cx="7772400" cy="1010171"/>
          </a:xfrm>
        </p:spPr>
        <p:txBody>
          <a:bodyPr/>
          <a:lstStyle/>
          <a:p>
            <a:r>
              <a:rPr lang="en-IN" b="1" dirty="0" smtClean="0">
                <a:latin typeface="Bookman Old Style" pitchFamily="18" charset="0"/>
                <a:cs typeface="Times New Roman" pitchFamily="18" charset="0"/>
              </a:rPr>
              <a:t>Contents</a:t>
            </a:r>
            <a:endParaRPr lang="en-IN" b="1" dirty="0"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42910" y="1142984"/>
            <a:ext cx="8286808" cy="4214842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IN" sz="2400" dirty="0" smtClean="0">
                <a:solidFill>
                  <a:schemeClr val="tx1"/>
                </a:solidFill>
                <a:latin typeface="Bookman Old Style" pitchFamily="18" charset="0"/>
              </a:rPr>
              <a:t> Comparison of sequential and linked organizations</a:t>
            </a:r>
          </a:p>
          <a:p>
            <a:pPr algn="just">
              <a:buFont typeface="Arial" pitchFamily="34" charset="0"/>
              <a:buChar char="•"/>
            </a:pPr>
            <a:r>
              <a:rPr lang="en-IN" sz="2400" dirty="0" smtClean="0">
                <a:solidFill>
                  <a:schemeClr val="tx1"/>
                </a:solidFill>
                <a:latin typeface="Bookman Old Style" pitchFamily="18" charset="0"/>
              </a:rPr>
              <a:t> Primitive operations</a:t>
            </a:r>
          </a:p>
          <a:p>
            <a:pPr algn="just">
              <a:buFont typeface="Arial" pitchFamily="34" charset="0"/>
              <a:buChar char="•"/>
            </a:pPr>
            <a:r>
              <a:rPr lang="en-IN" sz="2400" dirty="0" smtClean="0">
                <a:solidFill>
                  <a:schemeClr val="tx1"/>
                </a:solidFill>
                <a:latin typeface="Bookman Old Style" pitchFamily="18" charset="0"/>
              </a:rPr>
              <a:t> Realization of Linked Lists</a:t>
            </a:r>
          </a:p>
          <a:p>
            <a:pPr algn="just">
              <a:buFont typeface="Arial" pitchFamily="34" charset="0"/>
              <a:buChar char="•"/>
            </a:pPr>
            <a:r>
              <a:rPr lang="en-IN" sz="2400" dirty="0" smtClean="0">
                <a:solidFill>
                  <a:schemeClr val="tx1"/>
                </a:solidFill>
                <a:latin typeface="Bookman Old Style" pitchFamily="18" charset="0"/>
              </a:rPr>
              <a:t> Realization of linked list using arrays</a:t>
            </a:r>
          </a:p>
          <a:p>
            <a:pPr algn="just">
              <a:buFont typeface="Arial" pitchFamily="34" charset="0"/>
              <a:buChar char="•"/>
            </a:pPr>
            <a:r>
              <a:rPr lang="en-IN" sz="2400" dirty="0" smtClean="0">
                <a:solidFill>
                  <a:schemeClr val="tx1"/>
                </a:solidFill>
                <a:latin typeface="Bookman Old Style" pitchFamily="18" charset="0"/>
              </a:rPr>
              <a:t> Dynamic Memory Management</a:t>
            </a:r>
          </a:p>
          <a:p>
            <a:pPr algn="just">
              <a:buFont typeface="Arial" pitchFamily="34" charset="0"/>
              <a:buChar char="•"/>
            </a:pPr>
            <a:r>
              <a:rPr lang="en-IN" sz="2400" dirty="0" smtClean="0">
                <a:solidFill>
                  <a:schemeClr val="tx1"/>
                </a:solidFill>
                <a:latin typeface="Bookman Old Style" pitchFamily="18" charset="0"/>
              </a:rPr>
              <a:t> Linked list using dynamic memory management</a:t>
            </a:r>
          </a:p>
          <a:p>
            <a:pPr algn="just">
              <a:buFont typeface="Arial" pitchFamily="34" charset="0"/>
              <a:buChar char="•"/>
            </a:pPr>
            <a:r>
              <a:rPr lang="en-IN" sz="2400" dirty="0" smtClean="0">
                <a:solidFill>
                  <a:schemeClr val="tx1"/>
                </a:solidFill>
                <a:latin typeface="Bookman Old Style" pitchFamily="18" charset="0"/>
              </a:rPr>
              <a:t> Linked List Abstract Data Type</a:t>
            </a:r>
          </a:p>
          <a:p>
            <a:pPr algn="just">
              <a:buFont typeface="Arial" pitchFamily="34" charset="0"/>
              <a:buChar char="•"/>
            </a:pPr>
            <a:r>
              <a:rPr lang="en-IN" sz="2400" dirty="0" smtClean="0">
                <a:solidFill>
                  <a:schemeClr val="tx1"/>
                </a:solidFill>
                <a:latin typeface="Bookman Old Style" pitchFamily="18" charset="0"/>
              </a:rPr>
              <a:t> Linked list operations</a:t>
            </a:r>
          </a:p>
          <a:p>
            <a:pPr algn="just">
              <a:buFont typeface="Arial" pitchFamily="34" charset="0"/>
              <a:buChar char="•"/>
            </a:pPr>
            <a:r>
              <a:rPr lang="en-IN" sz="2400" dirty="0" smtClean="0">
                <a:solidFill>
                  <a:schemeClr val="tx1"/>
                </a:solidFill>
                <a:latin typeface="Bookman Old Style" pitchFamily="18" charset="0"/>
              </a:rPr>
              <a:t> Head pointer and header node, </a:t>
            </a:r>
          </a:p>
          <a:p>
            <a:pPr algn="just"/>
            <a:endParaRPr lang="en-IN" sz="2400" dirty="0" smtClean="0">
              <a:solidFill>
                <a:schemeClr val="tx1"/>
              </a:solidFill>
              <a:ea typeface="+mj-ea"/>
              <a:cs typeface="Times New Roman" pitchFamily="18" charset="0"/>
            </a:endParaRP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9BC">
            <a:alpha val="2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71566" y="-24"/>
            <a:ext cx="7772400" cy="1010171"/>
          </a:xfrm>
        </p:spPr>
        <p:txBody>
          <a:bodyPr/>
          <a:lstStyle/>
          <a:p>
            <a:r>
              <a:rPr lang="en-IN" sz="4000" b="1" dirty="0" smtClean="0">
                <a:latin typeface="Bookman Old Style" pitchFamily="18" charset="0"/>
                <a:ea typeface="+mn-ea"/>
                <a:cs typeface="+mn-cs"/>
              </a:rPr>
              <a:t>Array and Linked List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28596" y="1071546"/>
            <a:ext cx="8501122" cy="5572164"/>
          </a:xfrm>
        </p:spPr>
        <p:txBody>
          <a:bodyPr/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Bookman Old Style" pitchFamily="18" charset="0"/>
              </a:rPr>
              <a:t>Both are linear data structure.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Bookman Old Style" pitchFamily="18" charset="0"/>
              </a:rPr>
              <a:t>Linked lists and arrays are similar since they both store collections of data.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IN" sz="2400" dirty="0" smtClean="0">
                <a:solidFill>
                  <a:schemeClr val="tx1"/>
                </a:solidFill>
                <a:latin typeface="Bookman Old Style" pitchFamily="18" charset="0"/>
              </a:rPr>
              <a:t>Arrays and linked lists are examples of linear lists. 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IN" sz="2400" dirty="0" smtClean="0">
                <a:solidFill>
                  <a:schemeClr val="tx1"/>
                </a:solidFill>
                <a:latin typeface="Bookman Old Style" pitchFamily="18" charset="0"/>
              </a:rPr>
              <a:t>Linear lists are those in which each member has a unique successor. Arrays contain consecutive memory locations whereas linked lists do not necessarily contain consecutive memory locations. These data items can be stored anywhere in the memory in a scattered manner. 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IN" sz="2400" dirty="0" smtClean="0">
                <a:solidFill>
                  <a:schemeClr val="tx1"/>
                </a:solidFill>
                <a:latin typeface="Bookman Old Style" pitchFamily="18" charset="0"/>
              </a:rPr>
              <a:t>Array is Sequential organization whereas linked lists is linked organization.</a:t>
            </a:r>
          </a:p>
          <a:p>
            <a:pPr algn="just">
              <a:buFont typeface="Wingdings" pitchFamily="2" charset="2"/>
              <a:buChar char="§"/>
            </a:pPr>
            <a:endParaRPr lang="en-IN" sz="2000" dirty="0" smtClean="0">
              <a:solidFill>
                <a:schemeClr val="tx1"/>
              </a:solidFill>
              <a:ea typeface="+mj-ea"/>
              <a:cs typeface="Times New Roman" pitchFamily="18" charset="0"/>
            </a:endParaRP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9BC">
            <a:alpha val="2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59191" y="132813"/>
            <a:ext cx="7772400" cy="1010171"/>
          </a:xfrm>
        </p:spPr>
        <p:txBody>
          <a:bodyPr/>
          <a:lstStyle/>
          <a:p>
            <a:r>
              <a:rPr lang="en-IN" sz="4000" b="1" dirty="0" smtClean="0">
                <a:latin typeface="Bookman Old Style" pitchFamily="18" charset="0"/>
                <a:ea typeface="+mn-ea"/>
                <a:cs typeface="+mn-cs"/>
              </a:rPr>
              <a:t> Array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28596" y="1071546"/>
            <a:ext cx="8501122" cy="5572164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IN" sz="2400" dirty="0" smtClean="0">
                <a:solidFill>
                  <a:schemeClr val="tx1"/>
                </a:solidFill>
                <a:latin typeface="Bookman Old Style" pitchFamily="18" charset="0"/>
              </a:rPr>
              <a:t> An array is the data structure that contains a collection of similar type data elements and It is better and convenient way of storing the data of same data type with same size.</a:t>
            </a:r>
          </a:p>
          <a:p>
            <a:pPr algn="just">
              <a:buFont typeface="Arial" pitchFamily="34" charset="0"/>
              <a:buChar char="•"/>
            </a:pPr>
            <a:r>
              <a:rPr lang="en-IN" sz="2400" dirty="0" smtClean="0">
                <a:solidFill>
                  <a:schemeClr val="tx1"/>
                </a:solidFill>
                <a:latin typeface="Bookman Old Style" pitchFamily="18" charset="0"/>
              </a:rPr>
              <a:t> It allocates memory in contiguous memory locations for its elements.</a:t>
            </a:r>
          </a:p>
          <a:p>
            <a:pPr algn="just"/>
            <a:r>
              <a:rPr lang="en-IN" sz="24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en-IN" sz="2400" dirty="0" smtClean="0">
                <a:solidFill>
                  <a:schemeClr val="tx1"/>
                </a:solidFill>
                <a:latin typeface="Bookman Old Style" pitchFamily="18" charset="0"/>
              </a:rPr>
              <a:t> Iterating the arrays using their index is faster compared to any other methods like linked list etc.</a:t>
            </a:r>
          </a:p>
          <a:p>
            <a:pPr algn="just">
              <a:buFont typeface="Arial" pitchFamily="34" charset="0"/>
              <a:buChar char="•"/>
            </a:pPr>
            <a:r>
              <a:rPr lang="en-IN" sz="2400" dirty="0" smtClean="0">
                <a:solidFill>
                  <a:schemeClr val="tx1"/>
                </a:solidFill>
                <a:latin typeface="Bookman Old Style" pitchFamily="18" charset="0"/>
              </a:rPr>
              <a:t> It allows to store the elements in any dimensional array - supports multidimensional array. Arrays can be used to implement matrices.</a:t>
            </a:r>
            <a:endParaRPr lang="en-IN" sz="24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9BC">
            <a:alpha val="2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2763385" y="188640"/>
            <a:ext cx="7955839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Bookman Old Style" pitchFamily="18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714348" y="214290"/>
            <a:ext cx="7929618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A50021"/>
                </a:solidFill>
                <a:latin typeface="Bookman Old Style" pitchFamily="18" charset="0"/>
              </a:rPr>
              <a:t> </a:t>
            </a:r>
            <a:r>
              <a:rPr lang="en-IN" sz="4000" b="1" dirty="0" smtClean="0">
                <a:latin typeface="Bookman Old Style" pitchFamily="18" charset="0"/>
                <a:ea typeface="+mn-ea"/>
                <a:cs typeface="+mn-cs"/>
              </a:rPr>
              <a:t>Sequential organization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406" y="928670"/>
            <a:ext cx="8929718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000" b="1" dirty="0" smtClean="0">
                <a:latin typeface="Bookman Old Style" pitchFamily="18" charset="0"/>
              </a:rPr>
              <a:t>The features of this organization are the following:</a:t>
            </a:r>
          </a:p>
          <a:p>
            <a:pPr algn="just"/>
            <a:endParaRPr lang="en-IN" b="1" dirty="0" smtClean="0">
              <a:latin typeface="Bookman Old Style" pitchFamily="18" charset="0"/>
            </a:endParaRPr>
          </a:p>
          <a:p>
            <a:pPr marL="457200" indent="-457200" algn="just">
              <a:buAutoNum type="arabicPeriod"/>
            </a:pPr>
            <a:r>
              <a:rPr lang="en-IN" sz="2400" dirty="0" smtClean="0">
                <a:latin typeface="Bookman Old Style" pitchFamily="18" charset="0"/>
                <a:cs typeface="+mn-cs"/>
              </a:rPr>
              <a:t>Successive elements of a list are stored a fixed distance apart.</a:t>
            </a:r>
          </a:p>
          <a:p>
            <a:pPr marL="457200" indent="-457200" algn="just">
              <a:buAutoNum type="arabicPeriod"/>
            </a:pPr>
            <a:r>
              <a:rPr lang="en-IN" sz="2400" dirty="0" smtClean="0">
                <a:latin typeface="Bookman Old Style" pitchFamily="18" charset="0"/>
                <a:cs typeface="+mn-cs"/>
              </a:rPr>
              <a:t>It provides static allocation, which means, the space allocation done by a compiler once cannot be changed during execution, and the size has to be known in advance.</a:t>
            </a:r>
          </a:p>
          <a:p>
            <a:pPr marL="457200" indent="-457200" algn="just">
              <a:buAutoNum type="arabicPeriod"/>
            </a:pPr>
            <a:r>
              <a:rPr lang="en-IN" sz="2400" dirty="0" smtClean="0">
                <a:latin typeface="Bookman Old Style" pitchFamily="18" charset="0"/>
                <a:cs typeface="+mn-cs"/>
              </a:rPr>
              <a:t>As individual objects are stored a fixed distance apart, we can access any element randomly.</a:t>
            </a:r>
          </a:p>
          <a:p>
            <a:pPr marL="457200" indent="-457200" algn="just">
              <a:buAutoNum type="arabicPeriod"/>
            </a:pPr>
            <a:r>
              <a:rPr lang="en-IN" sz="2400" dirty="0" smtClean="0">
                <a:latin typeface="Bookman Old Style" pitchFamily="18" charset="0"/>
                <a:cs typeface="+mn-cs"/>
              </a:rPr>
              <a:t>Insertion and deletion of objects in between the list require a lot of data movement.</a:t>
            </a:r>
          </a:p>
          <a:p>
            <a:pPr marL="457200" indent="-457200" algn="just">
              <a:buAutoNum type="arabicPeriod"/>
            </a:pPr>
            <a:r>
              <a:rPr lang="en-IN" sz="2400" dirty="0" smtClean="0">
                <a:latin typeface="Bookman Old Style" pitchFamily="18" charset="0"/>
                <a:cs typeface="+mn-cs"/>
              </a:rPr>
              <a:t>It is space inefficient for large objects with frequent insertions and deletions.</a:t>
            </a:r>
          </a:p>
          <a:p>
            <a:pPr algn="just"/>
            <a:endParaRPr lang="en-US" sz="2000" dirty="0" smtClean="0">
              <a:latin typeface="Bookman Old Style" pitchFamily="18" charset="0"/>
              <a:cs typeface="+mn-cs"/>
            </a:endParaRPr>
          </a:p>
          <a:p>
            <a:pPr algn="just"/>
            <a:r>
              <a:rPr lang="en-US" sz="2000" dirty="0" smtClean="0">
                <a:latin typeface="Bookman Old Style" pitchFamily="18" charset="0"/>
                <a:cs typeface="+mn-cs"/>
              </a:rPr>
              <a:t> </a:t>
            </a:r>
            <a:endParaRPr lang="en-IN" sz="2000" dirty="0" smtClean="0">
              <a:latin typeface="Bookman Old Style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9BC">
            <a:alpha val="2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2763385" y="188640"/>
            <a:ext cx="7955839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Bookman Old Style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98642" y="214290"/>
            <a:ext cx="57166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000" b="1" dirty="0" smtClean="0">
                <a:latin typeface="Bookman Old Style" pitchFamily="18" charset="0"/>
                <a:cs typeface="+mn-cs"/>
              </a:rPr>
              <a:t>Linked organization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4282" y="857232"/>
            <a:ext cx="871543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latin typeface="Bookman Old Style" pitchFamily="18" charset="0"/>
              </a:rPr>
              <a:t> </a:t>
            </a:r>
            <a:endParaRPr lang="en-IN" sz="2000" b="1" dirty="0" smtClean="0">
              <a:latin typeface="Bookman Old Style" pitchFamily="18" charset="0"/>
            </a:endParaRPr>
          </a:p>
          <a:p>
            <a:pPr algn="just"/>
            <a:r>
              <a:rPr lang="en-IN" sz="2000" b="1" dirty="0" smtClean="0">
                <a:latin typeface="Bookman Old Style" pitchFamily="18" charset="0"/>
              </a:rPr>
              <a:t>The features of this organization are the following:</a:t>
            </a:r>
          </a:p>
          <a:p>
            <a:pPr algn="just"/>
            <a:endParaRPr lang="en-IN" b="1" dirty="0" smtClean="0">
              <a:latin typeface="Bookman Old Style" pitchFamily="18" charset="0"/>
            </a:endParaRPr>
          </a:p>
          <a:p>
            <a:pPr marL="457200" indent="-457200" algn="just">
              <a:buAutoNum type="arabicPeriod"/>
            </a:pPr>
            <a:r>
              <a:rPr lang="en-IN" sz="2400" dirty="0" smtClean="0">
                <a:latin typeface="Bookman Old Style" pitchFamily="18" charset="0"/>
              </a:rPr>
              <a:t>Elements can be placed anywhere in the memory.</a:t>
            </a:r>
          </a:p>
          <a:p>
            <a:pPr marL="457200" indent="-457200" algn="just">
              <a:buAutoNum type="arabicPeriod"/>
            </a:pPr>
            <a:r>
              <a:rPr lang="en-IN" sz="2400" dirty="0" smtClean="0">
                <a:latin typeface="Bookman Old Style" pitchFamily="18" charset="0"/>
              </a:rPr>
              <a:t>Dynamic allocation (size need not be known in advance), that is, space allocation as per need can be done during execution.</a:t>
            </a:r>
          </a:p>
          <a:p>
            <a:pPr marL="457200" indent="-457200" algn="just">
              <a:buAutoNum type="arabicPeriod"/>
            </a:pPr>
            <a:r>
              <a:rPr lang="en-IN" sz="2400" dirty="0" smtClean="0">
                <a:latin typeface="Bookman Old Style" pitchFamily="18" charset="0"/>
              </a:rPr>
              <a:t>As objects are not placed in consecutive locations at a fixed distance apart, random access to elements is not possible.</a:t>
            </a:r>
          </a:p>
          <a:p>
            <a:pPr marL="457200" indent="-457200" algn="just">
              <a:buAutoNum type="arabicPeriod"/>
            </a:pPr>
            <a:r>
              <a:rPr lang="en-IN" sz="2400" dirty="0" smtClean="0">
                <a:latin typeface="Bookman Old Style" pitchFamily="18" charset="0"/>
              </a:rPr>
              <a:t>Insertion and deletion of objects do not require any data shifting.</a:t>
            </a:r>
          </a:p>
          <a:p>
            <a:pPr marL="457200" indent="-457200" algn="just">
              <a:buAutoNum type="arabicPeriod"/>
            </a:pPr>
            <a:r>
              <a:rPr lang="en-IN" sz="2400" dirty="0" smtClean="0">
                <a:latin typeface="Bookman Old Style" pitchFamily="18" charset="0"/>
              </a:rPr>
              <a:t>Linked organization needs the use of pointers and dynamic memory allocation.</a:t>
            </a:r>
            <a:endParaRPr lang="en-US" sz="2400" dirty="0" smtClean="0">
              <a:latin typeface="Bookman Old Style" pitchFamily="18" charset="0"/>
            </a:endParaRPr>
          </a:p>
          <a:p>
            <a:pPr algn="just"/>
            <a:endParaRPr lang="en-US" dirty="0" smtClean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9BC">
            <a:alpha val="2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2763385" y="188640"/>
            <a:ext cx="7955839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Bookman Old Style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99243" y="285728"/>
            <a:ext cx="32015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Bookman Old Style" pitchFamily="18" charset="0"/>
                <a:cs typeface="+mn-cs"/>
              </a:rPr>
              <a:t>Linked List</a:t>
            </a:r>
            <a:endParaRPr lang="en-IN" sz="4000" b="1" dirty="0" smtClean="0">
              <a:latin typeface="Bookman Old Style" pitchFamily="18" charset="0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2845" y="928671"/>
            <a:ext cx="900115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400" b="1" dirty="0">
                <a:latin typeface="Bookman Old Style" pitchFamily="18" charset="0"/>
              </a:rPr>
              <a:t>Advantages of Linked Lists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IN" sz="2000" dirty="0" smtClean="0">
                <a:latin typeface="Bookman Old Style" pitchFamily="18" charset="0"/>
              </a:rPr>
              <a:t>They </a:t>
            </a:r>
            <a:r>
              <a:rPr lang="en-IN" sz="2000" dirty="0">
                <a:latin typeface="Bookman Old Style" pitchFamily="18" charset="0"/>
              </a:rPr>
              <a:t>are a dynamic in nature which allocates the memory when required.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IN" sz="2000" dirty="0">
                <a:latin typeface="Bookman Old Style" pitchFamily="18" charset="0"/>
              </a:rPr>
              <a:t>Insertion and deletion operations can be easily implemented.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IN" sz="2000" dirty="0">
                <a:latin typeface="Bookman Old Style" pitchFamily="18" charset="0"/>
              </a:rPr>
              <a:t>Stacks and queues can be easily executed.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IN" sz="2000" dirty="0">
                <a:latin typeface="Bookman Old Style" pitchFamily="18" charset="0"/>
              </a:rPr>
              <a:t>Linked List reduces the access time</a:t>
            </a:r>
            <a:r>
              <a:rPr lang="en-IN" sz="2000" dirty="0" smtClean="0">
                <a:latin typeface="Bookman Old Style" pitchFamily="18" charset="0"/>
              </a:rPr>
              <a:t>.</a:t>
            </a:r>
          </a:p>
          <a:p>
            <a:pPr algn="just"/>
            <a:endParaRPr lang="en-US" sz="2000" dirty="0"/>
          </a:p>
          <a:p>
            <a:pPr algn="just"/>
            <a:r>
              <a:rPr lang="en-IN" sz="2400" b="1" dirty="0">
                <a:latin typeface="Bookman Old Style" pitchFamily="18" charset="0"/>
              </a:rPr>
              <a:t>Disadvantages of Linked Lists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IN" sz="2000" dirty="0">
                <a:latin typeface="Bookman Old Style" pitchFamily="18" charset="0"/>
              </a:rPr>
              <a:t>The memory is wasted as pointers require extra memory for storage.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IN" sz="2000" dirty="0">
                <a:latin typeface="Bookman Old Style" pitchFamily="18" charset="0"/>
              </a:rPr>
              <a:t>No element can be accessed randomly; it has to access each node sequentially.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IN" sz="2000" dirty="0">
                <a:latin typeface="Bookman Old Style" pitchFamily="18" charset="0"/>
              </a:rPr>
              <a:t>Reverse Traversing is difficult in linked list.</a:t>
            </a:r>
          </a:p>
          <a:p>
            <a:pPr algn="just"/>
            <a:endParaRPr lang="en-IN" sz="2000" dirty="0"/>
          </a:p>
          <a:p>
            <a:pPr algn="just"/>
            <a:endParaRPr lang="en-IN" sz="20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9BC">
            <a:alpha val="2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2763385" y="188640"/>
            <a:ext cx="7955839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Bookman Old Style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00100" y="0"/>
            <a:ext cx="74590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Bookman Old Style" pitchFamily="18" charset="0"/>
              </a:rPr>
              <a:t>Introduction of Linked List</a:t>
            </a:r>
            <a:endParaRPr lang="en-IN" sz="4000" b="1" dirty="0" smtClean="0">
              <a:latin typeface="Bookman Old Style" pitchFamily="18" charset="0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0" y="869652"/>
            <a:ext cx="885828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IN" sz="2000" dirty="0" smtClean="0">
                <a:latin typeface="Bookman Old Style" pitchFamily="18" charset="0"/>
              </a:rPr>
              <a:t>A linked list is an ordered collection of data in which each element (node) contains a</a:t>
            </a:r>
          </a:p>
          <a:p>
            <a:pPr algn="just">
              <a:lnSpc>
                <a:spcPct val="150000"/>
              </a:lnSpc>
            </a:pPr>
            <a:r>
              <a:rPr lang="en-IN" sz="2000" dirty="0" smtClean="0">
                <a:latin typeface="Bookman Old Style" pitchFamily="18" charset="0"/>
              </a:rPr>
              <a:t>     minimum of two values, data and link(s).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IN" sz="2000" dirty="0" smtClean="0">
                <a:latin typeface="Bookman Old Style" pitchFamily="18" charset="0"/>
              </a:rPr>
              <a:t>In a linked list, before adding any element to the list, a memory space for that node must be allocated.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IN" sz="2000" dirty="0" smtClean="0">
                <a:latin typeface="Bookman Old Style" pitchFamily="18" charset="0"/>
              </a:rPr>
              <a:t>A link is made from each item to the next item in the list.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endParaRPr lang="en-US" dirty="0" smtClean="0">
              <a:latin typeface="Bookman Old Style" pitchFamily="18" charset="0"/>
            </a:endParaRPr>
          </a:p>
          <a:p>
            <a:pPr algn="just"/>
            <a:r>
              <a:rPr lang="en-IN" sz="2000" b="1" dirty="0" smtClean="0">
                <a:latin typeface="Bookman Old Style" pitchFamily="18" charset="0"/>
              </a:rPr>
              <a:t>Each node of the linked list has at least the following two elements:</a:t>
            </a:r>
          </a:p>
          <a:p>
            <a:pPr algn="just"/>
            <a:endParaRPr lang="en-IN" dirty="0" smtClean="0">
              <a:latin typeface="Bookman Old Style" pitchFamily="18" charset="0"/>
            </a:endParaRPr>
          </a:p>
          <a:p>
            <a:pPr marL="457200" indent="-457200" algn="just">
              <a:buAutoNum type="arabicPeriod"/>
            </a:pPr>
            <a:r>
              <a:rPr lang="en-IN" sz="2000" dirty="0" smtClean="0">
                <a:latin typeface="Bookman Old Style" pitchFamily="18" charset="0"/>
              </a:rPr>
              <a:t>The data member(s) being stored in the list.</a:t>
            </a:r>
          </a:p>
          <a:p>
            <a:pPr algn="just"/>
            <a:endParaRPr lang="en-IN" sz="2000" dirty="0" smtClean="0">
              <a:latin typeface="Bookman Old Style" pitchFamily="18" charset="0"/>
            </a:endParaRPr>
          </a:p>
          <a:p>
            <a:pPr algn="just"/>
            <a:r>
              <a:rPr lang="en-IN" sz="2000" dirty="0" smtClean="0">
                <a:latin typeface="Bookman Old Style" pitchFamily="18" charset="0"/>
              </a:rPr>
              <a:t>2.   A pointer or link to the next element in the list.</a:t>
            </a:r>
          </a:p>
          <a:p>
            <a:pPr algn="just">
              <a:lnSpc>
                <a:spcPct val="150000"/>
              </a:lnSpc>
            </a:pPr>
            <a:endParaRPr lang="en-IN" dirty="0" smtClean="0">
              <a:latin typeface="Bookman Old Style" pitchFamily="18" charset="0"/>
            </a:endParaRPr>
          </a:p>
          <a:p>
            <a:pPr algn="just"/>
            <a:endParaRPr lang="en-IN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9BC">
            <a:alpha val="2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2763385" y="188640"/>
            <a:ext cx="7955839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Bookman Old Style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406" y="0"/>
            <a:ext cx="930575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Bookman Old Style" pitchFamily="18" charset="0"/>
              </a:rPr>
              <a:t>Linked List </a:t>
            </a:r>
            <a:r>
              <a:rPr lang="en-US" sz="4000" b="1" dirty="0" smtClean="0">
                <a:solidFill>
                  <a:srgbClr val="A50021"/>
                </a:solidFill>
                <a:latin typeface="Bookman Old Style" pitchFamily="18" charset="0"/>
              </a:rPr>
              <a:t> </a:t>
            </a:r>
            <a:r>
              <a:rPr lang="en-IN" sz="4000" b="1" dirty="0" smtClean="0">
                <a:latin typeface="Bookman Old Style" pitchFamily="18" charset="0"/>
              </a:rPr>
              <a:t>Primitive Operations </a:t>
            </a:r>
          </a:p>
          <a:p>
            <a:endParaRPr lang="en-IN" sz="4000" b="1" dirty="0" smtClean="0">
              <a:latin typeface="Bookman Old Style" pitchFamily="18" charset="0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714488"/>
            <a:ext cx="378618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 smtClean="0">
                <a:latin typeface="Bookman Old Style" pitchFamily="18" charset="0"/>
              </a:rPr>
              <a:t>Primitive operations</a:t>
            </a:r>
          </a:p>
          <a:p>
            <a:endParaRPr lang="en-IN" sz="2000" b="1" dirty="0">
              <a:latin typeface="Bookman Old Style" pitchFamily="18" charset="0"/>
            </a:endParaRPr>
          </a:p>
          <a:p>
            <a:r>
              <a:rPr lang="en-IN" sz="2000" dirty="0">
                <a:latin typeface="Bookman Old Style" pitchFamily="18" charset="0"/>
              </a:rPr>
              <a:t>1. Creating an empty list</a:t>
            </a:r>
          </a:p>
          <a:p>
            <a:endParaRPr lang="en-IN" sz="2000" dirty="0" smtClean="0">
              <a:latin typeface="Bookman Old Style" pitchFamily="18" charset="0"/>
            </a:endParaRPr>
          </a:p>
          <a:p>
            <a:r>
              <a:rPr lang="en-IN" sz="2000" dirty="0" smtClean="0">
                <a:latin typeface="Bookman Old Style" pitchFamily="18" charset="0"/>
              </a:rPr>
              <a:t>2</a:t>
            </a:r>
            <a:r>
              <a:rPr lang="en-IN" sz="2000" dirty="0">
                <a:latin typeface="Bookman Old Style" pitchFamily="18" charset="0"/>
              </a:rPr>
              <a:t>. Inserting a node</a:t>
            </a:r>
          </a:p>
          <a:p>
            <a:endParaRPr lang="en-IN" sz="2000" dirty="0" smtClean="0">
              <a:latin typeface="Bookman Old Style" pitchFamily="18" charset="0"/>
            </a:endParaRPr>
          </a:p>
          <a:p>
            <a:r>
              <a:rPr lang="en-IN" sz="2000" dirty="0" smtClean="0">
                <a:latin typeface="Bookman Old Style" pitchFamily="18" charset="0"/>
              </a:rPr>
              <a:t>3</a:t>
            </a:r>
            <a:r>
              <a:rPr lang="en-IN" sz="2000" dirty="0">
                <a:latin typeface="Bookman Old Style" pitchFamily="18" charset="0"/>
              </a:rPr>
              <a:t>. Deleting a node</a:t>
            </a:r>
          </a:p>
          <a:p>
            <a:endParaRPr lang="en-IN" sz="2000" dirty="0" smtClean="0">
              <a:latin typeface="Bookman Old Style" pitchFamily="18" charset="0"/>
            </a:endParaRPr>
          </a:p>
          <a:p>
            <a:r>
              <a:rPr lang="en-IN" sz="2000" dirty="0" smtClean="0">
                <a:latin typeface="Bookman Old Style" pitchFamily="18" charset="0"/>
              </a:rPr>
              <a:t>4</a:t>
            </a:r>
            <a:r>
              <a:rPr lang="en-IN" sz="2000" dirty="0">
                <a:latin typeface="Bookman Old Style" pitchFamily="18" charset="0"/>
              </a:rPr>
              <a:t>. Traversing the </a:t>
            </a:r>
            <a:r>
              <a:rPr lang="en-IN" sz="2000" dirty="0" smtClean="0">
                <a:latin typeface="Bookman Old Style" pitchFamily="18" charset="0"/>
              </a:rPr>
              <a:t>list</a:t>
            </a:r>
            <a:endParaRPr lang="en-IN" sz="2000" dirty="0">
              <a:latin typeface="Bookman Old Style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71966" y="673974"/>
            <a:ext cx="564357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sz="2400" dirty="0" smtClean="0">
              <a:latin typeface="Bookman Old Style" pitchFamily="18" charset="0"/>
            </a:endParaRPr>
          </a:p>
          <a:p>
            <a:r>
              <a:rPr lang="en-IN" sz="2400" b="1" dirty="0" smtClean="0">
                <a:latin typeface="Bookman Old Style" pitchFamily="18" charset="0"/>
              </a:rPr>
              <a:t>Some </a:t>
            </a:r>
            <a:r>
              <a:rPr lang="en-IN" sz="2400" b="1" dirty="0">
                <a:latin typeface="Bookman Old Style" pitchFamily="18" charset="0"/>
              </a:rPr>
              <a:t>more operations, </a:t>
            </a:r>
            <a:endParaRPr lang="en-IN" sz="2400" b="1" dirty="0" smtClean="0">
              <a:latin typeface="Bookman Old Style" pitchFamily="18" charset="0"/>
            </a:endParaRPr>
          </a:p>
          <a:p>
            <a:endParaRPr lang="en-IN" sz="2000" b="1" dirty="0">
              <a:latin typeface="Bookman Old Style" pitchFamily="18" charset="0"/>
            </a:endParaRPr>
          </a:p>
          <a:p>
            <a:pPr>
              <a:lnSpc>
                <a:spcPct val="150000"/>
              </a:lnSpc>
            </a:pPr>
            <a:r>
              <a:rPr lang="en-IN" sz="2000" dirty="0" smtClean="0">
                <a:latin typeface="Bookman Old Style" pitchFamily="18" charset="0"/>
              </a:rPr>
              <a:t>1. </a:t>
            </a:r>
            <a:r>
              <a:rPr lang="en-IN" sz="2000" dirty="0">
                <a:latin typeface="Bookman Old Style" pitchFamily="18" charset="0"/>
              </a:rPr>
              <a:t>Searching a node</a:t>
            </a:r>
          </a:p>
          <a:p>
            <a:pPr>
              <a:lnSpc>
                <a:spcPct val="150000"/>
              </a:lnSpc>
            </a:pPr>
            <a:r>
              <a:rPr lang="en-IN" sz="2000" dirty="0" smtClean="0">
                <a:latin typeface="Bookman Old Style" pitchFamily="18" charset="0"/>
              </a:rPr>
              <a:t>2. </a:t>
            </a:r>
            <a:r>
              <a:rPr lang="en-IN" sz="2000" dirty="0">
                <a:latin typeface="Bookman Old Style" pitchFamily="18" charset="0"/>
              </a:rPr>
              <a:t>Updating a node</a:t>
            </a:r>
          </a:p>
          <a:p>
            <a:pPr>
              <a:lnSpc>
                <a:spcPct val="150000"/>
              </a:lnSpc>
            </a:pPr>
            <a:r>
              <a:rPr lang="en-IN" sz="2000" dirty="0">
                <a:latin typeface="Bookman Old Style" pitchFamily="18" charset="0"/>
              </a:rPr>
              <a:t>3</a:t>
            </a:r>
            <a:r>
              <a:rPr lang="en-IN" sz="2000" dirty="0" smtClean="0">
                <a:latin typeface="Bookman Old Style" pitchFamily="18" charset="0"/>
              </a:rPr>
              <a:t>. </a:t>
            </a:r>
            <a:r>
              <a:rPr lang="en-IN" sz="2000" dirty="0">
                <a:latin typeface="Bookman Old Style" pitchFamily="18" charset="0"/>
              </a:rPr>
              <a:t>Printing the node or list</a:t>
            </a:r>
          </a:p>
          <a:p>
            <a:pPr>
              <a:lnSpc>
                <a:spcPct val="150000"/>
              </a:lnSpc>
            </a:pPr>
            <a:r>
              <a:rPr lang="en-IN" sz="2000" dirty="0" smtClean="0">
                <a:latin typeface="Bookman Old Style" pitchFamily="18" charset="0"/>
              </a:rPr>
              <a:t>4. </a:t>
            </a:r>
            <a:r>
              <a:rPr lang="en-IN" sz="2000" dirty="0">
                <a:latin typeface="Bookman Old Style" pitchFamily="18" charset="0"/>
              </a:rPr>
              <a:t>Counting the length of the list</a:t>
            </a:r>
          </a:p>
          <a:p>
            <a:pPr>
              <a:lnSpc>
                <a:spcPct val="150000"/>
              </a:lnSpc>
            </a:pPr>
            <a:r>
              <a:rPr lang="en-IN" sz="2000" dirty="0">
                <a:latin typeface="Bookman Old Style" pitchFamily="18" charset="0"/>
              </a:rPr>
              <a:t>5</a:t>
            </a:r>
            <a:r>
              <a:rPr lang="en-IN" sz="2000" dirty="0" smtClean="0">
                <a:latin typeface="Bookman Old Style" pitchFamily="18" charset="0"/>
              </a:rPr>
              <a:t>. </a:t>
            </a:r>
            <a:r>
              <a:rPr lang="en-IN" sz="2000" dirty="0">
                <a:latin typeface="Bookman Old Style" pitchFamily="18" charset="0"/>
              </a:rPr>
              <a:t>Reversing the list</a:t>
            </a:r>
          </a:p>
          <a:p>
            <a:pPr>
              <a:lnSpc>
                <a:spcPct val="150000"/>
              </a:lnSpc>
            </a:pPr>
            <a:r>
              <a:rPr lang="en-IN" sz="2000" dirty="0">
                <a:latin typeface="Bookman Old Style" pitchFamily="18" charset="0"/>
              </a:rPr>
              <a:t>6</a:t>
            </a:r>
            <a:r>
              <a:rPr lang="en-IN" sz="2000" dirty="0" smtClean="0">
                <a:latin typeface="Bookman Old Style" pitchFamily="18" charset="0"/>
              </a:rPr>
              <a:t>. </a:t>
            </a:r>
            <a:r>
              <a:rPr lang="en-IN" sz="2000" dirty="0">
                <a:latin typeface="Bookman Old Style" pitchFamily="18" charset="0"/>
              </a:rPr>
              <a:t>Sorting the list using pointer manipulation</a:t>
            </a:r>
          </a:p>
          <a:p>
            <a:pPr>
              <a:lnSpc>
                <a:spcPct val="150000"/>
              </a:lnSpc>
            </a:pPr>
            <a:r>
              <a:rPr lang="en-IN" sz="2000" dirty="0">
                <a:latin typeface="Bookman Old Style" pitchFamily="18" charset="0"/>
              </a:rPr>
              <a:t>7</a:t>
            </a:r>
            <a:r>
              <a:rPr lang="en-IN" sz="2000" dirty="0" smtClean="0">
                <a:latin typeface="Bookman Old Style" pitchFamily="18" charset="0"/>
              </a:rPr>
              <a:t>. </a:t>
            </a:r>
            <a:r>
              <a:rPr lang="en-IN" sz="2000" dirty="0">
                <a:latin typeface="Bookman Old Style" pitchFamily="18" charset="0"/>
              </a:rPr>
              <a:t>Concatenating two lists</a:t>
            </a:r>
          </a:p>
          <a:p>
            <a:pPr>
              <a:lnSpc>
                <a:spcPct val="150000"/>
              </a:lnSpc>
            </a:pPr>
            <a:r>
              <a:rPr lang="en-IN" sz="2000" dirty="0">
                <a:latin typeface="Bookman Old Style" pitchFamily="18" charset="0"/>
              </a:rPr>
              <a:t>8</a:t>
            </a:r>
            <a:r>
              <a:rPr lang="en-IN" sz="2000" dirty="0" smtClean="0">
                <a:latin typeface="Bookman Old Style" pitchFamily="18" charset="0"/>
              </a:rPr>
              <a:t>. </a:t>
            </a:r>
            <a:r>
              <a:rPr lang="en-IN" sz="2000" dirty="0">
                <a:latin typeface="Bookman Old Style" pitchFamily="18" charset="0"/>
              </a:rPr>
              <a:t>Merging two sorted lists into a third sorted list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AC08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AC08F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</TotalTime>
  <Words>1745</Words>
  <Application>Microsoft Office PowerPoint</Application>
  <PresentationFormat>On-screen Show (4:3)</PresentationFormat>
  <Paragraphs>228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1_Custom Design</vt:lpstr>
      <vt:lpstr>Custom Design</vt:lpstr>
      <vt:lpstr>Slide 1</vt:lpstr>
      <vt:lpstr>Contents</vt:lpstr>
      <vt:lpstr>Array and Linked List</vt:lpstr>
      <vt:lpstr> Array 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TOPIC OF PRESENTATION</dc:title>
  <dc:creator>Vaidehi Banerjee</dc:creator>
  <cp:lastModifiedBy>sameerm</cp:lastModifiedBy>
  <cp:revision>34</cp:revision>
  <dcterms:created xsi:type="dcterms:W3CDTF">2019-11-07T07:44:26Z</dcterms:created>
  <dcterms:modified xsi:type="dcterms:W3CDTF">2019-12-31T10:01:12Z</dcterms:modified>
</cp:coreProperties>
</file>