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32" r:id="rId2"/>
  </p:sldMasterIdLst>
  <p:notesMasterIdLst>
    <p:notesMasterId r:id="rId16"/>
  </p:notesMasterIdLst>
  <p:sldIdLst>
    <p:sldId id="261" r:id="rId3"/>
    <p:sldId id="263" r:id="rId4"/>
    <p:sldId id="265" r:id="rId5"/>
    <p:sldId id="266" r:id="rId6"/>
    <p:sldId id="267" r:id="rId7"/>
    <p:sldId id="269" r:id="rId8"/>
    <p:sldId id="270" r:id="rId9"/>
    <p:sldId id="271" r:id="rId10"/>
    <p:sldId id="272" r:id="rId11"/>
    <p:sldId id="273" r:id="rId12"/>
    <p:sldId id="274" r:id="rId13"/>
    <p:sldId id="275" r:id="rId14"/>
    <p:sldId id="27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6A8F23-2A82-466F-8A2C-64BED021C700}" type="datetimeFigureOut">
              <a:rPr lang="en-IN"/>
              <a:pPr>
                <a:defRPr/>
              </a:pPr>
              <a:t>06-02-2020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08ED82-212A-48FA-9521-589520654EB6}"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67C208-1432-419B-9B14-56F01E849963}"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59C71B-C1D0-40EB-832D-9991EB0583A9}"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AE8DAD-678A-43CF-994A-611DB4E94995}"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15BAFF-1E67-485C-8C6C-8167EA15106A}"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2A71B-B459-452E-964B-AA0ED8171984}"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4EB87D-4B4C-4034-B82C-8C6F90BA63F0}"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73B04BE1-0325-415D-8091-96183D052EDB}"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D779634-4582-4850-8C93-6A6ACCAACE15}" type="slidenum">
              <a:rPr lang="en-IN"/>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DB48DE4-8963-47C6-A67F-16136A2435E7}"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037F9A3-EF2C-4B7D-A9CE-4E0F8C5151DC}"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93A84F-9CF7-4F5A-A1BD-9C9B0A1CBFDF}"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183C679-1EA3-4B8A-A1F9-36926EFF2798}" type="slidenum">
              <a:rPr lang="en-IN"/>
              <a:pPr>
                <a:defRPr/>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41948B73-2250-408B-A1DB-28E948BF1F95}" type="datetimeFigureOut">
              <a:rPr lang="en-IN"/>
              <a:pPr>
                <a:defRPr/>
              </a:pPr>
              <a:t>06-02-2020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EE34225C-A1C1-4A23-96BC-0871889B99E4}" type="slidenum">
              <a:rPr lang="en-IN"/>
              <a:pPr>
                <a:defRPr/>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FBFCF3D2-B5AA-47D8-95D0-EA61A7A13FD4}" type="datetimeFigureOut">
              <a:rPr lang="en-IN"/>
              <a:pPr>
                <a:defRPr/>
              </a:pPr>
              <a:t>06-02-2020</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1B2AD88C-0B75-4FC0-BE6B-5DF96F89D307}" type="slidenum">
              <a:rPr lang="en-IN"/>
              <a:pPr>
                <a:defRPr/>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5F07900D-F88F-404F-9A96-A50CF19D7AD5}" type="datetimeFigureOut">
              <a:rPr lang="en-IN"/>
              <a:pPr>
                <a:defRPr/>
              </a:pPr>
              <a:t>06-02-2020</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C22BC384-AE16-4C9A-A6A2-925057607E21}" type="slidenum">
              <a:rPr lang="en-IN"/>
              <a:pPr>
                <a:defRPr/>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D00AE9-2159-49FD-8E64-6D6FCCE8AFFA}" type="datetimeFigureOut">
              <a:rPr lang="en-IN"/>
              <a:pPr>
                <a:defRPr/>
              </a:pPr>
              <a:t>06-02-2020</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D22F9AF2-8510-461C-A2D3-CA03D429D1D6}" type="slidenum">
              <a:rPr lang="en-IN"/>
              <a:pPr>
                <a:defRPr/>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540919-BD49-4ECD-BA50-C5AE7A21BD26}" type="datetimeFigureOut">
              <a:rPr lang="en-IN"/>
              <a:pPr>
                <a:defRPr/>
              </a:pPr>
              <a:t>06-02-2020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3F2CF81F-B813-43E3-AB00-08763F3AE95C}"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187A5C-B1E9-4AA3-B909-49859A073C96}"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E1CC6A-4191-47DA-A782-0C7FBDDCCC1E}" type="slidenum">
              <a:rPr lang="en-IN"/>
              <a:pPr>
                <a:defRPr/>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2EFAF8-416C-4B4C-A8CF-79ADC72239BF}" type="datetimeFigureOut">
              <a:rPr lang="en-IN"/>
              <a:pPr>
                <a:defRPr/>
              </a:pPr>
              <a:t>06-02-2020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AC346035-F60C-4D85-81D4-7DA184C96FDC}" type="slidenum">
              <a:rPr lang="en-IN"/>
              <a:pPr>
                <a:defRPr/>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F61B9F1F-4727-44DA-A54F-70633D3C1D47}"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1D04F45-38C2-47F6-B225-36CB95AA57EF}" type="slidenum">
              <a:rPr lang="en-IN"/>
              <a:pPr>
                <a:defRPr/>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5EDA2ABE-5EDE-4ED1-950B-8264B5667EAC}"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B5A4C19-A39C-470D-9EA0-6C785451F3BB}"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2C5511-F48A-492E-941A-2C7543F7595B}"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7EB820-2057-450D-9192-3B7D8346F9E9}"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F7E422-4E23-453C-8803-2C95CAC4A6D8}" type="datetimeFigureOut">
              <a:rPr lang="en-IN"/>
              <a:pPr>
                <a:defRPr/>
              </a:pPr>
              <a:t>06-02-2020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04932B-759E-43D9-93BE-40ED4E3992B9}"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45FA62-A6D6-4EA4-ACD8-91DD6A990189}" type="datetimeFigureOut">
              <a:rPr lang="en-IN"/>
              <a:pPr>
                <a:defRPr/>
              </a:pPr>
              <a:t>06-02-2020</a:t>
            </a:fld>
            <a:endParaRPr lang="en-IN"/>
          </a:p>
        </p:txBody>
      </p:sp>
      <p:sp>
        <p:nvSpPr>
          <p:cNvPr id="8" name="Footer Placeholder 7"/>
          <p:cNvSpPr>
            <a:spLocks noGrp="1"/>
          </p:cNvSpPr>
          <p:nvPr>
            <p:ph type="ftr" sz="quarter" idx="11"/>
          </p:nvPr>
        </p:nvSpPr>
        <p:spPr/>
        <p:txBody>
          <a:bodyPr/>
          <a:lstStyle>
            <a:lvl1pPr>
              <a:defRPr/>
            </a:lvl1pPr>
          </a:lstStyle>
          <a:p>
            <a:pPr>
              <a:defRPr/>
            </a:pPr>
            <a:endParaRPr lang="en-IN"/>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0B72FC8-F5A5-4B6A-8DAF-429EB5B3CE20}"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E9578A-220A-4DDD-8A4C-3D8A762B6831}" type="datetimeFigureOut">
              <a:rPr lang="en-IN"/>
              <a:pPr>
                <a:defRPr/>
              </a:pPr>
              <a:t>06-02-2020</a:t>
            </a:fld>
            <a:endParaRPr lang="en-IN"/>
          </a:p>
        </p:txBody>
      </p:sp>
      <p:sp>
        <p:nvSpPr>
          <p:cNvPr id="4" name="Footer Placeholder 3"/>
          <p:cNvSpPr>
            <a:spLocks noGrp="1"/>
          </p:cNvSpPr>
          <p:nvPr>
            <p:ph type="ftr" sz="quarter" idx="11"/>
          </p:nvPr>
        </p:nvSpPr>
        <p:spPr/>
        <p:txBody>
          <a:bodyPr/>
          <a:lstStyle>
            <a:lvl1pPr>
              <a:defRPr/>
            </a:lvl1pPr>
          </a:lstStyle>
          <a:p>
            <a:pPr>
              <a:defRPr/>
            </a:pPr>
            <a:endParaRPr lang="en-IN"/>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44835-3663-4D8F-BF98-23A41D6018BA}"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DCD29C-72F9-44EF-AF4E-AA7A159DFEE5}" type="datetimeFigureOut">
              <a:rPr lang="en-IN"/>
              <a:pPr>
                <a:defRPr/>
              </a:pPr>
              <a:t>06-02-2020</a:t>
            </a:fld>
            <a:endParaRPr lang="en-IN"/>
          </a:p>
        </p:txBody>
      </p:sp>
      <p:sp>
        <p:nvSpPr>
          <p:cNvPr id="3" name="Footer Placeholder 2"/>
          <p:cNvSpPr>
            <a:spLocks noGrp="1"/>
          </p:cNvSpPr>
          <p:nvPr>
            <p:ph type="ftr" sz="quarter" idx="11"/>
          </p:nvPr>
        </p:nvSpPr>
        <p:spPr/>
        <p:txBody>
          <a:bodyPr/>
          <a:lstStyle>
            <a:lvl1pPr>
              <a:defRPr/>
            </a:lvl1pPr>
          </a:lstStyle>
          <a:p>
            <a:pPr>
              <a:defRPr/>
            </a:pPr>
            <a:endParaRPr lang="en-IN"/>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7190F34-9065-4D6C-9A03-0726BBF59398}"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4790B15-4187-4838-9C17-F57A2C5A686A}" type="datetimeFigureOut">
              <a:rPr lang="en-IN"/>
              <a:pPr>
                <a:defRPr/>
              </a:pPr>
              <a:t>06-02-2020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5A26CF-5E8A-4338-8CF5-30E9C0146AE0}"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27251C-BDC1-4E54-B019-6BE8A046096C}" type="datetimeFigureOut">
              <a:rPr lang="en-IN"/>
              <a:pPr>
                <a:defRPr/>
              </a:pPr>
              <a:t>06-02-2020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5DC508-9337-45F7-954F-D98023B6704F}"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2IT Photo 1.jpg"/>
          <p:cNvPicPr>
            <a:picLocks noChangeAspect="1"/>
          </p:cNvPicPr>
          <p:nvPr userDrawn="1"/>
        </p:nvPicPr>
        <p:blipFill>
          <a:blip r:embed="rId13" cstate="print">
            <a:lum bright="2000"/>
          </a:blip>
          <a:srcRect l="11092" r="11092"/>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5" name="Footer Placeholder 4"/>
          <p:cNvSpPr>
            <a:spLocks noGrp="1"/>
          </p:cNvSpPr>
          <p:nvPr>
            <p:ph type="ftr" sz="quarter" idx="3"/>
          </p:nvPr>
        </p:nvSpPr>
        <p:spPr>
          <a:xfrm>
            <a:off x="0" y="6356350"/>
            <a:ext cx="9144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r>
              <a:rPr lang="en-IN"/>
              <a:t>International Institute of Information </a:t>
            </a:r>
            <a:r>
              <a:rPr lang="en-IN" err="1"/>
              <a:t>Techonology</a:t>
            </a:r>
            <a:r>
              <a:rPr lang="en-IN"/>
              <a:t>, I²IT, P-14 Rajiv Gandhi Infotech Park, </a:t>
            </a:r>
            <a:r>
              <a:rPr lang="en-IN" err="1"/>
              <a:t>Hinjawdi</a:t>
            </a:r>
            <a:r>
              <a:rPr lang="en-IN"/>
              <a:t> Phase 1, Pune – 411 057</a:t>
            </a:r>
          </a:p>
          <a:p>
            <a:pPr>
              <a:defRPr/>
            </a:pPr>
            <a:r>
              <a:rPr lang="en-IN"/>
              <a:t>Phone - +91 20 22933441/2/3 | Website – www.isquareit.edu.in | Email – info@isquareit.edu.in</a:t>
            </a: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DD3A90-8FB0-48F0-927E-B26AC1731F03}" type="datetimeFigureOut">
              <a:rPr lang="en-IN"/>
              <a:pPr>
                <a:defRPr/>
              </a:pPr>
              <a:t>06-02-2020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156001-042C-431A-B23E-A311126B802A}"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isquareit.edu.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 descr="11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5" descr="I²IT_With_name Final updated LOGO.png"/>
          <p:cNvPicPr>
            <a:picLocks noChangeAspect="1"/>
          </p:cNvPicPr>
          <p:nvPr/>
        </p:nvPicPr>
        <p:blipFill>
          <a:blip r:embed="rId3" cstate="print"/>
          <a:srcRect/>
          <a:stretch>
            <a:fillRect/>
          </a:stretch>
        </p:blipFill>
        <p:spPr bwMode="auto">
          <a:xfrm>
            <a:off x="2071688" y="71438"/>
            <a:ext cx="4892675" cy="2143125"/>
          </a:xfrm>
          <a:prstGeom prst="rect">
            <a:avLst/>
          </a:prstGeom>
          <a:noFill/>
          <a:ln w="9525">
            <a:noFill/>
            <a:miter lim="800000"/>
            <a:headEnd/>
            <a:tailEnd/>
          </a:ln>
        </p:spPr>
      </p:pic>
      <p:sp>
        <p:nvSpPr>
          <p:cNvPr id="7" name="Title 1"/>
          <p:cNvSpPr txBox="1">
            <a:spLocks/>
          </p:cNvSpPr>
          <p:nvPr/>
        </p:nvSpPr>
        <p:spPr>
          <a:xfrm>
            <a:off x="685800" y="2130425"/>
            <a:ext cx="7772400" cy="1470025"/>
          </a:xfrm>
          <a:prstGeom prst="rect">
            <a:avLst/>
          </a:prstGeom>
        </p:spPr>
        <p:txBody>
          <a:bodyPr anchor="ctr">
            <a:normAutofit/>
          </a:bodyPr>
          <a:lstStyle/>
          <a:p>
            <a:pPr algn="ctr" fontAlgn="auto">
              <a:spcAft>
                <a:spcPts val="0"/>
              </a:spcAft>
              <a:defRPr/>
            </a:pPr>
            <a:r>
              <a:rPr lang="en-US" sz="4400" dirty="0" smtClean="0">
                <a:latin typeface="+mj-lt"/>
                <a:ea typeface="+mj-ea"/>
                <a:cs typeface="+mj-cs"/>
              </a:rPr>
              <a:t>DATABASE QUERY OPTIMIZATION</a:t>
            </a:r>
            <a:endParaRPr lang="en-IN" sz="4400" dirty="0">
              <a:latin typeface="+mj-lt"/>
              <a:ea typeface="+mj-ea"/>
              <a:cs typeface="+mj-cs"/>
            </a:endParaRPr>
          </a:p>
        </p:txBody>
      </p:sp>
      <p:sp>
        <p:nvSpPr>
          <p:cNvPr id="8" name="Subtitle 2"/>
          <p:cNvSpPr txBox="1">
            <a:spLocks/>
          </p:cNvSpPr>
          <p:nvPr/>
        </p:nvSpPr>
        <p:spPr>
          <a:xfrm>
            <a:off x="0" y="4437063"/>
            <a:ext cx="9144000" cy="2420937"/>
          </a:xfrm>
          <a:prstGeom prst="rect">
            <a:avLst/>
          </a:prstGeom>
        </p:spPr>
        <p:txBody>
          <a:bodyPr>
            <a:normAutofit fontScale="92500" lnSpcReduction="20000"/>
          </a:bodyPr>
          <a:lstStyle/>
          <a:p>
            <a:pPr marL="342900" indent="-342900" algn="ctr" fontAlgn="auto">
              <a:spcBef>
                <a:spcPct val="20000"/>
              </a:spcBef>
              <a:spcAft>
                <a:spcPts val="0"/>
              </a:spcAft>
              <a:defRPr/>
            </a:pPr>
            <a:r>
              <a:rPr lang="en-IN" sz="3200" dirty="0" smtClean="0">
                <a:latin typeface="+mn-lt"/>
                <a:cs typeface="+mn-cs"/>
              </a:rPr>
              <a:t>Ramkrushna M.</a:t>
            </a:r>
            <a:endParaRPr lang="en-IN" sz="3200" dirty="0">
              <a:latin typeface="+mn-lt"/>
              <a:cs typeface="+mn-cs"/>
            </a:endParaRPr>
          </a:p>
          <a:p>
            <a:pPr marL="342900" indent="-342900" algn="ctr" fontAlgn="auto">
              <a:spcBef>
                <a:spcPct val="20000"/>
              </a:spcBef>
              <a:spcAft>
                <a:spcPts val="0"/>
              </a:spcAft>
              <a:defRPr/>
            </a:pPr>
            <a:r>
              <a:rPr lang="en-IN" sz="3200" dirty="0" smtClean="0">
                <a:latin typeface="+mn-lt"/>
                <a:cs typeface="+mn-cs"/>
              </a:rPr>
              <a:t>Department of Computer Engineering</a:t>
            </a:r>
            <a:endParaRPr lang="en-IN" sz="3200" dirty="0">
              <a:latin typeface="+mn-lt"/>
              <a:cs typeface="+mn-cs"/>
            </a:endParaRPr>
          </a:p>
          <a:p>
            <a:pPr marL="342900" indent="-342900" fontAlgn="auto">
              <a:spcBef>
                <a:spcPct val="20000"/>
              </a:spcBef>
              <a:spcAft>
                <a:spcPts val="0"/>
              </a:spcAft>
              <a:buFont typeface="Arial" pitchFamily="34" charset="0"/>
              <a:buChar char="•"/>
              <a:defRPr/>
            </a:pPr>
            <a:endParaRPr lang="en-IN" sz="3200" dirty="0">
              <a:latin typeface="+mn-lt"/>
              <a:cs typeface="+mn-cs"/>
            </a:endParaRPr>
          </a:p>
          <a:p>
            <a:pPr marL="342900" indent="-342900" algn="ctr" fontAlgn="auto">
              <a:spcBef>
                <a:spcPct val="20000"/>
              </a:spcBef>
              <a:spcAft>
                <a:spcPts val="0"/>
              </a:spcAft>
              <a:defRPr/>
            </a:pPr>
            <a:r>
              <a:rPr lang="en-IN" sz="3200" dirty="0">
                <a:latin typeface="+mn-lt"/>
                <a:cs typeface="+mn-cs"/>
              </a:rPr>
              <a:t>International Institute of Information Technology, I²IT</a:t>
            </a:r>
          </a:p>
          <a:p>
            <a:pPr marL="342900" indent="-342900" algn="ctr" fontAlgn="auto">
              <a:spcBef>
                <a:spcPct val="20000"/>
              </a:spcBef>
              <a:spcAft>
                <a:spcPts val="0"/>
              </a:spcAft>
              <a:defRPr/>
            </a:pPr>
            <a:r>
              <a:rPr lang="en-IN" sz="3200" dirty="0">
                <a:latin typeface="+mn-lt"/>
                <a:cs typeface="+mn-cs"/>
                <a:hlinkClick r:id="rId4"/>
              </a:rPr>
              <a:t>www.isquareit.edu.in</a:t>
            </a:r>
            <a:r>
              <a:rPr lang="en-IN" sz="3200" dirty="0">
                <a:latin typeface="+mn-lt"/>
                <a:cs typeface="+mn-c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1200329"/>
          </a:xfrm>
          <a:prstGeom prst="rect">
            <a:avLst/>
          </a:prstGeom>
          <a:noFill/>
        </p:spPr>
        <p:txBody>
          <a:bodyPr wrap="square" rtlCol="0">
            <a:spAutoFit/>
          </a:bodyPr>
          <a:lstStyle/>
          <a:p>
            <a:r>
              <a:rPr lang="en-US" b="1" dirty="0" smtClean="0"/>
              <a:t>4. RESULTS</a:t>
            </a:r>
            <a:endParaRPr lang="en-IN" dirty="0" smtClean="0"/>
          </a:p>
          <a:p>
            <a:r>
              <a:rPr lang="en-US" b="1" dirty="0" smtClean="0"/>
              <a:t>	</a:t>
            </a:r>
          </a:p>
          <a:p>
            <a:endParaRPr lang="en-IN" dirty="0" smtClean="0"/>
          </a:p>
          <a:p>
            <a:r>
              <a:rPr lang="en-US" b="1" dirty="0" smtClean="0"/>
              <a:t>	</a:t>
            </a:r>
            <a:endParaRPr lang="en-IN" dirty="0" smtClean="0"/>
          </a:p>
        </p:txBody>
      </p:sp>
      <p:pic>
        <p:nvPicPr>
          <p:cNvPr id="6" name="Picture 5"/>
          <p:cNvPicPr/>
          <p:nvPr/>
        </p:nvPicPr>
        <p:blipFill>
          <a:blip r:embed="rId3" cstate="print"/>
          <a:srcRect t="11644" r="47662" b="16667"/>
          <a:stretch>
            <a:fillRect/>
          </a:stretch>
        </p:blipFill>
        <p:spPr bwMode="auto">
          <a:xfrm>
            <a:off x="1357290" y="1000108"/>
            <a:ext cx="6429420" cy="48577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1200329"/>
          </a:xfrm>
          <a:prstGeom prst="rect">
            <a:avLst/>
          </a:prstGeom>
          <a:noFill/>
        </p:spPr>
        <p:txBody>
          <a:bodyPr wrap="square" rtlCol="0">
            <a:spAutoFit/>
          </a:bodyPr>
          <a:lstStyle/>
          <a:p>
            <a:r>
              <a:rPr lang="en-US" b="1" dirty="0" smtClean="0"/>
              <a:t>4. RESULTS</a:t>
            </a:r>
            <a:endParaRPr lang="en-IN" dirty="0" smtClean="0"/>
          </a:p>
          <a:p>
            <a:r>
              <a:rPr lang="en-US" b="1" dirty="0" smtClean="0"/>
              <a:t>	</a:t>
            </a:r>
          </a:p>
          <a:p>
            <a:endParaRPr lang="en-IN" dirty="0" smtClean="0"/>
          </a:p>
          <a:p>
            <a:r>
              <a:rPr lang="en-US" b="1" dirty="0" smtClean="0"/>
              <a:t>	</a:t>
            </a:r>
            <a:endParaRPr lang="en-IN" dirty="0" smtClean="0"/>
          </a:p>
        </p:txBody>
      </p:sp>
      <p:pic>
        <p:nvPicPr>
          <p:cNvPr id="7" name="Picture 6"/>
          <p:cNvPicPr/>
          <p:nvPr/>
        </p:nvPicPr>
        <p:blipFill>
          <a:blip r:embed="rId3" cstate="print"/>
          <a:srcRect t="11187" r="46480" b="41096"/>
          <a:stretch>
            <a:fillRect/>
          </a:stretch>
        </p:blipFill>
        <p:spPr bwMode="auto">
          <a:xfrm>
            <a:off x="1142976" y="1071546"/>
            <a:ext cx="6858048" cy="41434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1200329"/>
          </a:xfrm>
          <a:prstGeom prst="rect">
            <a:avLst/>
          </a:prstGeom>
          <a:noFill/>
        </p:spPr>
        <p:txBody>
          <a:bodyPr wrap="square" rtlCol="0">
            <a:spAutoFit/>
          </a:bodyPr>
          <a:lstStyle/>
          <a:p>
            <a:r>
              <a:rPr lang="en-US" b="1" dirty="0" smtClean="0"/>
              <a:t>4. RESULTS</a:t>
            </a:r>
            <a:endParaRPr lang="en-IN" dirty="0" smtClean="0"/>
          </a:p>
          <a:p>
            <a:r>
              <a:rPr lang="en-US" b="1" dirty="0" smtClean="0"/>
              <a:t>	</a:t>
            </a:r>
          </a:p>
          <a:p>
            <a:endParaRPr lang="en-IN" dirty="0" smtClean="0"/>
          </a:p>
          <a:p>
            <a:r>
              <a:rPr lang="en-US" b="1" dirty="0" smtClean="0"/>
              <a:t>	</a:t>
            </a:r>
            <a:endParaRPr lang="en-IN" dirty="0" smtClean="0"/>
          </a:p>
        </p:txBody>
      </p:sp>
      <p:pic>
        <p:nvPicPr>
          <p:cNvPr id="6" name="Picture 5"/>
          <p:cNvPicPr/>
          <p:nvPr/>
        </p:nvPicPr>
        <p:blipFill>
          <a:blip r:embed="rId3" cstate="print"/>
          <a:srcRect t="11424" r="53783" b="12038"/>
          <a:stretch>
            <a:fillRect/>
          </a:stretch>
        </p:blipFill>
        <p:spPr bwMode="auto">
          <a:xfrm>
            <a:off x="1214414" y="1071546"/>
            <a:ext cx="6858048" cy="44291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2308324"/>
          </a:xfrm>
          <a:prstGeom prst="rect">
            <a:avLst/>
          </a:prstGeom>
          <a:noFill/>
        </p:spPr>
        <p:txBody>
          <a:bodyPr wrap="square" rtlCol="0">
            <a:spAutoFit/>
          </a:bodyPr>
          <a:lstStyle/>
          <a:p>
            <a:r>
              <a:rPr lang="en-US" b="1" dirty="0" smtClean="0"/>
              <a:t>5.CONCLUSION</a:t>
            </a:r>
            <a:endParaRPr lang="en-IN" dirty="0" smtClean="0"/>
          </a:p>
          <a:p>
            <a:r>
              <a:rPr lang="en-US" dirty="0" smtClean="0"/>
              <a:t>	</a:t>
            </a:r>
          </a:p>
          <a:p>
            <a:r>
              <a:rPr lang="en-US" dirty="0" smtClean="0"/>
              <a:t>	Thus, created a long running database system that processes the queries in parallel.</a:t>
            </a:r>
            <a:endParaRPr lang="en-IN" dirty="0" smtClean="0"/>
          </a:p>
          <a:p>
            <a:r>
              <a:rPr lang="en-US" b="1" dirty="0" smtClean="0"/>
              <a:t> </a:t>
            </a:r>
            <a:endParaRPr lang="en-IN" dirty="0" smtClean="0"/>
          </a:p>
          <a:p>
            <a:r>
              <a:rPr lang="en-US" b="1" dirty="0" smtClean="0"/>
              <a:t>	</a:t>
            </a:r>
          </a:p>
          <a:p>
            <a:endParaRPr lang="en-IN" dirty="0" smtClean="0"/>
          </a:p>
          <a:p>
            <a:r>
              <a:rPr lang="en-US" b="1" dirty="0" smtClean="0"/>
              <a:t>	</a:t>
            </a:r>
            <a:endParaRPr lang="en-IN"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5078313"/>
          </a:xfrm>
          <a:prstGeom prst="rect">
            <a:avLst/>
          </a:prstGeom>
          <a:noFill/>
        </p:spPr>
        <p:txBody>
          <a:bodyPr wrap="square" rtlCol="0">
            <a:spAutoFit/>
          </a:bodyPr>
          <a:lstStyle/>
          <a:p>
            <a:pPr marL="342900" lvl="0" indent="-342900">
              <a:buFont typeface="+mj-lt"/>
              <a:buAutoNum type="arabicPeriod"/>
            </a:pPr>
            <a:r>
              <a:rPr lang="en-US" b="1" dirty="0" smtClean="0"/>
              <a:t>PROBLEM STATEMENT</a:t>
            </a:r>
          </a:p>
          <a:p>
            <a:pPr lvl="0"/>
            <a:endParaRPr lang="en-IN" dirty="0" smtClean="0"/>
          </a:p>
          <a:p>
            <a:r>
              <a:rPr lang="en-US" dirty="0" smtClean="0"/>
              <a:t>Create a long running database system for processing of queries in parallel.</a:t>
            </a:r>
          </a:p>
          <a:p>
            <a:endParaRPr lang="en-US" dirty="0" smtClean="0"/>
          </a:p>
          <a:p>
            <a:pPr marL="342900" indent="-342900"/>
            <a:r>
              <a:rPr lang="en-US" b="1" dirty="0" smtClean="0"/>
              <a:t>2.	INTRODUCTION</a:t>
            </a:r>
          </a:p>
          <a:p>
            <a:pPr lvl="0"/>
            <a:endParaRPr lang="en-IN" dirty="0" smtClean="0"/>
          </a:p>
          <a:p>
            <a:pPr marL="800100" lvl="1" indent="-342900">
              <a:buFont typeface="+mj-lt"/>
              <a:buAutoNum type="alphaUcPeriod"/>
            </a:pPr>
            <a:r>
              <a:rPr lang="en-US" b="1" dirty="0" smtClean="0"/>
              <a:t>Database </a:t>
            </a:r>
            <a:endParaRPr lang="en-IN" dirty="0" smtClean="0"/>
          </a:p>
          <a:p>
            <a:endParaRPr lang="en-US" dirty="0" smtClean="0"/>
          </a:p>
          <a:p>
            <a:pPr algn="just"/>
            <a:r>
              <a:rPr lang="en-US" dirty="0" smtClean="0"/>
              <a:t>		A database is simply an organized collection of related 	data, typically stored on disk, and accessible by possibly 	many concurrent users. Databases are generally separated 	into application areas. For example, one database may 	contain 	Human Resource (employee and payroll) data; another 	may contain sales data; another may contain accounting 	data; and so on. Databases are managed by a DBMS.</a:t>
            </a:r>
            <a:endParaRPr lang="en-IN" dirty="0" smtClean="0"/>
          </a:p>
          <a:p>
            <a:endParaRPr lang="en-US" b="1" dirty="0" smtClean="0"/>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5078313"/>
          </a:xfrm>
          <a:prstGeom prst="rect">
            <a:avLst/>
          </a:prstGeom>
          <a:noFill/>
        </p:spPr>
        <p:txBody>
          <a:bodyPr wrap="square" rtlCol="0">
            <a:spAutoFit/>
          </a:bodyPr>
          <a:lstStyle/>
          <a:p>
            <a:r>
              <a:rPr lang="en-US" b="1" dirty="0" smtClean="0"/>
              <a:t> 	B. Database Management System DBMS –</a:t>
            </a:r>
          </a:p>
          <a:p>
            <a:endParaRPr lang="en-IN" dirty="0" smtClean="0"/>
          </a:p>
          <a:p>
            <a:pPr lvl="2" algn="just"/>
            <a:r>
              <a:rPr lang="en-US" dirty="0" smtClean="0"/>
              <a:t>	A Database Management System (DBMS) is a set of programs that manages any number of databases. </a:t>
            </a:r>
          </a:p>
          <a:p>
            <a:pPr lvl="2" algn="just"/>
            <a:r>
              <a:rPr lang="en-US" dirty="0" smtClean="0"/>
              <a:t>	A DBMS is responsible for:</a:t>
            </a:r>
            <a:endParaRPr lang="en-IN" dirty="0" smtClean="0"/>
          </a:p>
          <a:p>
            <a:pPr lvl="2" algn="just"/>
            <a:r>
              <a:rPr lang="en-US" dirty="0" smtClean="0"/>
              <a:t>accessing data, inserting, updating, and deleting data, Security</a:t>
            </a:r>
            <a:r>
              <a:rPr lang="en-IN" dirty="0" smtClean="0"/>
              <a:t>, </a:t>
            </a:r>
            <a:r>
              <a:rPr lang="en-US" dirty="0" smtClean="0"/>
              <a:t>integrity, locking, logging, application-defined rules, including triggers, supporting batch and on-line programs facilitating backups and recoveries optimizing performance maximizing availability maintaining the catalog and directory of database objects managing the buffer pools acting as an interface to other systems programs supporting user interface packages, such as the popular SQL interface for relational database systems. There are 3 traditional types of database management systems: hierarchical, relational, and network.</a:t>
            </a:r>
            <a:endParaRPr lang="en-IN" dirty="0" smtClean="0"/>
          </a:p>
          <a:p>
            <a:endParaRPr lang="en-IN" dirty="0" smtClean="0"/>
          </a:p>
          <a:p>
            <a:endParaRPr lang="en-US" b="1" dirty="0" smtClean="0"/>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2585323"/>
          </a:xfrm>
          <a:prstGeom prst="rect">
            <a:avLst/>
          </a:prstGeom>
          <a:noFill/>
        </p:spPr>
        <p:txBody>
          <a:bodyPr wrap="square" rtlCol="0">
            <a:spAutoFit/>
          </a:bodyPr>
          <a:lstStyle/>
          <a:p>
            <a:r>
              <a:rPr lang="en-US" b="1" dirty="0" smtClean="0"/>
              <a:t>	C.  Query Processing in Database Systems</a:t>
            </a:r>
            <a:endParaRPr lang="en-IN" dirty="0" smtClean="0"/>
          </a:p>
          <a:p>
            <a:pPr lvl="2" algn="just"/>
            <a:r>
              <a:rPr lang="en-IN" dirty="0" smtClean="0"/>
              <a:t>	</a:t>
            </a:r>
            <a:r>
              <a:rPr lang="en-US" dirty="0" smtClean="0"/>
              <a:t>It is the step by step process of breaking the high level language into low level language which machine can understand and perform the requested action for user. Query processor in the DBMS performs this task.</a:t>
            </a:r>
            <a:endParaRPr lang="en-IN" dirty="0" smtClean="0"/>
          </a:p>
          <a:p>
            <a:endParaRPr lang="en-IN" dirty="0" smtClean="0"/>
          </a:p>
          <a:p>
            <a:endParaRPr lang="en-IN" dirty="0" smtClean="0"/>
          </a:p>
          <a:p>
            <a:endParaRPr lang="en-US" b="1" dirty="0" smtClean="0"/>
          </a:p>
          <a:p>
            <a:endParaRPr lang="en-IN" dirty="0"/>
          </a:p>
        </p:txBody>
      </p:sp>
      <p:pic>
        <p:nvPicPr>
          <p:cNvPr id="5" name="Picture 4" descr="Image result for database query processing"/>
          <p:cNvPicPr/>
          <p:nvPr/>
        </p:nvPicPr>
        <p:blipFill>
          <a:blip r:embed="rId3" cstate="print"/>
          <a:srcRect/>
          <a:stretch>
            <a:fillRect/>
          </a:stretch>
        </p:blipFill>
        <p:spPr bwMode="auto">
          <a:xfrm>
            <a:off x="2500296" y="2214554"/>
            <a:ext cx="4714910" cy="37147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3416320"/>
          </a:xfrm>
          <a:prstGeom prst="rect">
            <a:avLst/>
          </a:prstGeom>
          <a:noFill/>
        </p:spPr>
        <p:txBody>
          <a:bodyPr wrap="square" rtlCol="0">
            <a:spAutoFit/>
          </a:bodyPr>
          <a:lstStyle/>
          <a:p>
            <a:r>
              <a:rPr lang="en-US" b="1" dirty="0" smtClean="0"/>
              <a:t> 	D. Query Optimization</a:t>
            </a:r>
            <a:endParaRPr lang="en-IN" dirty="0" smtClean="0"/>
          </a:p>
          <a:p>
            <a:pPr lvl="2"/>
            <a:r>
              <a:rPr lang="en-US" dirty="0" smtClean="0"/>
              <a:t>	Query optimization is a function of many relational database management systems. The query optimizer attempts to determine the most efficient way to execute a given query by considering the possible query plans.</a:t>
            </a:r>
            <a:endParaRPr lang="en-IN" dirty="0" smtClean="0"/>
          </a:p>
          <a:p>
            <a:pPr lvl="2"/>
            <a:r>
              <a:rPr lang="en-US" dirty="0" smtClean="0"/>
              <a:t>Generally, the query optimizer cannot be accessed directly by users: once queries are submitted to the database server, and parsed by the parser, they are then passed to the query optimizer where optimization occurs. However, some database engines allow guiding the query optimizer with hints.</a:t>
            </a:r>
            <a:endParaRPr lang="en-IN" dirty="0" smtClean="0"/>
          </a:p>
          <a:p>
            <a:endParaRPr lang="en-US" b="1" dirty="0" smtClean="0"/>
          </a:p>
          <a:p>
            <a:endParaRPr lang="en-IN"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5355312"/>
          </a:xfrm>
          <a:prstGeom prst="rect">
            <a:avLst/>
          </a:prstGeom>
          <a:noFill/>
        </p:spPr>
        <p:txBody>
          <a:bodyPr wrap="square" rtlCol="0">
            <a:spAutoFit/>
          </a:bodyPr>
          <a:lstStyle/>
          <a:p>
            <a:r>
              <a:rPr lang="en-US" b="1" dirty="0" smtClean="0"/>
              <a:t>	E. Long running Transactions</a:t>
            </a:r>
            <a:endParaRPr lang="en-IN" dirty="0" smtClean="0"/>
          </a:p>
          <a:p>
            <a:pPr lvl="2"/>
            <a:r>
              <a:rPr lang="en-US" dirty="0" smtClean="0"/>
              <a:t>	Long-running transactions are computer database transactions that avoid locks on non-local resources, use compensation to handle failures, potentially aggregate smaller ACID transactions (also referred to as atomic transactions), and typically use a coordinator to complete or abort the transaction. In contrast to rollback in ACID transactions, compensation restores the original state, or an equivalent, and is business-specific. For example, the compensating action for making a hotel reservation is canceling that reservation, possibly with a penalty.</a:t>
            </a:r>
            <a:endParaRPr lang="en-IN" dirty="0" smtClean="0"/>
          </a:p>
          <a:p>
            <a:pPr lvl="2"/>
            <a:r>
              <a:rPr lang="en-US" dirty="0" smtClean="0"/>
              <a:t>A number of protocols have been specified for long-running transactions using Web services within business processes. OASIS Business Transaction Processing and WS-CAF are examples. These protocols use a coordinator to mediate the successful completion or use of compensation in a long-running transaction.</a:t>
            </a:r>
            <a:endParaRPr lang="en-IN" dirty="0" smtClean="0"/>
          </a:p>
          <a:p>
            <a:pPr lvl="2"/>
            <a:endParaRPr lang="en-US" b="1" dirty="0" smtClean="0"/>
          </a:p>
          <a:p>
            <a:endParaRPr lang="en-IN"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5909310"/>
          </a:xfrm>
          <a:prstGeom prst="rect">
            <a:avLst/>
          </a:prstGeom>
          <a:noFill/>
        </p:spPr>
        <p:txBody>
          <a:bodyPr wrap="square" rtlCol="0">
            <a:spAutoFit/>
          </a:bodyPr>
          <a:lstStyle/>
          <a:p>
            <a:r>
              <a:rPr lang="en-US" b="1" dirty="0" smtClean="0"/>
              <a:t>	F. Query Processing in Parallel</a:t>
            </a:r>
            <a:endParaRPr lang="en-IN" dirty="0" smtClean="0"/>
          </a:p>
          <a:p>
            <a:pPr lvl="2" algn="just"/>
            <a:r>
              <a:rPr lang="en-US" dirty="0" smtClean="0"/>
              <a:t>	Parallel Query processing in databases systems means that the job of producing the results of the query gets divided between many processes which execute in parallel, thus leading to improvements in performance. The underlying concept for achieving parallelism in data processing is partitioning the dataset and processing each partition in parallel such that results produced from each partition are (usually) independent of one another and can be simply merged and presented to the user.</a:t>
            </a:r>
            <a:endParaRPr lang="en-IN" dirty="0" smtClean="0"/>
          </a:p>
          <a:p>
            <a:pPr lvl="2" algn="just"/>
            <a:r>
              <a:rPr lang="en-US" dirty="0" smtClean="0"/>
              <a:t>Typically a SQL query gets broken down into a set of sequential operations. Some or all of such steps can be executed in parallel. A typical database system figures out which operations can be parallelized and how to parallelize them. Each operation can be parallelized in various ways and appropriate method is chosen depending on your system configuration and size of data etc.</a:t>
            </a:r>
            <a:endParaRPr lang="en-IN" dirty="0" smtClean="0"/>
          </a:p>
          <a:p>
            <a:pPr lvl="2" algn="just"/>
            <a:r>
              <a:rPr lang="en-US" dirty="0" smtClean="0"/>
              <a:t>Each database system has a different architecture and thus you will find as many ways of achieving parallel query execution as the number of architectures but data partitioning and redistribution is central is all such systems.</a:t>
            </a:r>
            <a:endParaRPr lang="en-IN" dirty="0" smtClean="0"/>
          </a:p>
          <a:p>
            <a:pPr lvl="4"/>
            <a:endParaRPr lang="en-US" b="1" dirty="0" smtClean="0"/>
          </a:p>
          <a:p>
            <a:endParaRPr lang="en-IN"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3139321"/>
          </a:xfrm>
          <a:prstGeom prst="rect">
            <a:avLst/>
          </a:prstGeom>
          <a:noFill/>
        </p:spPr>
        <p:txBody>
          <a:bodyPr wrap="square" rtlCol="0">
            <a:spAutoFit/>
          </a:bodyPr>
          <a:lstStyle/>
          <a:p>
            <a:r>
              <a:rPr lang="en-US" b="1" dirty="0" smtClean="0"/>
              <a:t>3. REQUIREMENTS	</a:t>
            </a:r>
          </a:p>
          <a:p>
            <a:endParaRPr lang="en-IN" b="1" dirty="0" smtClean="0"/>
          </a:p>
          <a:p>
            <a:r>
              <a:rPr lang="en-US" b="1" dirty="0" smtClean="0"/>
              <a:t>	A.SOFTWARE REQUIREMENTS</a:t>
            </a:r>
            <a:endParaRPr lang="en-IN" b="1" dirty="0" smtClean="0"/>
          </a:p>
          <a:p>
            <a:pPr lvl="0"/>
            <a:r>
              <a:rPr lang="en-US" dirty="0" smtClean="0"/>
              <a:t>		Windows/Linux Operating System</a:t>
            </a:r>
            <a:endParaRPr lang="en-IN" dirty="0" smtClean="0"/>
          </a:p>
          <a:p>
            <a:pPr lvl="0"/>
            <a:r>
              <a:rPr lang="en-US" dirty="0" smtClean="0"/>
              <a:t>		Spyder Python IDE</a:t>
            </a:r>
            <a:endParaRPr lang="en-IN" dirty="0" smtClean="0"/>
          </a:p>
          <a:p>
            <a:endParaRPr lang="en-US" b="1" dirty="0" smtClean="0"/>
          </a:p>
          <a:p>
            <a:r>
              <a:rPr lang="en-US" b="1" dirty="0" smtClean="0"/>
              <a:t>	B.LIBRARIES/PACKAGES USED</a:t>
            </a:r>
            <a:endParaRPr lang="en-IN" dirty="0" smtClean="0"/>
          </a:p>
          <a:p>
            <a:pPr lvl="0"/>
            <a:r>
              <a:rPr lang="en-US" dirty="0" smtClean="0"/>
              <a:t>		Threading</a:t>
            </a:r>
            <a:endParaRPr lang="en-IN" dirty="0" smtClean="0"/>
          </a:p>
          <a:p>
            <a:pPr lvl="0"/>
            <a:r>
              <a:rPr lang="en-US" dirty="0" smtClean="0"/>
              <a:t>		Time</a:t>
            </a:r>
            <a:endParaRPr lang="en-IN" dirty="0" smtClean="0"/>
          </a:p>
          <a:p>
            <a:pPr lvl="4"/>
            <a:endParaRPr lang="en-US" b="1" dirty="0" smtClean="0"/>
          </a:p>
          <a:p>
            <a:endParaRPr lang="en-IN"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4" name="TextBox 3"/>
          <p:cNvSpPr txBox="1"/>
          <p:nvPr/>
        </p:nvSpPr>
        <p:spPr>
          <a:xfrm>
            <a:off x="642910" y="571480"/>
            <a:ext cx="7715304" cy="1200329"/>
          </a:xfrm>
          <a:prstGeom prst="rect">
            <a:avLst/>
          </a:prstGeom>
          <a:noFill/>
        </p:spPr>
        <p:txBody>
          <a:bodyPr wrap="square" rtlCol="0">
            <a:spAutoFit/>
          </a:bodyPr>
          <a:lstStyle/>
          <a:p>
            <a:r>
              <a:rPr lang="en-US" b="1" dirty="0" smtClean="0"/>
              <a:t>4. RESULTS</a:t>
            </a:r>
            <a:endParaRPr lang="en-IN" dirty="0" smtClean="0"/>
          </a:p>
          <a:p>
            <a:r>
              <a:rPr lang="en-US" b="1" dirty="0" smtClean="0"/>
              <a:t>	</a:t>
            </a:r>
          </a:p>
          <a:p>
            <a:endParaRPr lang="en-IN" dirty="0" smtClean="0"/>
          </a:p>
          <a:p>
            <a:r>
              <a:rPr lang="en-US" b="1" dirty="0" smtClean="0"/>
              <a:t>	</a:t>
            </a:r>
            <a:endParaRPr lang="en-IN" dirty="0" smtClean="0"/>
          </a:p>
        </p:txBody>
      </p:sp>
      <p:pic>
        <p:nvPicPr>
          <p:cNvPr id="5" name="Picture 4"/>
          <p:cNvPicPr/>
          <p:nvPr/>
        </p:nvPicPr>
        <p:blipFill>
          <a:blip r:embed="rId3" cstate="print"/>
          <a:srcRect t="10460" r="4469" b="15753"/>
          <a:stretch>
            <a:fillRect/>
          </a:stretch>
        </p:blipFill>
        <p:spPr bwMode="auto">
          <a:xfrm>
            <a:off x="928662" y="1000108"/>
            <a:ext cx="7286676" cy="485778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AC08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509</Words>
  <Application>Microsoft Office PowerPoint</Application>
  <PresentationFormat>On-screen Show (4:3)</PresentationFormat>
  <Paragraphs>91</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TOPIC OF PRESENTATION</dc:title>
  <dc:creator>Vaidehi Banerjee</dc:creator>
  <cp:lastModifiedBy>Vaidehi Banerjee</cp:lastModifiedBy>
  <cp:revision>31</cp:revision>
  <dcterms:created xsi:type="dcterms:W3CDTF">2019-11-07T07:44:26Z</dcterms:created>
  <dcterms:modified xsi:type="dcterms:W3CDTF">2020-02-06T06:13:24Z</dcterms:modified>
</cp:coreProperties>
</file>