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27"/>
  </p:notesMasterIdLst>
  <p:sldIdLst>
    <p:sldId id="261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1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2654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avindraj@isquareit.edu.in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492896"/>
            <a:ext cx="7772400" cy="11075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b="1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Wireless Sensor Networks</a:t>
            </a:r>
            <a:endParaRPr lang="en-IN" sz="44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b="1" dirty="0" err="1" smtClean="0">
                <a:solidFill>
                  <a:srgbClr val="000099"/>
                </a:solidFill>
                <a:latin typeface="+mn-lt"/>
                <a:cs typeface="+mn-cs"/>
              </a:rPr>
              <a:t>Prof.</a:t>
            </a:r>
            <a:r>
              <a:rPr lang="en-IN" sz="3200" b="1" dirty="0" smtClean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IN" sz="3200" b="1" dirty="0" err="1" smtClean="0">
                <a:solidFill>
                  <a:srgbClr val="000099"/>
                </a:solidFill>
                <a:latin typeface="+mn-lt"/>
                <a:cs typeface="+mn-cs"/>
              </a:rPr>
              <a:t>Ravindra</a:t>
            </a:r>
            <a:r>
              <a:rPr lang="en-IN" sz="3200" b="1" dirty="0" smtClean="0">
                <a:solidFill>
                  <a:srgbClr val="000099"/>
                </a:solidFill>
                <a:latin typeface="+mn-lt"/>
                <a:cs typeface="+mn-cs"/>
              </a:rPr>
              <a:t> Joshi</a:t>
            </a:r>
            <a:endParaRPr lang="en-IN" sz="3200" b="1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b="1" dirty="0" smtClean="0">
                <a:solidFill>
                  <a:srgbClr val="008000"/>
                </a:solidFill>
                <a:latin typeface="+mn-lt"/>
                <a:cs typeface="+mn-cs"/>
              </a:rPr>
              <a:t>Department of Engineering Sciences</a:t>
            </a:r>
            <a:endParaRPr lang="en-IN" sz="3200" b="1" dirty="0">
              <a:solidFill>
                <a:srgbClr val="008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b="1" dirty="0">
              <a:solidFill>
                <a:srgbClr val="00800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b="1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7441BD-F103-4E91-B5E5-01FBE292A30F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09600" y="1233488"/>
            <a:ext cx="758031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 </a:t>
            </a:r>
            <a:r>
              <a:rPr lang="en-US" altLang="en-US" i="1" dirty="0">
                <a:solidFill>
                  <a:srgbClr val="CC0099"/>
                </a:solidFill>
                <a:latin typeface="Arial" pitchFamily="34" charset="0"/>
              </a:rPr>
              <a:t>Automotive Engineering: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solidFill>
                <a:srgbClr val="CC0099"/>
              </a:solidFill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Monitoring of engine parameters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Noise and pollution measurements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Structural condition assessment of vehicles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105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 </a:t>
            </a:r>
            <a:r>
              <a:rPr lang="en-US" altLang="en-US" i="1" dirty="0">
                <a:solidFill>
                  <a:srgbClr val="008000"/>
                </a:solidFill>
                <a:latin typeface="Arial" pitchFamily="34" charset="0"/>
              </a:rPr>
              <a:t>Medical applications: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endParaRPr lang="en-US" altLang="en-US" sz="800" dirty="0">
              <a:solidFill>
                <a:srgbClr val="008000"/>
              </a:solidFill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Biomedical applications/ measurements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Monitoring of human body with embedded sensors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105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latin typeface="Arial" pitchFamily="34" charset="0"/>
              </a:rPr>
              <a:t>Space applications: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700" dirty="0">
              <a:solidFill>
                <a:srgbClr val="000099"/>
              </a:solidFill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Automatic positioning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Sensing of humidity, gravitational force 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1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 </a:t>
            </a:r>
            <a:r>
              <a:rPr lang="en-US" altLang="en-US" i="1" dirty="0">
                <a:solidFill>
                  <a:srgbClr val="008000"/>
                </a:solidFill>
                <a:latin typeface="Arial" pitchFamily="34" charset="0"/>
              </a:rPr>
              <a:t>Marine Engineering:</a:t>
            </a:r>
            <a:endParaRPr lang="en-US" altLang="en-US" sz="800" i="1" dirty="0">
              <a:solidFill>
                <a:srgbClr val="008000"/>
              </a:solidFill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Study of marine life and water contamination</a:t>
            </a:r>
          </a:p>
        </p:txBody>
      </p:sp>
      <p:graphicFrame>
        <p:nvGraphicFramePr>
          <p:cNvPr id="11270" name="Object 9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252536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35696" y="303039"/>
            <a:ext cx="6236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Applications of wireless sensor networks</a:t>
            </a:r>
          </a:p>
        </p:txBody>
      </p:sp>
    </p:spTree>
    <p:extLst>
      <p:ext uri="{BB962C8B-B14F-4D97-AF65-F5344CB8AC3E}">
        <p14:creationId xmlns:p14="http://schemas.microsoft.com/office/powerpoint/2010/main" val="385156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8AFF49-7E4D-495F-82CB-59101765542A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115616" y="260648"/>
            <a:ext cx="7920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latin typeface="Arial" pitchFamily="34" charset="0"/>
              </a:rPr>
              <a:t>Information Processing in Wireless </a:t>
            </a: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sensor </a:t>
            </a:r>
            <a:r>
              <a:rPr lang="en-US" altLang="en-US" b="1" dirty="0" smtClean="0">
                <a:solidFill>
                  <a:srgbClr val="C00000"/>
                </a:solidFill>
                <a:latin typeface="Arial" pitchFamily="34" charset="0"/>
              </a:rPr>
              <a:t>networks</a:t>
            </a:r>
            <a:endParaRPr lang="en-US" altLang="en-US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2293" name="AutoShape 6" descr="COMSOC"/>
          <p:cNvSpPr>
            <a:spLocks noChangeAspect="1" noChangeArrowheads="1"/>
          </p:cNvSpPr>
          <p:nvPr/>
        </p:nvSpPr>
        <p:spPr bwMode="auto">
          <a:xfrm>
            <a:off x="425450" y="6200775"/>
            <a:ext cx="18288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2294" name="AutoShape 8" descr="ieeeblu"/>
          <p:cNvSpPr>
            <a:spLocks noChangeAspect="1" noChangeArrowheads="1"/>
          </p:cNvSpPr>
          <p:nvPr/>
        </p:nvSpPr>
        <p:spPr bwMode="auto">
          <a:xfrm>
            <a:off x="7131050" y="6276975"/>
            <a:ext cx="10668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958850" y="5895975"/>
            <a:ext cx="2019300" cy="366713"/>
          </a:xfrm>
          <a:prstGeom prst="rect">
            <a:avLst/>
          </a:prstGeom>
          <a:solidFill>
            <a:srgbClr val="FFD8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Processor Platforms</a:t>
            </a:r>
            <a:endParaRPr lang="en-US" altLang="en-US"/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3854450" y="5895975"/>
            <a:ext cx="819150" cy="366713"/>
          </a:xfrm>
          <a:prstGeom prst="rect">
            <a:avLst/>
          </a:prstGeom>
          <a:solidFill>
            <a:srgbClr val="FFD8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Radios</a:t>
            </a:r>
            <a:endParaRPr lang="en-US" altLang="en-US"/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5759450" y="5895975"/>
            <a:ext cx="895350" cy="366713"/>
          </a:xfrm>
          <a:prstGeom prst="rect">
            <a:avLst/>
          </a:prstGeom>
          <a:solidFill>
            <a:srgbClr val="FFD8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Sensors</a:t>
            </a:r>
            <a:endParaRPr lang="en-US" altLang="en-US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>
            <a:off x="196850" y="5743575"/>
            <a:ext cx="78486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3244850" y="5210175"/>
            <a:ext cx="1917700" cy="366713"/>
          </a:xfrm>
          <a:prstGeom prst="rect">
            <a:avLst/>
          </a:prstGeom>
          <a:solidFill>
            <a:srgbClr val="FFD8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Operating Systems</a:t>
            </a:r>
            <a:endParaRPr lang="en-US" altLang="en-US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120650" y="4981575"/>
            <a:ext cx="78486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196850" y="4371975"/>
            <a:ext cx="1327150" cy="366713"/>
          </a:xfrm>
          <a:prstGeom prst="rect">
            <a:avLst/>
          </a:prstGeom>
          <a:solidFill>
            <a:srgbClr val="FFE5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Localization</a:t>
            </a:r>
            <a:endParaRPr lang="en-US" altLang="en-US"/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1949450" y="4371975"/>
            <a:ext cx="2222500" cy="366713"/>
          </a:xfrm>
          <a:prstGeom prst="rect">
            <a:avLst/>
          </a:prstGeom>
          <a:solidFill>
            <a:srgbClr val="FFE5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Time Synchronization</a:t>
            </a:r>
            <a:endParaRPr lang="en-US" altLang="en-US"/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4692650" y="4371975"/>
            <a:ext cx="1663700" cy="366713"/>
          </a:xfrm>
          <a:prstGeom prst="rect">
            <a:avLst/>
          </a:prstGeom>
          <a:solidFill>
            <a:srgbClr val="FFE5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Medium Access</a:t>
            </a:r>
            <a:endParaRPr lang="en-US" altLang="en-US"/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6673850" y="4371975"/>
            <a:ext cx="1212850" cy="366713"/>
          </a:xfrm>
          <a:prstGeom prst="rect">
            <a:avLst/>
          </a:prstGeom>
          <a:solidFill>
            <a:srgbClr val="FFE5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Calibration</a:t>
            </a:r>
            <a:endParaRPr lang="en-US" altLang="en-US"/>
          </a:p>
        </p:txBody>
      </p:sp>
      <p:sp>
        <p:nvSpPr>
          <p:cNvPr id="12305" name="Line 20"/>
          <p:cNvSpPr>
            <a:spLocks noChangeShapeType="1"/>
          </p:cNvSpPr>
          <p:nvPr/>
        </p:nvSpPr>
        <p:spPr bwMode="auto">
          <a:xfrm>
            <a:off x="120650" y="4143375"/>
            <a:ext cx="78486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306" name="Text Box 21"/>
          <p:cNvSpPr txBox="1">
            <a:spLocks noChangeArrowheads="1"/>
          </p:cNvSpPr>
          <p:nvPr/>
        </p:nvSpPr>
        <p:spPr bwMode="auto">
          <a:xfrm>
            <a:off x="2559050" y="3609975"/>
            <a:ext cx="3117850" cy="366713"/>
          </a:xfrm>
          <a:prstGeom prst="rect">
            <a:avLst/>
          </a:prstGeom>
          <a:solidFill>
            <a:srgbClr val="FDF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Collaborative Signal Processing</a:t>
            </a:r>
            <a:endParaRPr lang="en-US" altLang="en-US"/>
          </a:p>
        </p:txBody>
      </p:sp>
      <p:sp>
        <p:nvSpPr>
          <p:cNvPr id="12307" name="Line 22"/>
          <p:cNvSpPr>
            <a:spLocks noChangeShapeType="1"/>
          </p:cNvSpPr>
          <p:nvPr/>
        </p:nvSpPr>
        <p:spPr bwMode="auto">
          <a:xfrm>
            <a:off x="44450" y="3457575"/>
            <a:ext cx="78486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308" name="Text Box 23"/>
          <p:cNvSpPr txBox="1">
            <a:spLocks noChangeArrowheads="1"/>
          </p:cNvSpPr>
          <p:nvPr/>
        </p:nvSpPr>
        <p:spPr bwMode="auto">
          <a:xfrm>
            <a:off x="196850" y="2924175"/>
            <a:ext cx="2108200" cy="3667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Data-centric Routing</a:t>
            </a:r>
            <a:endParaRPr lang="en-US" altLang="en-US"/>
          </a:p>
        </p:txBody>
      </p:sp>
      <p:sp>
        <p:nvSpPr>
          <p:cNvPr id="12309" name="Text Box 24"/>
          <p:cNvSpPr txBox="1">
            <a:spLocks noChangeArrowheads="1"/>
          </p:cNvSpPr>
          <p:nvPr/>
        </p:nvSpPr>
        <p:spPr bwMode="auto">
          <a:xfrm>
            <a:off x="5759450" y="2924175"/>
            <a:ext cx="2068513" cy="3667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Data-centric Storage</a:t>
            </a:r>
            <a:endParaRPr lang="en-US" altLang="en-US"/>
          </a:p>
        </p:txBody>
      </p:sp>
      <p:sp>
        <p:nvSpPr>
          <p:cNvPr id="12310" name="Line 25"/>
          <p:cNvSpPr>
            <a:spLocks noChangeShapeType="1"/>
          </p:cNvSpPr>
          <p:nvPr/>
        </p:nvSpPr>
        <p:spPr bwMode="auto">
          <a:xfrm>
            <a:off x="44450" y="2695575"/>
            <a:ext cx="78486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311" name="Text Box 26"/>
          <p:cNvSpPr txBox="1">
            <a:spLocks noChangeArrowheads="1"/>
          </p:cNvSpPr>
          <p:nvPr/>
        </p:nvSpPr>
        <p:spPr bwMode="auto">
          <a:xfrm>
            <a:off x="2940050" y="2162175"/>
            <a:ext cx="2139950" cy="366713"/>
          </a:xfrm>
          <a:prstGeom prst="rect">
            <a:avLst/>
          </a:prstGeom>
          <a:solidFill>
            <a:srgbClr val="FDF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Querying, Triggering</a:t>
            </a:r>
            <a:endParaRPr lang="en-US" altLang="en-US"/>
          </a:p>
        </p:txBody>
      </p:sp>
      <p:sp>
        <p:nvSpPr>
          <p:cNvPr id="12312" name="Text Box 27"/>
          <p:cNvSpPr txBox="1">
            <a:spLocks noChangeArrowheads="1"/>
          </p:cNvSpPr>
          <p:nvPr/>
        </p:nvSpPr>
        <p:spPr bwMode="auto">
          <a:xfrm>
            <a:off x="2482850" y="2924175"/>
            <a:ext cx="29781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Aggregation and Compression</a:t>
            </a:r>
            <a:endParaRPr lang="en-US" altLang="en-US"/>
          </a:p>
        </p:txBody>
      </p:sp>
      <p:sp>
        <p:nvSpPr>
          <p:cNvPr id="12313" name="Line 28"/>
          <p:cNvSpPr>
            <a:spLocks noChangeShapeType="1"/>
          </p:cNvSpPr>
          <p:nvPr/>
        </p:nvSpPr>
        <p:spPr bwMode="auto">
          <a:xfrm>
            <a:off x="196850" y="2009775"/>
            <a:ext cx="78486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314" name="Text Box 29"/>
          <p:cNvSpPr txBox="1">
            <a:spLocks noChangeArrowheads="1"/>
          </p:cNvSpPr>
          <p:nvPr/>
        </p:nvSpPr>
        <p:spPr bwMode="auto">
          <a:xfrm>
            <a:off x="2628900" y="1400175"/>
            <a:ext cx="30670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cs typeface="Times New Roman" pitchFamily="18" charset="0"/>
              </a:rPr>
              <a:t>Collaborative Event Processing</a:t>
            </a:r>
            <a:endParaRPr lang="en-US" altLang="en-US" dirty="0"/>
          </a:p>
        </p:txBody>
      </p:sp>
      <p:sp>
        <p:nvSpPr>
          <p:cNvPr id="12315" name="Text Box 30"/>
          <p:cNvSpPr txBox="1">
            <a:spLocks noChangeArrowheads="1"/>
          </p:cNvSpPr>
          <p:nvPr/>
        </p:nvSpPr>
        <p:spPr bwMode="auto">
          <a:xfrm rot="-5400000">
            <a:off x="8152607" y="1901031"/>
            <a:ext cx="458788" cy="1133475"/>
          </a:xfrm>
          <a:prstGeom prst="rect">
            <a:avLst/>
          </a:prstGeom>
          <a:solidFill>
            <a:srgbClr val="FDF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Monitoring</a:t>
            </a:r>
            <a:endParaRPr lang="en-US" altLang="en-US"/>
          </a:p>
        </p:txBody>
      </p:sp>
      <p:sp>
        <p:nvSpPr>
          <p:cNvPr id="12316" name="Text Box 31"/>
          <p:cNvSpPr txBox="1">
            <a:spLocks noChangeArrowheads="1"/>
          </p:cNvSpPr>
          <p:nvPr/>
        </p:nvSpPr>
        <p:spPr bwMode="auto">
          <a:xfrm rot="-5400000">
            <a:off x="8152607" y="3855244"/>
            <a:ext cx="458787" cy="854075"/>
          </a:xfrm>
          <a:prstGeom prst="rect">
            <a:avLst/>
          </a:prstGeom>
          <a:solidFill>
            <a:srgbClr val="FFE5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cs typeface="Times New Roman" pitchFamily="18" charset="0"/>
              </a:rPr>
              <a:t>Security</a:t>
            </a:r>
            <a:endParaRPr lang="en-US" altLang="en-US"/>
          </a:p>
        </p:txBody>
      </p:sp>
      <p:graphicFrame>
        <p:nvGraphicFramePr>
          <p:cNvPr id="12317" name="Object 33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252536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30364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2BDF62-F16A-4544-9566-E0F95FE2740D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73708" y="244475"/>
            <a:ext cx="687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</a:rPr>
              <a:t>Hardware: Platforms, Radios &amp; sensors</a:t>
            </a:r>
          </a:p>
        </p:txBody>
      </p:sp>
      <p:pic>
        <p:nvPicPr>
          <p:cNvPr id="13317" name="Picture 5" descr="xb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552575"/>
            <a:ext cx="24574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erfcub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771775"/>
            <a:ext cx="1676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man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143375"/>
            <a:ext cx="24384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85800" y="1676400"/>
            <a:ext cx="3581400" cy="4391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CC0099"/>
                </a:solidFill>
                <a:latin typeface="Arial" pitchFamily="34" charset="0"/>
                <a:cs typeface="Times New Roman" pitchFamily="18" charset="0"/>
              </a:rPr>
              <a:t>Processors </a:t>
            </a:r>
            <a:endParaRPr lang="en-US" altLang="en-US" sz="1100" b="1">
              <a:solidFill>
                <a:srgbClr val="CC0099"/>
              </a:solidFill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Atmel </a:t>
            </a:r>
            <a:endParaRPr lang="en-US" altLang="en-US" sz="180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StrongARM </a:t>
            </a:r>
            <a:endParaRPr lang="en-US" altLang="en-US" sz="180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X-Scale </a:t>
            </a:r>
            <a:endParaRPr lang="en-US" altLang="en-US" sz="180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008000"/>
                </a:solidFill>
                <a:latin typeface="Arial" pitchFamily="34" charset="0"/>
                <a:cs typeface="Times New Roman" pitchFamily="18" charset="0"/>
              </a:rPr>
              <a:t>Radios </a:t>
            </a:r>
            <a:endParaRPr lang="en-US" altLang="en-US" sz="2000" b="1">
              <a:solidFill>
                <a:srgbClr val="008000"/>
              </a:solidFill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Chipcon CC1000 </a:t>
            </a:r>
            <a:endParaRPr lang="en-US" altLang="en-US" sz="180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Bluetooth </a:t>
            </a:r>
            <a:endParaRPr lang="en-US" altLang="en-US" sz="180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Zigbee</a:t>
            </a:r>
            <a:r>
              <a:rPr lang="en-US" altLang="en-US" sz="1800">
                <a:cs typeface="Times New Roman" pitchFamily="18" charset="0"/>
              </a:rPr>
              <a:t> </a:t>
            </a:r>
            <a:endParaRPr lang="en-US" altLang="en-US" sz="1100"/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Sensors 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None/>
            </a:pPr>
            <a:endParaRPr lang="en-US" altLang="en-US" sz="900" b="1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FF0066"/>
                </a:solidFill>
                <a:latin typeface="Arial" pitchFamily="34" charset="0"/>
                <a:cs typeface="Times New Roman" pitchFamily="18" charset="0"/>
              </a:rPr>
              <a:t>Platforms </a:t>
            </a:r>
            <a:endParaRPr lang="en-US" altLang="en-US" sz="2000" b="1">
              <a:solidFill>
                <a:srgbClr val="FF0066"/>
              </a:solidFill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Mica-2 </a:t>
            </a:r>
            <a:endParaRPr lang="en-US" altLang="en-US" sz="180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Stargate </a:t>
            </a:r>
            <a:endParaRPr lang="en-US" altLang="en-US" sz="180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iMote </a:t>
            </a:r>
            <a:endParaRPr lang="en-US" altLang="en-US" sz="1800">
              <a:latin typeface="Arial" pitchFamily="34" charset="0"/>
            </a:endParaRPr>
          </a:p>
          <a:p>
            <a:pPr lvl="1" eaLnBrk="1" hangingPunct="1"/>
            <a:endParaRPr lang="en-US" altLang="en-US" sz="1800">
              <a:latin typeface="Arial" pitchFamily="34" charset="0"/>
            </a:endParaRPr>
          </a:p>
        </p:txBody>
      </p:sp>
      <p:graphicFrame>
        <p:nvGraphicFramePr>
          <p:cNvPr id="13321" name="Object 10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Photo Editor Photo" r:id="rId6" imgW="1561905" imgH="1542857" progId="MSPhotoEd.3">
                  <p:embed/>
                </p:oleObj>
              </mc:Choice>
              <mc:Fallback>
                <p:oleObj name="Photo Editor Photo" r:id="rId6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252536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97292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D89DEB-3B41-4EAD-B8E0-902D067D6BAA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667000" y="244475"/>
            <a:ext cx="4041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</a:rPr>
              <a:t>Processor comparison</a:t>
            </a:r>
          </a:p>
        </p:txBody>
      </p:sp>
      <p:graphicFrame>
        <p:nvGraphicFramePr>
          <p:cNvPr id="19509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98095"/>
              </p:ext>
            </p:extLst>
          </p:nvPr>
        </p:nvGraphicFramePr>
        <p:xfrm>
          <a:off x="685800" y="1600200"/>
          <a:ext cx="7696200" cy="4533155"/>
        </p:xfrm>
        <a:graphic>
          <a:graphicData uri="http://schemas.openxmlformats.org/drawingml/2006/table">
            <a:tbl>
              <a:tblPr/>
              <a:tblGrid>
                <a:gridCol w="1221904"/>
                <a:gridCol w="2232248"/>
                <a:gridCol w="2088232"/>
                <a:gridCol w="2153816"/>
              </a:tblGrid>
              <a:tr h="640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Atmel ATMEGA128(L)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Strong ARM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SA1100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Intel XScale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B"/>
                    </a:solidFill>
                  </a:tcPr>
                </a:tc>
              </a:tr>
              <a:tr h="466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Micro Controller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Microprocessor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Microprocessor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Architecture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Harvard, 8-bit RISC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Harvard 32-bit RISC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Harvard 32-bit RISC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7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Speed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8MHz/16MHz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206MHz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200/300/400 MHz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Cache/ 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Memory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128KB programming memory 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4KB data memory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16KB instruction cache 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8KB data cache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32KB instruction cache 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32KB data cache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Power Draw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run mode: 16.5mW 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sleep mode: &lt; 60µW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run mode: 800 mW 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idle mode: 210 mW 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sleep mode: 50µW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run mode: 400 mW 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idle mode: 160mW 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sleep mode: 50µW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D9"/>
                    </a:solidFill>
                  </a:tcPr>
                </a:tc>
              </a:tr>
              <a:tr h="579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 Platforms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Mica2 mote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Compaq iPAQ3700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Compaq iPAQ3900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85" name="Object 55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79512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17867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852906-016F-4F2D-96A6-DCDB5064B5B4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86200" y="244475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</a:rPr>
              <a:t>Radios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1781175"/>
            <a:ext cx="4191000" cy="4238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CC0099"/>
                </a:solidFill>
                <a:latin typeface="Arial" pitchFamily="34" charset="0"/>
                <a:cs typeface="Times New Roman" pitchFamily="18" charset="0"/>
              </a:rPr>
              <a:t>Low power, short range</a:t>
            </a:r>
            <a:r>
              <a:rPr lang="en-US" altLang="en-US" sz="2000" b="1">
                <a:latin typeface="Arial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/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Relevant criteria</a:t>
            </a:r>
            <a:r>
              <a:rPr lang="en-US" altLang="en-US" sz="2000" b="1">
                <a:latin typeface="Arial" pitchFamily="34" charset="0"/>
                <a:cs typeface="Times New Roman" pitchFamily="18" charset="0"/>
              </a:rPr>
              <a:t> </a:t>
            </a:r>
            <a:endParaRPr lang="en-US" altLang="en-US" sz="2000" b="1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Frequency </a:t>
            </a:r>
            <a:endParaRPr lang="en-US" altLang="en-US" sz="180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Modulation scheme </a:t>
            </a:r>
            <a:endParaRPr lang="en-US" altLang="en-US" sz="180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Encoding scheme </a:t>
            </a:r>
            <a:endParaRPr lang="en-US" altLang="en-US" sz="180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Data rates </a:t>
            </a:r>
            <a:endParaRPr lang="en-US" altLang="en-US" sz="180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Frequency diversity</a:t>
            </a:r>
            <a:r>
              <a:rPr lang="en-US" altLang="en-US" sz="1800"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800"/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008000"/>
                </a:solidFill>
                <a:latin typeface="Arial" pitchFamily="34" charset="0"/>
                <a:cs typeface="Times New Roman" pitchFamily="18" charset="0"/>
              </a:rPr>
              <a:t>Power considerations</a:t>
            </a:r>
            <a:r>
              <a:rPr lang="en-US" altLang="en-US" sz="2000">
                <a:latin typeface="Arial" pitchFamily="34" charset="0"/>
                <a:cs typeface="Times New Roman" pitchFamily="18" charset="0"/>
              </a:rPr>
              <a:t> </a:t>
            </a:r>
            <a:endParaRPr lang="en-US" altLang="en-US" sz="200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Receive power </a:t>
            </a:r>
            <a:endParaRPr lang="en-US" altLang="en-US" sz="180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Transmit power </a:t>
            </a:r>
            <a:endParaRPr lang="en-US" altLang="en-US" sz="180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" pitchFamily="34" charset="0"/>
                <a:cs typeface="Times New Roman" pitchFamily="18" charset="0"/>
              </a:rPr>
              <a:t>For short range communication, the two are comparable</a:t>
            </a:r>
            <a:endParaRPr lang="en-US" altLang="en-US" sz="1800">
              <a:latin typeface="Arial" pitchFamily="34" charset="0"/>
            </a:endParaRPr>
          </a:p>
          <a:p>
            <a:pPr eaLnBrk="1" hangingPunct="1"/>
            <a:endParaRPr lang="en-US" altLang="en-US" sz="1800">
              <a:latin typeface="Arial" pitchFamily="34" charset="0"/>
            </a:endParaRPr>
          </a:p>
        </p:txBody>
      </p:sp>
      <p:pic>
        <p:nvPicPr>
          <p:cNvPr id="15366" name="Picture 6" descr="wire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0013"/>
            <a:ext cx="29718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wireless-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95775"/>
            <a:ext cx="320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8" name="Object 9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Photo Editor Photo" r:id="rId5" imgW="1561905" imgH="1542857" progId="MSPhotoEd.3">
                  <p:embed/>
                </p:oleObj>
              </mc:Choice>
              <mc:Fallback>
                <p:oleObj name="Photo Editor Photo" r:id="rId5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79512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22569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4428FA-1D3D-42E4-9EB1-177047EB92FE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97313" y="244475"/>
            <a:ext cx="1589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</a:rPr>
              <a:t>Sensors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90600" y="1781175"/>
            <a:ext cx="3810000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Small (coin, matchbox </a:t>
            </a:r>
            <a:r>
              <a:rPr lang="en-US" altLang="en-US" sz="2400" dirty="0" smtClean="0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size) </a:t>
            </a:r>
            <a:r>
              <a:rPr lang="en-US" altLang="en-US" sz="2400" dirty="0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nodes with</a:t>
            </a:r>
            <a:r>
              <a:rPr lang="en-US" altLang="en-US" sz="24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endParaRPr lang="en-US" altLang="en-US" sz="1100" dirty="0">
              <a:solidFill>
                <a:srgbClr val="000099"/>
              </a:solidFill>
            </a:endParaRPr>
          </a:p>
          <a:p>
            <a:pPr lvl="1" eaLnBrk="1" hangingPunct="1"/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Processor </a:t>
            </a:r>
            <a:endParaRPr lang="en-US" altLang="en-US" sz="1800" dirty="0">
              <a:latin typeface="Arial" pitchFamily="34" charset="0"/>
            </a:endParaRPr>
          </a:p>
          <a:p>
            <a:pPr lvl="2" eaLnBrk="1" hangingPunct="1"/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8-bit processors to x86 class processors </a:t>
            </a:r>
            <a:endParaRPr lang="en-US" altLang="en-US" sz="1800" dirty="0">
              <a:latin typeface="Arial" pitchFamily="34" charset="0"/>
            </a:endParaRPr>
          </a:p>
          <a:p>
            <a:pPr lvl="1" eaLnBrk="1" hangingPunct="1"/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Memory </a:t>
            </a:r>
            <a:endParaRPr lang="en-US" altLang="en-US" sz="1800" dirty="0">
              <a:latin typeface="Arial" pitchFamily="34" charset="0"/>
            </a:endParaRPr>
          </a:p>
          <a:p>
            <a:pPr lvl="2" eaLnBrk="1" hangingPunct="1"/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Kbytes – Mbytes range </a:t>
            </a:r>
            <a:endParaRPr lang="en-US" altLang="en-US" sz="1800" dirty="0">
              <a:latin typeface="Arial" pitchFamily="34" charset="0"/>
            </a:endParaRPr>
          </a:p>
          <a:p>
            <a:pPr lvl="1" eaLnBrk="1" hangingPunct="1"/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Radio </a:t>
            </a:r>
            <a:endParaRPr lang="en-US" altLang="en-US" sz="1800" dirty="0">
              <a:latin typeface="Arial" pitchFamily="34" charset="0"/>
            </a:endParaRPr>
          </a:p>
          <a:p>
            <a:pPr lvl="2" eaLnBrk="1" hangingPunct="1"/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20-100 Kbps </a:t>
            </a:r>
            <a:r>
              <a:rPr lang="en-US" altLang="en-US" sz="1800" dirty="0">
                <a:cs typeface="Times New Roman" pitchFamily="18" charset="0"/>
              </a:rPr>
              <a:t> </a:t>
            </a:r>
            <a:endParaRPr lang="en-US" altLang="en-US" sz="1800" dirty="0"/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8000"/>
                </a:solidFill>
                <a:latin typeface="Arial" pitchFamily="34" charset="0"/>
                <a:cs typeface="Times New Roman" pitchFamily="18" charset="0"/>
              </a:rPr>
              <a:t>Battery powered</a:t>
            </a:r>
            <a:r>
              <a:rPr lang="en-US" altLang="en-US" sz="2400" dirty="0">
                <a:latin typeface="Arial" pitchFamily="34" charset="0"/>
                <a:cs typeface="Times New Roman" pitchFamily="18" charset="0"/>
              </a:rPr>
              <a:t> </a:t>
            </a:r>
            <a:endParaRPr lang="en-US" altLang="en-US" sz="24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CC0099"/>
                </a:solidFill>
                <a:latin typeface="Arial" pitchFamily="34" charset="0"/>
                <a:cs typeface="Times New Roman" pitchFamily="18" charset="0"/>
              </a:rPr>
              <a:t>Built-in sensors</a:t>
            </a:r>
            <a:endParaRPr lang="en-US" altLang="en-US" sz="2800" dirty="0">
              <a:solidFill>
                <a:srgbClr val="CC0099"/>
              </a:solidFill>
              <a:latin typeface="Arial" pitchFamily="34" charset="0"/>
            </a:endParaRPr>
          </a:p>
        </p:txBody>
      </p:sp>
      <p:pic>
        <p:nvPicPr>
          <p:cNvPr id="16390" name="Picture 6" descr="111-1152_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2057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starg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297113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2" name="Object 9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Photo Editor Photo" r:id="rId5" imgW="1561905" imgH="1542857" progId="MSPhotoEd.3">
                  <p:embed/>
                </p:oleObj>
              </mc:Choice>
              <mc:Fallback>
                <p:oleObj name="Photo Editor Photo" r:id="rId5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185173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64656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E6CE51-7A19-424D-ABB1-D224DBC4E842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244475"/>
            <a:ext cx="339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</a:rPr>
              <a:t>Operating systems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69925" y="1501775"/>
            <a:ext cx="801687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ko-KR" dirty="0">
                <a:ea typeface="굴림" charset="-127"/>
              </a:rPr>
              <a:t> </a:t>
            </a:r>
            <a:r>
              <a:rPr lang="en-US" altLang="ko-KR" dirty="0">
                <a:latin typeface="Arial" pitchFamily="34" charset="0"/>
                <a:ea typeface="굴림" charset="-127"/>
              </a:rPr>
              <a:t>Depending the platform, various choices are available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None/>
            </a:pPr>
            <a:endParaRPr lang="en-US" altLang="ko-KR" sz="800" dirty="0">
              <a:latin typeface="Arial" pitchFamily="34" charset="0"/>
              <a:ea typeface="굴림" charset="-127"/>
            </a:endParaRP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>
                <a:latin typeface="Arial" pitchFamily="34" charset="0"/>
                <a:ea typeface="굴림" charset="-127"/>
              </a:rPr>
              <a:t>Tiny OS 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ko-KR" sz="2000" dirty="0">
                <a:latin typeface="Arial" pitchFamily="34" charset="0"/>
                <a:ea typeface="굴림" charset="-127"/>
              </a:rPr>
              <a:t>   Embedded Linux 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ko-KR" sz="2000" dirty="0">
                <a:latin typeface="Arial" pitchFamily="34" charset="0"/>
                <a:ea typeface="굴림" charset="-127"/>
                <a:sym typeface="Symbol" pitchFamily="18" charset="2"/>
              </a:rPr>
              <a:t>   </a:t>
            </a:r>
            <a:r>
              <a:rPr lang="en-US" altLang="ko-KR" sz="2000" dirty="0">
                <a:latin typeface="Arial" pitchFamily="34" charset="0"/>
                <a:ea typeface="굴림" charset="-127"/>
              </a:rPr>
              <a:t>-OS </a:t>
            </a:r>
          </a:p>
          <a:p>
            <a:pPr lvl="1" eaLnBrk="1" hangingPunct="1">
              <a:spcBef>
                <a:spcPct val="20000"/>
              </a:spcBef>
            </a:pPr>
            <a:endParaRPr lang="en-US" altLang="ko-KR" sz="800" dirty="0">
              <a:latin typeface="Arial" pitchFamily="34" charset="0"/>
              <a:ea typeface="굴림" charset="-127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ko-KR" dirty="0">
                <a:latin typeface="Arial" pitchFamily="34" charset="0"/>
                <a:ea typeface="굴림" charset="-127"/>
              </a:rPr>
              <a:t> Tiny OS is most </a:t>
            </a:r>
            <a:r>
              <a:rPr lang="en-US" altLang="ko-KR" dirty="0" smtClean="0">
                <a:latin typeface="Arial" pitchFamily="34" charset="0"/>
                <a:ea typeface="굴림" charset="-127"/>
              </a:rPr>
              <a:t>suitable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</a:pPr>
            <a:endParaRPr lang="en-US" altLang="ko-KR" sz="700" dirty="0">
              <a:latin typeface="Arial" pitchFamily="34" charset="0"/>
              <a:ea typeface="굴림" charset="-127"/>
            </a:endParaRP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Developed by University of California, </a:t>
            </a:r>
            <a:r>
              <a:rPr lang="en-US" altLang="en-US" sz="2000" dirty="0" smtClean="0">
                <a:latin typeface="Arial" pitchFamily="34" charset="0"/>
              </a:rPr>
              <a:t>Berkley</a:t>
            </a:r>
            <a:endParaRPr lang="en-US" altLang="ko-KR" sz="2000" dirty="0">
              <a:latin typeface="Arial" pitchFamily="34" charset="0"/>
              <a:ea typeface="굴림" charset="-127"/>
            </a:endParaRP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Event driven execution, No polling, No blocking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Concurrency intensive operation, multi-threads based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</a:t>
            </a:r>
            <a:r>
              <a:rPr lang="en-US" altLang="en-US" sz="2000" dirty="0" smtClean="0">
                <a:latin typeface="Arial" pitchFamily="34" charset="0"/>
              </a:rPr>
              <a:t>Light weight</a:t>
            </a:r>
            <a:endParaRPr lang="en-US" altLang="en-US" sz="2000" dirty="0">
              <a:latin typeface="Arial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Easy to integrate with hardware</a:t>
            </a:r>
          </a:p>
        </p:txBody>
      </p:sp>
      <p:graphicFrame>
        <p:nvGraphicFramePr>
          <p:cNvPr id="17414" name="Object 7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44088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55EDF5-03C7-4DC3-A82C-206B8A0D5CA9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05000" y="244475"/>
            <a:ext cx="601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</a:rPr>
              <a:t>Hardware platforms using Tiny OS</a:t>
            </a:r>
          </a:p>
        </p:txBody>
      </p:sp>
      <p:graphicFrame>
        <p:nvGraphicFramePr>
          <p:cNvPr id="21554" name="Group 50"/>
          <p:cNvGraphicFramePr>
            <a:graphicFrameLocks noGrp="1"/>
          </p:cNvGraphicFramePr>
          <p:nvPr/>
        </p:nvGraphicFramePr>
        <p:xfrm>
          <a:off x="504825" y="1800225"/>
          <a:ext cx="8134350" cy="3573463"/>
        </p:xfrm>
        <a:graphic>
          <a:graphicData uri="http://schemas.openxmlformats.org/drawingml/2006/table">
            <a:tbl>
              <a:tblPr/>
              <a:tblGrid>
                <a:gridCol w="1247775"/>
                <a:gridCol w="2208213"/>
                <a:gridCol w="2376487"/>
                <a:gridCol w="2301875"/>
              </a:tblGrid>
              <a:tr h="579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</a:rPr>
                        <a:t>Crossbow mica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</a:rPr>
                        <a:t>Crossbow mica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</a:rPr>
                        <a:t>Intel Mote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7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CPU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ATmega128L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굴림" charset="-127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ATmega128L(4MHz)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굴림" charset="-127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ARM core(12MHz)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굴림" charset="-127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Program memory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128k Flash memory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굴림" charset="-127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128k Flash memory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굴림" charset="-127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512k Flash memory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굴림" charset="-127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Data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Memory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4K SRAM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4K SRAM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64K SRAM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Radio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RFM TR1000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굴림" charset="-127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ChipCon CC1000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굴림" charset="-127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Bluetooth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Data rate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 Kbps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76.8 K Baud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Mbps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Frequency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916.50 MHz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굴림" charset="-127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315/433/868/915MHz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굴림" charset="-127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2.4 GHz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479" name="Object 52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312179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607A38-22DC-4D8F-BA98-D9483956FD10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76400" y="260350"/>
            <a:ext cx="6532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</a:rPr>
              <a:t>Wireless sensor networks &amp; MANETS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989688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sz="2200" dirty="0">
                <a:latin typeface="Arial" pitchFamily="34" charset="0"/>
              </a:rPr>
              <a:t>A mobile ad-hoc network (MANET) is a self-configuring </a:t>
            </a:r>
          </a:p>
          <a:p>
            <a:pPr eaLnBrk="1" hangingPunct="1"/>
            <a:r>
              <a:rPr lang="en-US" altLang="en-US" sz="2200" dirty="0">
                <a:latin typeface="Arial" pitchFamily="34" charset="0"/>
              </a:rPr>
              <a:t>    network of mobile routers and associated hosts connected</a:t>
            </a:r>
          </a:p>
          <a:p>
            <a:pPr eaLnBrk="1" hangingPunct="1"/>
            <a:r>
              <a:rPr lang="en-US" altLang="en-US" sz="2200" dirty="0">
                <a:latin typeface="Arial" pitchFamily="34" charset="0"/>
              </a:rPr>
              <a:t>    by wireless links.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sz="2200" dirty="0">
                <a:latin typeface="Arial" pitchFamily="34" charset="0"/>
              </a:rPr>
              <a:t>The mobile routers are free to move randomly and </a:t>
            </a:r>
            <a:r>
              <a:rPr lang="en-US" altLang="en-US" sz="2200" dirty="0" smtClean="0">
                <a:latin typeface="Arial" pitchFamily="34" charset="0"/>
              </a:rPr>
              <a:t>organize</a:t>
            </a:r>
            <a:endParaRPr lang="en-US" altLang="en-US" sz="2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200" dirty="0">
                <a:latin typeface="Arial" pitchFamily="34" charset="0"/>
              </a:rPr>
              <a:t>    </a:t>
            </a:r>
            <a:r>
              <a:rPr lang="en-US" altLang="en-US" sz="2200" dirty="0" smtClean="0">
                <a:latin typeface="Arial" pitchFamily="34" charset="0"/>
              </a:rPr>
              <a:t> themselves </a:t>
            </a:r>
            <a:r>
              <a:rPr lang="en-US" altLang="en-US" sz="2200" dirty="0">
                <a:latin typeface="Arial" pitchFamily="34" charset="0"/>
              </a:rPr>
              <a:t>arbitrarily, hence the network </a:t>
            </a:r>
            <a:r>
              <a:rPr lang="en-US" altLang="en-US" sz="2200" dirty="0" smtClean="0">
                <a:latin typeface="Arial" pitchFamily="34" charset="0"/>
              </a:rPr>
              <a:t>topology may</a:t>
            </a:r>
            <a:endParaRPr lang="en-US" altLang="en-US" sz="2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200" dirty="0">
                <a:latin typeface="Arial" pitchFamily="34" charset="0"/>
              </a:rPr>
              <a:t>     </a:t>
            </a:r>
            <a:r>
              <a:rPr lang="en-US" altLang="en-US" sz="2200" dirty="0" smtClean="0">
                <a:latin typeface="Arial" pitchFamily="34" charset="0"/>
              </a:rPr>
              <a:t>change </a:t>
            </a:r>
            <a:r>
              <a:rPr lang="en-US" altLang="en-US" sz="2200" dirty="0">
                <a:latin typeface="Arial" pitchFamily="34" charset="0"/>
              </a:rPr>
              <a:t>rapidly and unpredictably.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1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sz="2200" dirty="0" smtClean="0">
                <a:latin typeface="Arial" pitchFamily="34" charset="0"/>
              </a:rPr>
              <a:t>This </a:t>
            </a:r>
            <a:r>
              <a:rPr lang="en-US" altLang="en-US" sz="2200" dirty="0">
                <a:latin typeface="Arial" pitchFamily="34" charset="0"/>
              </a:rPr>
              <a:t>network may operate in stand alone manner or can 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200" dirty="0">
                <a:latin typeface="Arial" pitchFamily="34" charset="0"/>
              </a:rPr>
              <a:t>     be connected to the Internet.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1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sz="2200" dirty="0" smtClean="0">
                <a:latin typeface="Arial" pitchFamily="34" charset="0"/>
              </a:rPr>
              <a:t>It </a:t>
            </a:r>
            <a:r>
              <a:rPr lang="en-US" altLang="en-US" sz="2200" dirty="0">
                <a:latin typeface="Arial" pitchFamily="34" charset="0"/>
              </a:rPr>
              <a:t>has </a:t>
            </a:r>
            <a:r>
              <a:rPr lang="en-US" altLang="en-US" sz="2200" dirty="0" smtClean="0">
                <a:latin typeface="Arial" pitchFamily="34" charset="0"/>
              </a:rPr>
              <a:t>less </a:t>
            </a:r>
            <a:r>
              <a:rPr lang="en-US" altLang="en-US" sz="2200" dirty="0">
                <a:latin typeface="Arial" pitchFamily="34" charset="0"/>
              </a:rPr>
              <a:t>number of nodes compared to </a:t>
            </a:r>
            <a:r>
              <a:rPr lang="en-US" altLang="en-US" sz="2200" dirty="0" smtClean="0">
                <a:latin typeface="Arial" pitchFamily="34" charset="0"/>
              </a:rPr>
              <a:t>the wireless</a:t>
            </a:r>
            <a:endParaRPr lang="en-US" altLang="en-US" sz="2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200" dirty="0">
                <a:latin typeface="Arial" pitchFamily="34" charset="0"/>
              </a:rPr>
              <a:t>     </a:t>
            </a:r>
            <a:r>
              <a:rPr lang="en-US" altLang="en-US" sz="2200" dirty="0" smtClean="0">
                <a:latin typeface="Arial" pitchFamily="34" charset="0"/>
              </a:rPr>
              <a:t>sensor </a:t>
            </a:r>
            <a:r>
              <a:rPr lang="en-US" altLang="en-US" sz="2200" dirty="0">
                <a:latin typeface="Arial" pitchFamily="34" charset="0"/>
              </a:rPr>
              <a:t>network. E.g. communication between </a:t>
            </a:r>
            <a:r>
              <a:rPr lang="en-US" altLang="en-US" sz="2200" dirty="0" smtClean="0">
                <a:latin typeface="Arial" pitchFamily="34" charset="0"/>
              </a:rPr>
              <a:t>vehicles 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200" dirty="0">
                <a:latin typeface="Arial" pitchFamily="34" charset="0"/>
              </a:rPr>
              <a:t> </a:t>
            </a:r>
            <a:r>
              <a:rPr lang="en-US" altLang="en-US" sz="2200" dirty="0" smtClean="0">
                <a:latin typeface="Arial" pitchFamily="34" charset="0"/>
              </a:rPr>
              <a:t>    and </a:t>
            </a:r>
            <a:r>
              <a:rPr lang="en-US" altLang="en-US" sz="2200" dirty="0">
                <a:latin typeface="Arial" pitchFamily="34" charset="0"/>
              </a:rPr>
              <a:t>roadside equipment (VANETS) </a:t>
            </a:r>
          </a:p>
        </p:txBody>
      </p:sp>
      <p:graphicFrame>
        <p:nvGraphicFramePr>
          <p:cNvPr id="19462" name="Object 7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622257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42B7D3-7FE2-4800-AF06-5710A9609D92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907704" y="313492"/>
            <a:ext cx="5566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</a:rPr>
              <a:t>Comparison of WSN 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</a:rPr>
              <a:t>&amp;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</a:rPr>
              <a:t>MANET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742950" y="1495425"/>
            <a:ext cx="3956050" cy="4605338"/>
          </a:xfrm>
          <a:prstGeom prst="rect">
            <a:avLst/>
          </a:prstGeom>
          <a:solidFill>
            <a:srgbClr val="E9FF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Arial" pitchFamily="34" charset="0"/>
              </a:rPr>
              <a:t>     </a:t>
            </a:r>
            <a:r>
              <a:rPr lang="en-US" altLang="en-US" sz="2000" b="1" dirty="0" smtClean="0">
                <a:latin typeface="Arial" pitchFamily="34" charset="0"/>
              </a:rPr>
              <a:t>                  </a:t>
            </a:r>
            <a:r>
              <a:rPr lang="en-US" altLang="en-US" sz="2000" b="1" dirty="0" smtClean="0">
                <a:solidFill>
                  <a:srgbClr val="CC0099"/>
                </a:solidFill>
                <a:latin typeface="Arial" pitchFamily="34" charset="0"/>
              </a:rPr>
              <a:t>WSN</a:t>
            </a:r>
            <a:endParaRPr lang="en-US" altLang="en-US" sz="2000" b="1" dirty="0">
              <a:solidFill>
                <a:srgbClr val="CC0099"/>
              </a:solidFill>
              <a:latin typeface="Arial" pitchFamily="34" charset="0"/>
            </a:endParaRP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1800" dirty="0">
                <a:latin typeface="Arial" pitchFamily="34" charset="0"/>
              </a:rPr>
              <a:t>  More nodes are deployed (from </a:t>
            </a: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   10 to 1000)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-  Nodes have less processing power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1800" dirty="0">
                <a:latin typeface="Arial" pitchFamily="34" charset="0"/>
              </a:rPr>
              <a:t>  Nodes are miniature, low cost and </a:t>
            </a: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   can not be easily replaced once </a:t>
            </a: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   battery runs out, as they are </a:t>
            </a: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   distributed over larger distances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1800" dirty="0">
                <a:latin typeface="Arial" pitchFamily="34" charset="0"/>
              </a:rPr>
              <a:t>  Nodes do not require human </a:t>
            </a: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   interaction and can remain</a:t>
            </a: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   unattended for a longer time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-  Redundant information is collected </a:t>
            </a: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   from neighboring nodes by the sink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257800" y="1447800"/>
            <a:ext cx="3657600" cy="4665663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Arial" pitchFamily="34" charset="0"/>
              </a:rPr>
              <a:t>             </a:t>
            </a:r>
            <a:r>
              <a:rPr lang="en-US" altLang="en-US" sz="2000" b="1" dirty="0" smtClean="0">
                <a:solidFill>
                  <a:srgbClr val="CC0099"/>
                </a:solidFill>
                <a:latin typeface="Arial" pitchFamily="34" charset="0"/>
              </a:rPr>
              <a:t>MANET</a:t>
            </a:r>
            <a:endParaRPr lang="en-US" altLang="en-US" sz="2000" b="1" dirty="0">
              <a:solidFill>
                <a:srgbClr val="CC0099"/>
              </a:solidFill>
              <a:latin typeface="Arial" pitchFamily="34" charset="0"/>
            </a:endParaRPr>
          </a:p>
          <a:p>
            <a:pPr eaLnBrk="1" hangingPunct="1"/>
            <a:endParaRPr lang="en-US" altLang="en-US" sz="1200" dirty="0">
              <a:solidFill>
                <a:srgbClr val="CC0099"/>
              </a:solidFill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1800" dirty="0">
                <a:latin typeface="Arial" pitchFamily="34" charset="0"/>
              </a:rPr>
              <a:t>  Less number of nodes are</a:t>
            </a: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   deployed (from 10 to 100)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1800" dirty="0">
                <a:latin typeface="Arial" pitchFamily="34" charset="0"/>
              </a:rPr>
              <a:t>  Nodes have more processing</a:t>
            </a: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   power and have less constraints</a:t>
            </a: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   of memory, energy resources</a:t>
            </a: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   etc. 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1800" dirty="0">
                <a:latin typeface="Arial" pitchFamily="34" charset="0"/>
              </a:rPr>
              <a:t>  Nodes can be expensive</a:t>
            </a: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   and can be replaced, if required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1800" dirty="0">
                <a:latin typeface="Arial" pitchFamily="34" charset="0"/>
              </a:rPr>
              <a:t>  Nodes are spread over less      	distances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1800" dirty="0">
                <a:latin typeface="Arial" pitchFamily="34" charset="0"/>
              </a:rPr>
              <a:t>  Redundant information is not </a:t>
            </a:r>
          </a:p>
          <a:p>
            <a:pPr eaLnBrk="1" hangingPunct="1"/>
            <a:r>
              <a:rPr lang="en-US" altLang="en-US" sz="1800" dirty="0">
                <a:latin typeface="Arial" pitchFamily="34" charset="0"/>
              </a:rPr>
              <a:t>   collected by neighboring nodes</a:t>
            </a:r>
            <a:endParaRPr lang="en-US" altLang="en-US" dirty="0">
              <a:latin typeface="Arial" pitchFamily="34" charset="0"/>
            </a:endParaRPr>
          </a:p>
        </p:txBody>
      </p:sp>
      <p:graphicFrame>
        <p:nvGraphicFramePr>
          <p:cNvPr id="20487" name="Object 9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428083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F9F0A8-B128-4D33-873A-F70BC30CA8E9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62000" y="11430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491880" y="332656"/>
            <a:ext cx="17887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</a:rPr>
              <a:t>   Agenda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600" y="1739751"/>
            <a:ext cx="7284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  Introduction to Wireless Sensor </a:t>
            </a:r>
            <a:r>
              <a:rPr lang="en-US" altLang="en-US" dirty="0" smtClean="0">
                <a:solidFill>
                  <a:srgbClr val="008000"/>
                </a:solidFill>
                <a:latin typeface="Arial" pitchFamily="34" charset="0"/>
              </a:rPr>
              <a:t>Networks (WSN)</a:t>
            </a:r>
            <a:endParaRPr lang="en-US" altLang="en-US" dirty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09600" y="2409676"/>
            <a:ext cx="69628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 Wireless Sensor Networks and Mobile </a:t>
            </a:r>
            <a:r>
              <a:rPr lang="en-US" altLang="en-US" dirty="0" smtClean="0">
                <a:latin typeface="Arial" pitchFamily="34" charset="0"/>
              </a:rPr>
              <a:t>Ad-hoc </a:t>
            </a:r>
          </a:p>
          <a:p>
            <a:pPr eaLnBrk="1" hangingPunct="1">
              <a:buClr>
                <a:srgbClr val="000099"/>
              </a:buClr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smtClean="0">
                <a:latin typeface="Arial" pitchFamily="34" charset="0"/>
              </a:rPr>
              <a:t>    Networks (MANETs)</a:t>
            </a:r>
          </a:p>
          <a:p>
            <a:pPr eaLnBrk="1" hangingPunct="1">
              <a:buClr>
                <a:srgbClr val="000099"/>
              </a:buClr>
            </a:pPr>
            <a:endParaRPr lang="en-US" altLang="en-US" dirty="0">
              <a:latin typeface="Arial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09600" y="3471391"/>
            <a:ext cx="709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solidFill>
                  <a:srgbClr val="000099"/>
                </a:solidFill>
                <a:latin typeface="Arial" pitchFamily="34" charset="0"/>
              </a:rPr>
              <a:t>  Current Research in Wireless Sensor Networks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09600" y="4191471"/>
            <a:ext cx="2787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  Key </a:t>
            </a:r>
            <a:r>
              <a:rPr lang="en-US" altLang="en-US" dirty="0" smtClean="0">
                <a:solidFill>
                  <a:srgbClr val="008000"/>
                </a:solidFill>
                <a:latin typeface="Arial" pitchFamily="34" charset="0"/>
              </a:rPr>
              <a:t>Challenges</a:t>
            </a:r>
            <a:endParaRPr lang="en-US" altLang="en-US" dirty="0">
              <a:solidFill>
                <a:srgbClr val="008000"/>
              </a:solidFill>
              <a:latin typeface="Arial" pitchFamily="34" charset="0"/>
            </a:endParaRP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25152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318286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  <p:bldP spid="3080" grpId="0" autoUpdateAnimBg="0"/>
      <p:bldP spid="3081" grpId="0" autoUpdateAnimBg="0"/>
      <p:bldP spid="308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D1D00-1A03-429A-A9FE-9AC983797F4B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88044" y="303039"/>
            <a:ext cx="6856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Current research in wireless sensor networks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93725" y="1371600"/>
            <a:ext cx="8016875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latin typeface="Arial" pitchFamily="34" charset="0"/>
              </a:rPr>
              <a:t>Optimization of network lifetime: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Requires less transmission power to be used</a:t>
            </a:r>
          </a:p>
          <a:p>
            <a:pPr eaLnBrk="1" hangingPunct="1"/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Trade-off between network lifetime and reliability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i="1" dirty="0">
                <a:solidFill>
                  <a:srgbClr val="008000"/>
                </a:solidFill>
                <a:latin typeface="Arial" pitchFamily="34" charset="0"/>
              </a:rPr>
              <a:t>Minimize the battery consumption:</a:t>
            </a:r>
          </a:p>
          <a:p>
            <a:pPr eaLnBrk="1" hangingPunct="1"/>
            <a:r>
              <a:rPr lang="en-US" altLang="en-US" sz="800" dirty="0">
                <a:latin typeface="Arial" pitchFamily="34" charset="0"/>
              </a:rPr>
              <a:t> 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Reduce the communication related and processing power 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Use of sleep/ inactive </a:t>
            </a:r>
            <a:r>
              <a:rPr lang="en-US" altLang="en-US" sz="2000" dirty="0" smtClean="0">
                <a:latin typeface="Arial" pitchFamily="34" charset="0"/>
              </a:rPr>
              <a:t>modes</a:t>
            </a:r>
            <a:endParaRPr lang="en-US" altLang="en-US" sz="2000" dirty="0">
              <a:latin typeface="Arial" pitchFamily="34" charset="0"/>
            </a:endParaRP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i="1" dirty="0">
                <a:solidFill>
                  <a:srgbClr val="C00000"/>
                </a:solidFill>
                <a:latin typeface="Arial" pitchFamily="34" charset="0"/>
              </a:rPr>
              <a:t>Routing algorithms:</a:t>
            </a:r>
          </a:p>
          <a:p>
            <a:pPr eaLnBrk="1" hangingPunct="1"/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Transmission power is closely related to the route selection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latin typeface="Arial" pitchFamily="34" charset="0"/>
              </a:rPr>
              <a:t>Algorithms for access control: 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</a:t>
            </a:r>
            <a:r>
              <a:rPr lang="en-US" altLang="en-US" sz="2000" dirty="0" smtClean="0">
                <a:latin typeface="Arial" pitchFamily="34" charset="0"/>
              </a:rPr>
              <a:t>They should consume minimum power</a:t>
            </a:r>
            <a:endParaRPr lang="en-US" altLang="en-US" sz="2000" dirty="0">
              <a:latin typeface="Arial" pitchFamily="34" charset="0"/>
            </a:endParaRPr>
          </a:p>
        </p:txBody>
      </p:sp>
      <p:graphicFrame>
        <p:nvGraphicFramePr>
          <p:cNvPr id="21510" name="Object 7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97823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84F602-BA45-4C71-94AA-4957C19E435F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09800" y="244475"/>
            <a:ext cx="545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</a:rPr>
              <a:t>Key technical challenges faced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93725" y="1419225"/>
            <a:ext cx="801687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latin typeface="Arial" pitchFamily="34" charset="0"/>
              </a:rPr>
              <a:t>Scalability of network protocols: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Since the number of nodes are large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i="1" dirty="0">
                <a:solidFill>
                  <a:srgbClr val="008000"/>
                </a:solidFill>
                <a:latin typeface="Arial" pitchFamily="34" charset="0"/>
              </a:rPr>
              <a:t>Designing simple, fast, efficient routing algorithms:</a:t>
            </a:r>
          </a:p>
          <a:p>
            <a:pPr eaLnBrk="1" hangingPunct="1"/>
            <a:r>
              <a:rPr lang="en-US" altLang="en-US" sz="800" dirty="0">
                <a:latin typeface="Arial" pitchFamily="34" charset="0"/>
              </a:rPr>
              <a:t> 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Objective is to reduce the communication related power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 Optimum route selection between the available routes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 Fast convergence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 Less overheads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latin typeface="Arial" pitchFamily="34" charset="0"/>
              </a:rPr>
              <a:t>Distributed signal processing:</a:t>
            </a: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i="1" dirty="0">
                <a:solidFill>
                  <a:srgbClr val="C00000"/>
                </a:solidFill>
                <a:latin typeface="Arial" pitchFamily="34" charset="0"/>
              </a:rPr>
              <a:t>Mobility and security issues of the sensor nodes: </a:t>
            </a:r>
            <a:endParaRPr lang="en-US" altLang="en-US" sz="2000" i="1" dirty="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22534" name="Object 7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068675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DF3DC5-E9BC-44F5-98E6-C831AA94D001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93725" y="1419225"/>
            <a:ext cx="8245475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sz="2200" dirty="0">
                <a:latin typeface="Arial" pitchFamily="34" charset="0"/>
              </a:rPr>
              <a:t>Designing simple algorithms for localization </a:t>
            </a:r>
            <a:r>
              <a:rPr lang="en-US" altLang="en-US" sz="2200" dirty="0" smtClean="0">
                <a:latin typeface="Arial" pitchFamily="34" charset="0"/>
              </a:rPr>
              <a:t>and discovery</a:t>
            </a:r>
            <a:endParaRPr lang="en-US" altLang="en-US" sz="2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200" dirty="0">
                <a:latin typeface="Arial" pitchFamily="34" charset="0"/>
              </a:rPr>
              <a:t>    </a:t>
            </a:r>
            <a:r>
              <a:rPr lang="en-US" altLang="en-US" sz="2200" dirty="0" smtClean="0">
                <a:latin typeface="Arial" pitchFamily="34" charset="0"/>
              </a:rPr>
              <a:t>of </a:t>
            </a:r>
            <a:r>
              <a:rPr lang="en-US" altLang="en-US" sz="2200" dirty="0">
                <a:latin typeface="Arial" pitchFamily="34" charset="0"/>
              </a:rPr>
              <a:t>nodes, time </a:t>
            </a:r>
            <a:r>
              <a:rPr lang="en-US" altLang="en-US" sz="2200" dirty="0" smtClean="0">
                <a:latin typeface="Arial" pitchFamily="34" charset="0"/>
              </a:rPr>
              <a:t>synchronization.</a:t>
            </a:r>
            <a:endParaRPr lang="en-US" altLang="en-US" sz="2200" dirty="0">
              <a:latin typeface="Arial" pitchFamily="34" charset="0"/>
            </a:endParaRP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i="1" dirty="0" smtClean="0">
                <a:solidFill>
                  <a:srgbClr val="008000"/>
                </a:solidFill>
                <a:latin typeface="Arial" pitchFamily="34" charset="0"/>
              </a:rPr>
              <a:t>Media Access Control (MAC) </a:t>
            </a:r>
            <a:r>
              <a:rPr lang="en-US" altLang="en-US" i="1" dirty="0">
                <a:solidFill>
                  <a:srgbClr val="008000"/>
                </a:solidFill>
                <a:latin typeface="Arial" pitchFamily="34" charset="0"/>
              </a:rPr>
              <a:t>layer issues: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Collision </a:t>
            </a:r>
            <a:r>
              <a:rPr lang="en-US" altLang="en-US" sz="2000" dirty="0" smtClean="0">
                <a:latin typeface="Arial" pitchFamily="34" charset="0"/>
              </a:rPr>
              <a:t>avoidance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Topology control for higher energy </a:t>
            </a:r>
            <a:r>
              <a:rPr lang="en-US" altLang="en-US" sz="2000" dirty="0" smtClean="0">
                <a:latin typeface="Arial" pitchFamily="34" charset="0"/>
              </a:rPr>
              <a:t>efficiency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Trade-off between energy efficiency and latency, </a:t>
            </a:r>
            <a:r>
              <a:rPr lang="en-US" altLang="en-US" sz="2000" dirty="0" smtClean="0">
                <a:latin typeface="Arial" pitchFamily="34" charset="0"/>
              </a:rPr>
              <a:t>errors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Bandwidth </a:t>
            </a:r>
            <a:r>
              <a:rPr lang="en-US" altLang="en-US" sz="2000" dirty="0" smtClean="0">
                <a:latin typeface="Arial" pitchFamily="34" charset="0"/>
              </a:rPr>
              <a:t>utilization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Scalability in node </a:t>
            </a:r>
            <a:r>
              <a:rPr lang="en-US" altLang="en-US" sz="2000" dirty="0" smtClean="0">
                <a:latin typeface="Arial" pitchFamily="34" charset="0"/>
              </a:rPr>
              <a:t>density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Reduce idle listening, collisions, control overheads, </a:t>
            </a:r>
            <a:r>
              <a:rPr lang="en-US" altLang="en-US" sz="2000" dirty="0" smtClean="0">
                <a:latin typeface="Arial" pitchFamily="34" charset="0"/>
              </a:rPr>
              <a:t>overhearing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Improve physical/ radio layer performance 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051720" y="332656"/>
            <a:ext cx="545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</a:rPr>
              <a:t>Key technical challenges faced</a:t>
            </a:r>
          </a:p>
        </p:txBody>
      </p:sp>
      <p:graphicFrame>
        <p:nvGraphicFramePr>
          <p:cNvPr id="23559" name="Object 14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388180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456287-91AD-4714-9752-6949DD84F76A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746125" y="1412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69925" y="1411288"/>
            <a:ext cx="794067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latin typeface="Arial" pitchFamily="34" charset="0"/>
              </a:rPr>
              <a:t>Fast information retrieval: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12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i="1" dirty="0">
                <a:solidFill>
                  <a:srgbClr val="008000"/>
                </a:solidFill>
                <a:latin typeface="Arial" pitchFamily="34" charset="0"/>
              </a:rPr>
              <a:t>Topology adaptation and control: 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Topology adaptation for higher node density, Environmental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000" dirty="0">
                <a:latin typeface="Arial" pitchFamily="34" charset="0"/>
              </a:rPr>
              <a:t>     changes, Redundant deployments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Topology control schemes such as sharing workload within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000" dirty="0">
                <a:latin typeface="Arial" pitchFamily="34" charset="0"/>
              </a:rPr>
              <a:t>     cluster, removal of redundant links, data driven schemes 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051720" y="317599"/>
            <a:ext cx="545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</a:rPr>
              <a:t>Key technical challenges faced</a:t>
            </a:r>
          </a:p>
        </p:txBody>
      </p:sp>
      <p:grpSp>
        <p:nvGrpSpPr>
          <p:cNvPr id="24583" name="Group 8"/>
          <p:cNvGrpSpPr>
            <a:grpSpLocks/>
          </p:cNvGrpSpPr>
          <p:nvPr/>
        </p:nvGrpSpPr>
        <p:grpSpPr bwMode="auto">
          <a:xfrm>
            <a:off x="2667000" y="4191000"/>
            <a:ext cx="4114800" cy="1828800"/>
            <a:chOff x="1488" y="2688"/>
            <a:chExt cx="2928" cy="1440"/>
          </a:xfrm>
        </p:grpSpPr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1488" y="2688"/>
              <a:ext cx="2928" cy="144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3082" y="2928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87" name="Oval 11"/>
            <p:cNvSpPr>
              <a:spLocks noChangeArrowheads="1"/>
            </p:cNvSpPr>
            <p:nvPr/>
          </p:nvSpPr>
          <p:spPr bwMode="auto">
            <a:xfrm>
              <a:off x="3176" y="302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88" name="Oval 12"/>
            <p:cNvSpPr>
              <a:spLocks noChangeArrowheads="1"/>
            </p:cNvSpPr>
            <p:nvPr/>
          </p:nvSpPr>
          <p:spPr bwMode="auto">
            <a:xfrm>
              <a:off x="3270" y="312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89" name="Oval 13"/>
            <p:cNvSpPr>
              <a:spLocks noChangeArrowheads="1"/>
            </p:cNvSpPr>
            <p:nvPr/>
          </p:nvSpPr>
          <p:spPr bwMode="auto">
            <a:xfrm>
              <a:off x="3551" y="3024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90" name="Oval 14"/>
            <p:cNvSpPr>
              <a:spLocks noChangeArrowheads="1"/>
            </p:cNvSpPr>
            <p:nvPr/>
          </p:nvSpPr>
          <p:spPr bwMode="auto">
            <a:xfrm>
              <a:off x="3411" y="3168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91" name="Oval 15"/>
            <p:cNvSpPr>
              <a:spLocks noChangeArrowheads="1"/>
            </p:cNvSpPr>
            <p:nvPr/>
          </p:nvSpPr>
          <p:spPr bwMode="auto">
            <a:xfrm>
              <a:off x="3411" y="3408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92" name="Oval 16"/>
            <p:cNvSpPr>
              <a:spLocks noChangeArrowheads="1"/>
            </p:cNvSpPr>
            <p:nvPr/>
          </p:nvSpPr>
          <p:spPr bwMode="auto">
            <a:xfrm>
              <a:off x="3551" y="3312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93" name="Oval 17"/>
            <p:cNvSpPr>
              <a:spLocks noChangeArrowheads="1"/>
            </p:cNvSpPr>
            <p:nvPr/>
          </p:nvSpPr>
          <p:spPr bwMode="auto">
            <a:xfrm>
              <a:off x="3551" y="3456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94" name="Oval 18"/>
            <p:cNvSpPr>
              <a:spLocks noChangeArrowheads="1"/>
            </p:cNvSpPr>
            <p:nvPr/>
          </p:nvSpPr>
          <p:spPr bwMode="auto">
            <a:xfrm>
              <a:off x="3176" y="3312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95" name="Oval 19"/>
            <p:cNvSpPr>
              <a:spLocks noChangeArrowheads="1"/>
            </p:cNvSpPr>
            <p:nvPr/>
          </p:nvSpPr>
          <p:spPr bwMode="auto">
            <a:xfrm>
              <a:off x="3692" y="3600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96" name="Oval 20"/>
            <p:cNvSpPr>
              <a:spLocks noChangeArrowheads="1"/>
            </p:cNvSpPr>
            <p:nvPr/>
          </p:nvSpPr>
          <p:spPr bwMode="auto">
            <a:xfrm>
              <a:off x="3786" y="288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97" name="Oval 21"/>
            <p:cNvSpPr>
              <a:spLocks noChangeArrowheads="1"/>
            </p:cNvSpPr>
            <p:nvPr/>
          </p:nvSpPr>
          <p:spPr bwMode="auto">
            <a:xfrm>
              <a:off x="3505" y="2784"/>
              <a:ext cx="4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98" name="Oval 22"/>
            <p:cNvSpPr>
              <a:spLocks noChangeArrowheads="1"/>
            </p:cNvSpPr>
            <p:nvPr/>
          </p:nvSpPr>
          <p:spPr bwMode="auto">
            <a:xfrm>
              <a:off x="3317" y="288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99" name="Oval 23"/>
            <p:cNvSpPr>
              <a:spLocks noChangeArrowheads="1"/>
            </p:cNvSpPr>
            <p:nvPr/>
          </p:nvSpPr>
          <p:spPr bwMode="auto">
            <a:xfrm>
              <a:off x="3880" y="350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00" name="Oval 24"/>
            <p:cNvSpPr>
              <a:spLocks noChangeArrowheads="1"/>
            </p:cNvSpPr>
            <p:nvPr/>
          </p:nvSpPr>
          <p:spPr bwMode="auto">
            <a:xfrm>
              <a:off x="3786" y="3072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01" name="Oval 25"/>
            <p:cNvSpPr>
              <a:spLocks noChangeArrowheads="1"/>
            </p:cNvSpPr>
            <p:nvPr/>
          </p:nvSpPr>
          <p:spPr bwMode="auto">
            <a:xfrm>
              <a:off x="3927" y="2976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02" name="Oval 26"/>
            <p:cNvSpPr>
              <a:spLocks noChangeArrowheads="1"/>
            </p:cNvSpPr>
            <p:nvPr/>
          </p:nvSpPr>
          <p:spPr bwMode="auto">
            <a:xfrm>
              <a:off x="4208" y="2928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03" name="Oval 27"/>
            <p:cNvSpPr>
              <a:spLocks noChangeArrowheads="1"/>
            </p:cNvSpPr>
            <p:nvPr/>
          </p:nvSpPr>
          <p:spPr bwMode="auto">
            <a:xfrm>
              <a:off x="3786" y="3312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04" name="Oval 28"/>
            <p:cNvSpPr>
              <a:spLocks noChangeArrowheads="1"/>
            </p:cNvSpPr>
            <p:nvPr/>
          </p:nvSpPr>
          <p:spPr bwMode="auto">
            <a:xfrm>
              <a:off x="4020" y="3264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05" name="Oval 29"/>
            <p:cNvSpPr>
              <a:spLocks noChangeArrowheads="1"/>
            </p:cNvSpPr>
            <p:nvPr/>
          </p:nvSpPr>
          <p:spPr bwMode="auto">
            <a:xfrm>
              <a:off x="4161" y="3648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06" name="Oval 30"/>
            <p:cNvSpPr>
              <a:spLocks noChangeArrowheads="1"/>
            </p:cNvSpPr>
            <p:nvPr/>
          </p:nvSpPr>
          <p:spPr bwMode="auto">
            <a:xfrm>
              <a:off x="4161" y="3312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07" name="Oval 31"/>
            <p:cNvSpPr>
              <a:spLocks noChangeArrowheads="1"/>
            </p:cNvSpPr>
            <p:nvPr/>
          </p:nvSpPr>
          <p:spPr bwMode="auto">
            <a:xfrm>
              <a:off x="4161" y="312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08" name="Oval 32"/>
            <p:cNvSpPr>
              <a:spLocks noChangeArrowheads="1"/>
            </p:cNvSpPr>
            <p:nvPr/>
          </p:nvSpPr>
          <p:spPr bwMode="auto">
            <a:xfrm>
              <a:off x="4302" y="3456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09" name="Oval 33"/>
            <p:cNvSpPr>
              <a:spLocks noChangeArrowheads="1"/>
            </p:cNvSpPr>
            <p:nvPr/>
          </p:nvSpPr>
          <p:spPr bwMode="auto">
            <a:xfrm>
              <a:off x="1957" y="336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10" name="Oval 34"/>
            <p:cNvSpPr>
              <a:spLocks noChangeArrowheads="1"/>
            </p:cNvSpPr>
            <p:nvPr/>
          </p:nvSpPr>
          <p:spPr bwMode="auto">
            <a:xfrm>
              <a:off x="2051" y="3456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11" name="Oval 35"/>
            <p:cNvSpPr>
              <a:spLocks noChangeArrowheads="1"/>
            </p:cNvSpPr>
            <p:nvPr/>
          </p:nvSpPr>
          <p:spPr bwMode="auto">
            <a:xfrm>
              <a:off x="2145" y="3552"/>
              <a:ext cx="4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12" name="Oval 36"/>
            <p:cNvSpPr>
              <a:spLocks noChangeArrowheads="1"/>
            </p:cNvSpPr>
            <p:nvPr/>
          </p:nvSpPr>
          <p:spPr bwMode="auto">
            <a:xfrm>
              <a:off x="2426" y="3456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13" name="Oval 37"/>
            <p:cNvSpPr>
              <a:spLocks noChangeArrowheads="1"/>
            </p:cNvSpPr>
            <p:nvPr/>
          </p:nvSpPr>
          <p:spPr bwMode="auto">
            <a:xfrm>
              <a:off x="2285" y="360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14" name="Oval 38"/>
            <p:cNvSpPr>
              <a:spLocks noChangeArrowheads="1"/>
            </p:cNvSpPr>
            <p:nvPr/>
          </p:nvSpPr>
          <p:spPr bwMode="auto">
            <a:xfrm>
              <a:off x="2256" y="398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15" name="Oval 39"/>
            <p:cNvSpPr>
              <a:spLocks noChangeArrowheads="1"/>
            </p:cNvSpPr>
            <p:nvPr/>
          </p:nvSpPr>
          <p:spPr bwMode="auto">
            <a:xfrm>
              <a:off x="2426" y="3744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16" name="Oval 40"/>
            <p:cNvSpPr>
              <a:spLocks noChangeArrowheads="1"/>
            </p:cNvSpPr>
            <p:nvPr/>
          </p:nvSpPr>
          <p:spPr bwMode="auto">
            <a:xfrm>
              <a:off x="2426" y="3888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17" name="Oval 41"/>
            <p:cNvSpPr>
              <a:spLocks noChangeArrowheads="1"/>
            </p:cNvSpPr>
            <p:nvPr/>
          </p:nvSpPr>
          <p:spPr bwMode="auto">
            <a:xfrm>
              <a:off x="2051" y="374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18" name="Oval 42"/>
            <p:cNvSpPr>
              <a:spLocks noChangeArrowheads="1"/>
            </p:cNvSpPr>
            <p:nvPr/>
          </p:nvSpPr>
          <p:spPr bwMode="auto">
            <a:xfrm>
              <a:off x="2567" y="4032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19" name="Oval 43"/>
            <p:cNvSpPr>
              <a:spLocks noChangeArrowheads="1"/>
            </p:cNvSpPr>
            <p:nvPr/>
          </p:nvSpPr>
          <p:spPr bwMode="auto">
            <a:xfrm>
              <a:off x="2660" y="3312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20" name="Oval 44"/>
            <p:cNvSpPr>
              <a:spLocks noChangeArrowheads="1"/>
            </p:cNvSpPr>
            <p:nvPr/>
          </p:nvSpPr>
          <p:spPr bwMode="auto">
            <a:xfrm>
              <a:off x="2379" y="3216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21" name="Oval 45"/>
            <p:cNvSpPr>
              <a:spLocks noChangeArrowheads="1"/>
            </p:cNvSpPr>
            <p:nvPr/>
          </p:nvSpPr>
          <p:spPr bwMode="auto">
            <a:xfrm>
              <a:off x="2191" y="3312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22" name="Oval 46"/>
            <p:cNvSpPr>
              <a:spLocks noChangeArrowheads="1"/>
            </p:cNvSpPr>
            <p:nvPr/>
          </p:nvSpPr>
          <p:spPr bwMode="auto">
            <a:xfrm>
              <a:off x="2754" y="3936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23" name="Oval 47"/>
            <p:cNvSpPr>
              <a:spLocks noChangeArrowheads="1"/>
            </p:cNvSpPr>
            <p:nvPr/>
          </p:nvSpPr>
          <p:spPr bwMode="auto">
            <a:xfrm>
              <a:off x="2660" y="350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24" name="Oval 48"/>
            <p:cNvSpPr>
              <a:spLocks noChangeArrowheads="1"/>
            </p:cNvSpPr>
            <p:nvPr/>
          </p:nvSpPr>
          <p:spPr bwMode="auto">
            <a:xfrm>
              <a:off x="3317" y="326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25" name="Oval 49"/>
            <p:cNvSpPr>
              <a:spLocks noChangeArrowheads="1"/>
            </p:cNvSpPr>
            <p:nvPr/>
          </p:nvSpPr>
          <p:spPr bwMode="auto">
            <a:xfrm>
              <a:off x="2801" y="3408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26" name="Oval 50"/>
            <p:cNvSpPr>
              <a:spLocks noChangeArrowheads="1"/>
            </p:cNvSpPr>
            <p:nvPr/>
          </p:nvSpPr>
          <p:spPr bwMode="auto">
            <a:xfrm>
              <a:off x="3082" y="336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27" name="Oval 51"/>
            <p:cNvSpPr>
              <a:spLocks noChangeArrowheads="1"/>
            </p:cNvSpPr>
            <p:nvPr/>
          </p:nvSpPr>
          <p:spPr bwMode="auto">
            <a:xfrm>
              <a:off x="2660" y="374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28" name="Oval 52"/>
            <p:cNvSpPr>
              <a:spLocks noChangeArrowheads="1"/>
            </p:cNvSpPr>
            <p:nvPr/>
          </p:nvSpPr>
          <p:spPr bwMode="auto">
            <a:xfrm>
              <a:off x="3364" y="3984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29" name="Oval 53"/>
            <p:cNvSpPr>
              <a:spLocks noChangeArrowheads="1"/>
            </p:cNvSpPr>
            <p:nvPr/>
          </p:nvSpPr>
          <p:spPr bwMode="auto">
            <a:xfrm>
              <a:off x="2895" y="3696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30" name="Oval 54"/>
            <p:cNvSpPr>
              <a:spLocks noChangeArrowheads="1"/>
            </p:cNvSpPr>
            <p:nvPr/>
          </p:nvSpPr>
          <p:spPr bwMode="auto">
            <a:xfrm>
              <a:off x="2989" y="4032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31" name="Oval 55"/>
            <p:cNvSpPr>
              <a:spLocks noChangeArrowheads="1"/>
            </p:cNvSpPr>
            <p:nvPr/>
          </p:nvSpPr>
          <p:spPr bwMode="auto">
            <a:xfrm>
              <a:off x="3036" y="3744"/>
              <a:ext cx="4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32" name="Oval 56"/>
            <p:cNvSpPr>
              <a:spLocks noChangeArrowheads="1"/>
            </p:cNvSpPr>
            <p:nvPr/>
          </p:nvSpPr>
          <p:spPr bwMode="auto">
            <a:xfrm>
              <a:off x="3036" y="3552"/>
              <a:ext cx="46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33" name="Oval 57"/>
            <p:cNvSpPr>
              <a:spLocks noChangeArrowheads="1"/>
            </p:cNvSpPr>
            <p:nvPr/>
          </p:nvSpPr>
          <p:spPr bwMode="auto">
            <a:xfrm>
              <a:off x="3270" y="3744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34" name="Oval 58"/>
            <p:cNvSpPr>
              <a:spLocks noChangeArrowheads="1"/>
            </p:cNvSpPr>
            <p:nvPr/>
          </p:nvSpPr>
          <p:spPr bwMode="auto">
            <a:xfrm>
              <a:off x="3364" y="3552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35" name="Oval 59"/>
            <p:cNvSpPr>
              <a:spLocks noChangeArrowheads="1"/>
            </p:cNvSpPr>
            <p:nvPr/>
          </p:nvSpPr>
          <p:spPr bwMode="auto">
            <a:xfrm>
              <a:off x="2051" y="398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36" name="Oval 60"/>
            <p:cNvSpPr>
              <a:spLocks noChangeArrowheads="1"/>
            </p:cNvSpPr>
            <p:nvPr/>
          </p:nvSpPr>
          <p:spPr bwMode="auto">
            <a:xfrm>
              <a:off x="3176" y="3888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37" name="Oval 61"/>
            <p:cNvSpPr>
              <a:spLocks noChangeArrowheads="1"/>
            </p:cNvSpPr>
            <p:nvPr/>
          </p:nvSpPr>
          <p:spPr bwMode="auto">
            <a:xfrm>
              <a:off x="1769" y="3408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38" name="Oval 62"/>
            <p:cNvSpPr>
              <a:spLocks noChangeArrowheads="1"/>
            </p:cNvSpPr>
            <p:nvPr/>
          </p:nvSpPr>
          <p:spPr bwMode="auto">
            <a:xfrm>
              <a:off x="2567" y="302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39" name="Oval 63"/>
            <p:cNvSpPr>
              <a:spLocks noChangeArrowheads="1"/>
            </p:cNvSpPr>
            <p:nvPr/>
          </p:nvSpPr>
          <p:spPr bwMode="auto">
            <a:xfrm>
              <a:off x="2520" y="2880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40" name="Oval 64"/>
            <p:cNvSpPr>
              <a:spLocks noChangeArrowheads="1"/>
            </p:cNvSpPr>
            <p:nvPr/>
          </p:nvSpPr>
          <p:spPr bwMode="auto">
            <a:xfrm>
              <a:off x="2989" y="3216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41" name="Oval 65"/>
            <p:cNvSpPr>
              <a:spLocks noChangeArrowheads="1"/>
            </p:cNvSpPr>
            <p:nvPr/>
          </p:nvSpPr>
          <p:spPr bwMode="auto">
            <a:xfrm>
              <a:off x="2285" y="312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42" name="Oval 66"/>
            <p:cNvSpPr>
              <a:spLocks noChangeArrowheads="1"/>
            </p:cNvSpPr>
            <p:nvPr/>
          </p:nvSpPr>
          <p:spPr bwMode="auto">
            <a:xfrm>
              <a:off x="2051" y="2976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43" name="Oval 67"/>
            <p:cNvSpPr>
              <a:spLocks noChangeArrowheads="1"/>
            </p:cNvSpPr>
            <p:nvPr/>
          </p:nvSpPr>
          <p:spPr bwMode="auto">
            <a:xfrm>
              <a:off x="2332" y="2976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44" name="Oval 68"/>
            <p:cNvSpPr>
              <a:spLocks noChangeArrowheads="1"/>
            </p:cNvSpPr>
            <p:nvPr/>
          </p:nvSpPr>
          <p:spPr bwMode="auto">
            <a:xfrm>
              <a:off x="3833" y="3792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45" name="Oval 69"/>
            <p:cNvSpPr>
              <a:spLocks noChangeArrowheads="1"/>
            </p:cNvSpPr>
            <p:nvPr/>
          </p:nvSpPr>
          <p:spPr bwMode="auto">
            <a:xfrm>
              <a:off x="3082" y="2736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46" name="Oval 70"/>
            <p:cNvSpPr>
              <a:spLocks noChangeArrowheads="1"/>
            </p:cNvSpPr>
            <p:nvPr/>
          </p:nvSpPr>
          <p:spPr bwMode="auto">
            <a:xfrm>
              <a:off x="1910" y="350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47" name="Oval 71"/>
            <p:cNvSpPr>
              <a:spLocks noChangeArrowheads="1"/>
            </p:cNvSpPr>
            <p:nvPr/>
          </p:nvSpPr>
          <p:spPr bwMode="auto">
            <a:xfrm>
              <a:off x="2801" y="278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48" name="Oval 72"/>
            <p:cNvSpPr>
              <a:spLocks noChangeArrowheads="1"/>
            </p:cNvSpPr>
            <p:nvPr/>
          </p:nvSpPr>
          <p:spPr bwMode="auto">
            <a:xfrm>
              <a:off x="1872" y="2928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49" name="Oval 73"/>
            <p:cNvSpPr>
              <a:spLocks noChangeArrowheads="1"/>
            </p:cNvSpPr>
            <p:nvPr/>
          </p:nvSpPr>
          <p:spPr bwMode="auto">
            <a:xfrm>
              <a:off x="3692" y="398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50" name="Oval 74"/>
            <p:cNvSpPr>
              <a:spLocks noChangeArrowheads="1"/>
            </p:cNvSpPr>
            <p:nvPr/>
          </p:nvSpPr>
          <p:spPr bwMode="auto">
            <a:xfrm>
              <a:off x="2801" y="3024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51" name="Oval 75"/>
            <p:cNvSpPr>
              <a:spLocks noChangeArrowheads="1"/>
            </p:cNvSpPr>
            <p:nvPr/>
          </p:nvSpPr>
          <p:spPr bwMode="auto">
            <a:xfrm>
              <a:off x="2688" y="3168"/>
              <a:ext cx="4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52" name="Oval 76"/>
            <p:cNvSpPr>
              <a:spLocks noChangeArrowheads="1"/>
            </p:cNvSpPr>
            <p:nvPr/>
          </p:nvSpPr>
          <p:spPr bwMode="auto">
            <a:xfrm>
              <a:off x="1584" y="3168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53" name="Oval 77"/>
            <p:cNvSpPr>
              <a:spLocks noChangeArrowheads="1"/>
            </p:cNvSpPr>
            <p:nvPr/>
          </p:nvSpPr>
          <p:spPr bwMode="auto">
            <a:xfrm>
              <a:off x="4255" y="384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54" name="Oval 78"/>
            <p:cNvSpPr>
              <a:spLocks noChangeArrowheads="1"/>
            </p:cNvSpPr>
            <p:nvPr/>
          </p:nvSpPr>
          <p:spPr bwMode="auto">
            <a:xfrm>
              <a:off x="3552" y="384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55" name="Oval 79"/>
            <p:cNvSpPr>
              <a:spLocks noChangeArrowheads="1"/>
            </p:cNvSpPr>
            <p:nvPr/>
          </p:nvSpPr>
          <p:spPr bwMode="auto">
            <a:xfrm>
              <a:off x="3974" y="3984"/>
              <a:ext cx="46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56" name="Oval 80"/>
            <p:cNvSpPr>
              <a:spLocks noChangeArrowheads="1"/>
            </p:cNvSpPr>
            <p:nvPr/>
          </p:nvSpPr>
          <p:spPr bwMode="auto">
            <a:xfrm>
              <a:off x="4020" y="3792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57" name="Oval 81"/>
            <p:cNvSpPr>
              <a:spLocks noChangeArrowheads="1"/>
            </p:cNvSpPr>
            <p:nvPr/>
          </p:nvSpPr>
          <p:spPr bwMode="auto">
            <a:xfrm>
              <a:off x="2332" y="278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58" name="Oval 82"/>
            <p:cNvSpPr>
              <a:spLocks noChangeArrowheads="1"/>
            </p:cNvSpPr>
            <p:nvPr/>
          </p:nvSpPr>
          <p:spPr bwMode="auto">
            <a:xfrm>
              <a:off x="1816" y="312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59" name="Oval 83"/>
            <p:cNvSpPr>
              <a:spLocks noChangeArrowheads="1"/>
            </p:cNvSpPr>
            <p:nvPr/>
          </p:nvSpPr>
          <p:spPr bwMode="auto">
            <a:xfrm>
              <a:off x="2098" y="3168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60" name="Oval 84"/>
            <p:cNvSpPr>
              <a:spLocks noChangeArrowheads="1"/>
            </p:cNvSpPr>
            <p:nvPr/>
          </p:nvSpPr>
          <p:spPr bwMode="auto">
            <a:xfrm>
              <a:off x="2051" y="2832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61" name="Oval 85"/>
            <p:cNvSpPr>
              <a:spLocks noChangeArrowheads="1"/>
            </p:cNvSpPr>
            <p:nvPr/>
          </p:nvSpPr>
          <p:spPr bwMode="auto">
            <a:xfrm>
              <a:off x="1722" y="374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62" name="Oval 86"/>
            <p:cNvSpPr>
              <a:spLocks noChangeArrowheads="1"/>
            </p:cNvSpPr>
            <p:nvPr/>
          </p:nvSpPr>
          <p:spPr bwMode="auto">
            <a:xfrm>
              <a:off x="1629" y="350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63" name="Oval 87"/>
            <p:cNvSpPr>
              <a:spLocks noChangeArrowheads="1"/>
            </p:cNvSpPr>
            <p:nvPr/>
          </p:nvSpPr>
          <p:spPr bwMode="auto">
            <a:xfrm>
              <a:off x="1910" y="3648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64" name="Oval 88"/>
            <p:cNvSpPr>
              <a:spLocks noChangeArrowheads="1"/>
            </p:cNvSpPr>
            <p:nvPr/>
          </p:nvSpPr>
          <p:spPr bwMode="auto">
            <a:xfrm>
              <a:off x="1824" y="3936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65" name="Oval 89"/>
            <p:cNvSpPr>
              <a:spLocks noChangeArrowheads="1"/>
            </p:cNvSpPr>
            <p:nvPr/>
          </p:nvSpPr>
          <p:spPr bwMode="auto">
            <a:xfrm>
              <a:off x="1584" y="398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66" name="Oval 90"/>
            <p:cNvSpPr>
              <a:spLocks noChangeArrowheads="1"/>
            </p:cNvSpPr>
            <p:nvPr/>
          </p:nvSpPr>
          <p:spPr bwMode="auto">
            <a:xfrm>
              <a:off x="1824" y="2784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67" name="Oval 91"/>
            <p:cNvSpPr>
              <a:spLocks noChangeArrowheads="1"/>
            </p:cNvSpPr>
            <p:nvPr/>
          </p:nvSpPr>
          <p:spPr bwMode="auto">
            <a:xfrm>
              <a:off x="1632" y="2976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68" name="Oval 92"/>
            <p:cNvSpPr>
              <a:spLocks noChangeArrowheads="1"/>
            </p:cNvSpPr>
            <p:nvPr/>
          </p:nvSpPr>
          <p:spPr bwMode="auto">
            <a:xfrm>
              <a:off x="1584" y="278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69" name="Oval 93"/>
            <p:cNvSpPr>
              <a:spLocks noChangeArrowheads="1"/>
            </p:cNvSpPr>
            <p:nvPr/>
          </p:nvSpPr>
          <p:spPr bwMode="auto">
            <a:xfrm>
              <a:off x="4224" y="2736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70" name="Oval 94"/>
            <p:cNvSpPr>
              <a:spLocks noChangeArrowheads="1"/>
            </p:cNvSpPr>
            <p:nvPr/>
          </p:nvSpPr>
          <p:spPr bwMode="auto">
            <a:xfrm>
              <a:off x="3984" y="2784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71" name="Oval 95"/>
            <p:cNvSpPr>
              <a:spLocks noChangeArrowheads="1"/>
            </p:cNvSpPr>
            <p:nvPr/>
          </p:nvSpPr>
          <p:spPr bwMode="auto">
            <a:xfrm>
              <a:off x="3408" y="384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72" name="Oval 96"/>
            <p:cNvSpPr>
              <a:spLocks noChangeArrowheads="1"/>
            </p:cNvSpPr>
            <p:nvPr/>
          </p:nvSpPr>
          <p:spPr bwMode="auto">
            <a:xfrm>
              <a:off x="1584" y="374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73" name="Oval 97"/>
            <p:cNvSpPr>
              <a:spLocks noChangeArrowheads="1"/>
            </p:cNvSpPr>
            <p:nvPr/>
          </p:nvSpPr>
          <p:spPr bwMode="auto">
            <a:xfrm>
              <a:off x="2304" y="384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74" name="Oval 98"/>
            <p:cNvSpPr>
              <a:spLocks noChangeArrowheads="1"/>
            </p:cNvSpPr>
            <p:nvPr/>
          </p:nvSpPr>
          <p:spPr bwMode="auto">
            <a:xfrm>
              <a:off x="2112" y="3840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75" name="Oval 99"/>
            <p:cNvSpPr>
              <a:spLocks noChangeArrowheads="1"/>
            </p:cNvSpPr>
            <p:nvPr/>
          </p:nvSpPr>
          <p:spPr bwMode="auto">
            <a:xfrm>
              <a:off x="3696" y="2736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76" name="Oval 100"/>
            <p:cNvSpPr>
              <a:spLocks noChangeArrowheads="1"/>
            </p:cNvSpPr>
            <p:nvPr/>
          </p:nvSpPr>
          <p:spPr bwMode="auto">
            <a:xfrm>
              <a:off x="1680" y="3840"/>
              <a:ext cx="47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cxnSp>
          <p:nvCxnSpPr>
            <p:cNvPr id="24677" name="AutoShape 101"/>
            <p:cNvCxnSpPr>
              <a:cxnSpLocks noChangeShapeType="1"/>
            </p:cNvCxnSpPr>
            <p:nvPr/>
          </p:nvCxnSpPr>
          <p:spPr bwMode="auto">
            <a:xfrm flipV="1">
              <a:off x="1631" y="3977"/>
              <a:ext cx="200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78" name="AutoShape 102"/>
            <p:cNvCxnSpPr>
              <a:cxnSpLocks noChangeShapeType="1"/>
            </p:cNvCxnSpPr>
            <p:nvPr/>
          </p:nvCxnSpPr>
          <p:spPr bwMode="auto">
            <a:xfrm flipH="1">
              <a:off x="2098" y="4008"/>
              <a:ext cx="1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79" name="AutoShape 103"/>
            <p:cNvCxnSpPr>
              <a:cxnSpLocks noChangeShapeType="1"/>
            </p:cNvCxnSpPr>
            <p:nvPr/>
          </p:nvCxnSpPr>
          <p:spPr bwMode="auto">
            <a:xfrm flipV="1">
              <a:off x="1608" y="3792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80" name="AutoShape 104"/>
            <p:cNvCxnSpPr>
              <a:cxnSpLocks noChangeShapeType="1"/>
            </p:cNvCxnSpPr>
            <p:nvPr/>
          </p:nvCxnSpPr>
          <p:spPr bwMode="auto">
            <a:xfrm>
              <a:off x="2075" y="3792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81" name="AutoShape 105"/>
            <p:cNvCxnSpPr>
              <a:cxnSpLocks noChangeShapeType="1"/>
            </p:cNvCxnSpPr>
            <p:nvPr/>
          </p:nvCxnSpPr>
          <p:spPr bwMode="auto">
            <a:xfrm flipH="1" flipV="1">
              <a:off x="1871" y="3960"/>
              <a:ext cx="180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82" name="AutoShape 106"/>
            <p:cNvCxnSpPr>
              <a:cxnSpLocks noChangeShapeType="1"/>
            </p:cNvCxnSpPr>
            <p:nvPr/>
          </p:nvCxnSpPr>
          <p:spPr bwMode="auto">
            <a:xfrm flipH="1">
              <a:off x="1769" y="3768"/>
              <a:ext cx="28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83" name="AutoShape 107"/>
            <p:cNvCxnSpPr>
              <a:cxnSpLocks noChangeShapeType="1"/>
            </p:cNvCxnSpPr>
            <p:nvPr/>
          </p:nvCxnSpPr>
          <p:spPr bwMode="auto">
            <a:xfrm>
              <a:off x="1669" y="3545"/>
              <a:ext cx="77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84" name="AutoShape 108"/>
            <p:cNvCxnSpPr>
              <a:cxnSpLocks noChangeShapeType="1"/>
            </p:cNvCxnSpPr>
            <p:nvPr/>
          </p:nvCxnSpPr>
          <p:spPr bwMode="auto">
            <a:xfrm flipH="1">
              <a:off x="1608" y="3545"/>
              <a:ext cx="28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85" name="AutoShape 109"/>
            <p:cNvCxnSpPr>
              <a:cxnSpLocks noChangeShapeType="1"/>
            </p:cNvCxnSpPr>
            <p:nvPr/>
          </p:nvCxnSpPr>
          <p:spPr bwMode="auto">
            <a:xfrm flipH="1" flipV="1">
              <a:off x="1762" y="3785"/>
              <a:ext cx="86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86" name="AutoShape 110"/>
            <p:cNvCxnSpPr>
              <a:cxnSpLocks noChangeShapeType="1"/>
            </p:cNvCxnSpPr>
            <p:nvPr/>
          </p:nvCxnSpPr>
          <p:spPr bwMode="auto">
            <a:xfrm flipH="1" flipV="1">
              <a:off x="1624" y="3785"/>
              <a:ext cx="207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87" name="AutoShape 111"/>
            <p:cNvCxnSpPr>
              <a:cxnSpLocks noChangeShapeType="1"/>
            </p:cNvCxnSpPr>
            <p:nvPr/>
          </p:nvCxnSpPr>
          <p:spPr bwMode="auto">
            <a:xfrm flipH="1">
              <a:off x="1631" y="3768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88" name="AutoShape 112"/>
            <p:cNvCxnSpPr>
              <a:cxnSpLocks noChangeShapeType="1"/>
            </p:cNvCxnSpPr>
            <p:nvPr/>
          </p:nvCxnSpPr>
          <p:spPr bwMode="auto">
            <a:xfrm flipV="1">
              <a:off x="1624" y="3785"/>
              <a:ext cx="105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89" name="AutoShape 113"/>
            <p:cNvCxnSpPr>
              <a:cxnSpLocks noChangeShapeType="1"/>
            </p:cNvCxnSpPr>
            <p:nvPr/>
          </p:nvCxnSpPr>
          <p:spPr bwMode="auto">
            <a:xfrm flipH="1">
              <a:off x="1631" y="3144"/>
              <a:ext cx="185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90" name="AutoShape 114"/>
            <p:cNvCxnSpPr>
              <a:cxnSpLocks noChangeShapeType="1"/>
            </p:cNvCxnSpPr>
            <p:nvPr/>
          </p:nvCxnSpPr>
          <p:spPr bwMode="auto">
            <a:xfrm flipV="1">
              <a:off x="1762" y="3545"/>
              <a:ext cx="155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91" name="AutoShape 115"/>
            <p:cNvCxnSpPr>
              <a:cxnSpLocks noChangeShapeType="1"/>
            </p:cNvCxnSpPr>
            <p:nvPr/>
          </p:nvCxnSpPr>
          <p:spPr bwMode="auto">
            <a:xfrm flipH="1" flipV="1">
              <a:off x="1934" y="3552"/>
              <a:ext cx="124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92" name="AutoShape 116"/>
            <p:cNvCxnSpPr>
              <a:cxnSpLocks noChangeShapeType="1"/>
            </p:cNvCxnSpPr>
            <p:nvPr/>
          </p:nvCxnSpPr>
          <p:spPr bwMode="auto">
            <a:xfrm flipH="1" flipV="1">
              <a:off x="1997" y="3401"/>
              <a:ext cx="171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93" name="AutoShape 117"/>
            <p:cNvCxnSpPr>
              <a:cxnSpLocks noChangeShapeType="1"/>
            </p:cNvCxnSpPr>
            <p:nvPr/>
          </p:nvCxnSpPr>
          <p:spPr bwMode="auto">
            <a:xfrm flipH="1" flipV="1">
              <a:off x="1957" y="3528"/>
              <a:ext cx="188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94" name="AutoShape 118"/>
            <p:cNvCxnSpPr>
              <a:cxnSpLocks noChangeShapeType="1"/>
            </p:cNvCxnSpPr>
            <p:nvPr/>
          </p:nvCxnSpPr>
          <p:spPr bwMode="auto">
            <a:xfrm flipH="1">
              <a:off x="1934" y="3401"/>
              <a:ext cx="30" cy="1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95" name="AutoShape 119"/>
            <p:cNvCxnSpPr>
              <a:cxnSpLocks noChangeShapeType="1"/>
            </p:cNvCxnSpPr>
            <p:nvPr/>
          </p:nvCxnSpPr>
          <p:spPr bwMode="auto">
            <a:xfrm flipH="1">
              <a:off x="1676" y="3528"/>
              <a:ext cx="23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96" name="AutoShape 120"/>
            <p:cNvCxnSpPr>
              <a:cxnSpLocks noChangeShapeType="1"/>
            </p:cNvCxnSpPr>
            <p:nvPr/>
          </p:nvCxnSpPr>
          <p:spPr bwMode="auto">
            <a:xfrm>
              <a:off x="1608" y="3216"/>
              <a:ext cx="45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97" name="AutoShape 121"/>
            <p:cNvCxnSpPr>
              <a:cxnSpLocks noChangeShapeType="1"/>
            </p:cNvCxnSpPr>
            <p:nvPr/>
          </p:nvCxnSpPr>
          <p:spPr bwMode="auto">
            <a:xfrm flipH="1">
              <a:off x="1624" y="2969"/>
              <a:ext cx="255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98" name="AutoShape 122"/>
            <p:cNvCxnSpPr>
              <a:cxnSpLocks noChangeShapeType="1"/>
            </p:cNvCxnSpPr>
            <p:nvPr/>
          </p:nvCxnSpPr>
          <p:spPr bwMode="auto">
            <a:xfrm flipH="1" flipV="1">
              <a:off x="1624" y="2825"/>
              <a:ext cx="216" cy="2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99" name="AutoShape 123"/>
            <p:cNvCxnSpPr>
              <a:cxnSpLocks noChangeShapeType="1"/>
            </p:cNvCxnSpPr>
            <p:nvPr/>
          </p:nvCxnSpPr>
          <p:spPr bwMode="auto">
            <a:xfrm flipH="1" flipV="1">
              <a:off x="1631" y="2808"/>
              <a:ext cx="248" cy="1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00" name="AutoShape 124"/>
            <p:cNvCxnSpPr>
              <a:cxnSpLocks noChangeShapeType="1"/>
            </p:cNvCxnSpPr>
            <p:nvPr/>
          </p:nvCxnSpPr>
          <p:spPr bwMode="auto">
            <a:xfrm flipH="1">
              <a:off x="1912" y="2856"/>
              <a:ext cx="139" cy="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01" name="AutoShape 125"/>
            <p:cNvCxnSpPr>
              <a:cxnSpLocks noChangeShapeType="1"/>
            </p:cNvCxnSpPr>
            <p:nvPr/>
          </p:nvCxnSpPr>
          <p:spPr bwMode="auto">
            <a:xfrm flipH="1">
              <a:off x="1840" y="2976"/>
              <a:ext cx="5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02" name="AutoShape 126"/>
            <p:cNvCxnSpPr>
              <a:cxnSpLocks noChangeShapeType="1"/>
            </p:cNvCxnSpPr>
            <p:nvPr/>
          </p:nvCxnSpPr>
          <p:spPr bwMode="auto">
            <a:xfrm flipH="1">
              <a:off x="1672" y="2952"/>
              <a:ext cx="200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03" name="AutoShape 127"/>
            <p:cNvCxnSpPr>
              <a:cxnSpLocks noChangeShapeType="1"/>
            </p:cNvCxnSpPr>
            <p:nvPr/>
          </p:nvCxnSpPr>
          <p:spPr bwMode="auto">
            <a:xfrm>
              <a:off x="1624" y="2825"/>
              <a:ext cx="15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04" name="AutoShape 128"/>
            <p:cNvCxnSpPr>
              <a:cxnSpLocks noChangeShapeType="1"/>
            </p:cNvCxnSpPr>
            <p:nvPr/>
          </p:nvCxnSpPr>
          <p:spPr bwMode="auto">
            <a:xfrm flipH="1">
              <a:off x="1592" y="2832"/>
              <a:ext cx="16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05" name="AutoShape 129"/>
            <p:cNvCxnSpPr>
              <a:cxnSpLocks noChangeShapeType="1"/>
            </p:cNvCxnSpPr>
            <p:nvPr/>
          </p:nvCxnSpPr>
          <p:spPr bwMode="auto">
            <a:xfrm flipH="1" flipV="1">
              <a:off x="1672" y="3017"/>
              <a:ext cx="151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06" name="AutoShape 130"/>
            <p:cNvCxnSpPr>
              <a:cxnSpLocks noChangeShapeType="1"/>
            </p:cNvCxnSpPr>
            <p:nvPr/>
          </p:nvCxnSpPr>
          <p:spPr bwMode="auto">
            <a:xfrm flipV="1">
              <a:off x="1608" y="3017"/>
              <a:ext cx="31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07" name="AutoShape 131"/>
            <p:cNvCxnSpPr>
              <a:cxnSpLocks noChangeShapeType="1"/>
            </p:cNvCxnSpPr>
            <p:nvPr/>
          </p:nvCxnSpPr>
          <p:spPr bwMode="auto">
            <a:xfrm flipV="1">
              <a:off x="2356" y="2832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08" name="AutoShape 132"/>
            <p:cNvCxnSpPr>
              <a:cxnSpLocks noChangeShapeType="1"/>
            </p:cNvCxnSpPr>
            <p:nvPr/>
          </p:nvCxnSpPr>
          <p:spPr bwMode="auto">
            <a:xfrm flipH="1">
              <a:off x="2098" y="2808"/>
              <a:ext cx="234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09" name="AutoShape 133"/>
            <p:cNvCxnSpPr>
              <a:cxnSpLocks noChangeShapeType="1"/>
            </p:cNvCxnSpPr>
            <p:nvPr/>
          </p:nvCxnSpPr>
          <p:spPr bwMode="auto">
            <a:xfrm flipV="1">
              <a:off x="2004" y="3336"/>
              <a:ext cx="187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10" name="AutoShape 134"/>
            <p:cNvCxnSpPr>
              <a:cxnSpLocks noChangeShapeType="1"/>
            </p:cNvCxnSpPr>
            <p:nvPr/>
          </p:nvCxnSpPr>
          <p:spPr bwMode="auto">
            <a:xfrm flipH="1" flipV="1">
              <a:off x="2138" y="3209"/>
              <a:ext cx="60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11" name="AutoShape 135"/>
            <p:cNvCxnSpPr>
              <a:cxnSpLocks noChangeShapeType="1"/>
            </p:cNvCxnSpPr>
            <p:nvPr/>
          </p:nvCxnSpPr>
          <p:spPr bwMode="auto">
            <a:xfrm flipV="1">
              <a:off x="1981" y="3209"/>
              <a:ext cx="124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12" name="AutoShape 136"/>
            <p:cNvCxnSpPr>
              <a:cxnSpLocks noChangeShapeType="1"/>
            </p:cNvCxnSpPr>
            <p:nvPr/>
          </p:nvCxnSpPr>
          <p:spPr bwMode="auto">
            <a:xfrm flipH="1" flipV="1">
              <a:off x="1823" y="3288"/>
              <a:ext cx="141" cy="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13" name="AutoShape 137"/>
            <p:cNvCxnSpPr>
              <a:cxnSpLocks noChangeShapeType="1"/>
            </p:cNvCxnSpPr>
            <p:nvPr/>
          </p:nvCxnSpPr>
          <p:spPr bwMode="auto">
            <a:xfrm flipH="1" flipV="1">
              <a:off x="1863" y="3144"/>
              <a:ext cx="235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14" name="AutoShape 138"/>
            <p:cNvCxnSpPr>
              <a:cxnSpLocks noChangeShapeType="1"/>
            </p:cNvCxnSpPr>
            <p:nvPr/>
          </p:nvCxnSpPr>
          <p:spPr bwMode="auto">
            <a:xfrm flipV="1">
              <a:off x="1800" y="3168"/>
              <a:ext cx="40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15" name="AutoShape 139"/>
            <p:cNvCxnSpPr>
              <a:cxnSpLocks noChangeShapeType="1"/>
            </p:cNvCxnSpPr>
            <p:nvPr/>
          </p:nvCxnSpPr>
          <p:spPr bwMode="auto">
            <a:xfrm>
              <a:off x="1624" y="3209"/>
              <a:ext cx="159" cy="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16" name="AutoShape 140"/>
            <p:cNvCxnSpPr>
              <a:cxnSpLocks noChangeShapeType="1"/>
            </p:cNvCxnSpPr>
            <p:nvPr/>
          </p:nvCxnSpPr>
          <p:spPr bwMode="auto">
            <a:xfrm flipV="1">
              <a:off x="1669" y="3305"/>
              <a:ext cx="114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717" name="Oval 141"/>
            <p:cNvSpPr>
              <a:spLocks noChangeArrowheads="1"/>
            </p:cNvSpPr>
            <p:nvPr/>
          </p:nvSpPr>
          <p:spPr bwMode="auto">
            <a:xfrm>
              <a:off x="1776" y="326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cxnSp>
          <p:nvCxnSpPr>
            <p:cNvPr id="24718" name="AutoShape 142"/>
            <p:cNvCxnSpPr>
              <a:cxnSpLocks noChangeShapeType="1"/>
            </p:cNvCxnSpPr>
            <p:nvPr/>
          </p:nvCxnSpPr>
          <p:spPr bwMode="auto">
            <a:xfrm flipH="1">
              <a:off x="2848" y="3384"/>
              <a:ext cx="234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19" name="AutoShape 143"/>
            <p:cNvCxnSpPr>
              <a:cxnSpLocks noChangeShapeType="1"/>
            </p:cNvCxnSpPr>
            <p:nvPr/>
          </p:nvCxnSpPr>
          <p:spPr bwMode="auto">
            <a:xfrm flipH="1" flipV="1">
              <a:off x="2825" y="2832"/>
              <a:ext cx="264" cy="1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20" name="AutoShape 144"/>
            <p:cNvCxnSpPr>
              <a:cxnSpLocks noChangeShapeType="1"/>
            </p:cNvCxnSpPr>
            <p:nvPr/>
          </p:nvCxnSpPr>
          <p:spPr bwMode="auto">
            <a:xfrm flipH="1">
              <a:off x="2325" y="3497"/>
              <a:ext cx="108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21" name="AutoShape 145"/>
            <p:cNvCxnSpPr>
              <a:cxnSpLocks noChangeShapeType="1"/>
            </p:cNvCxnSpPr>
            <p:nvPr/>
          </p:nvCxnSpPr>
          <p:spPr bwMode="auto">
            <a:xfrm flipH="1" flipV="1">
              <a:off x="2238" y="3336"/>
              <a:ext cx="195" cy="1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22" name="AutoShape 146"/>
            <p:cNvCxnSpPr>
              <a:cxnSpLocks noChangeShapeType="1"/>
            </p:cNvCxnSpPr>
            <p:nvPr/>
          </p:nvCxnSpPr>
          <p:spPr bwMode="auto">
            <a:xfrm flipV="1">
              <a:off x="2168" y="3360"/>
              <a:ext cx="47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23" name="AutoShape 147"/>
            <p:cNvCxnSpPr>
              <a:cxnSpLocks noChangeShapeType="1"/>
            </p:cNvCxnSpPr>
            <p:nvPr/>
          </p:nvCxnSpPr>
          <p:spPr bwMode="auto">
            <a:xfrm flipH="1" flipV="1">
              <a:off x="2191" y="3576"/>
              <a:ext cx="101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24" name="AutoShape 148"/>
            <p:cNvCxnSpPr>
              <a:cxnSpLocks noChangeShapeType="1"/>
            </p:cNvCxnSpPr>
            <p:nvPr/>
          </p:nvCxnSpPr>
          <p:spPr bwMode="auto">
            <a:xfrm flipH="1" flipV="1">
              <a:off x="1840" y="3168"/>
              <a:ext cx="141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25" name="AutoShape 149"/>
            <p:cNvCxnSpPr>
              <a:cxnSpLocks noChangeShapeType="1"/>
            </p:cNvCxnSpPr>
            <p:nvPr/>
          </p:nvCxnSpPr>
          <p:spPr bwMode="auto">
            <a:xfrm flipH="1">
              <a:off x="1816" y="3192"/>
              <a:ext cx="282" cy="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26" name="AutoShape 150"/>
            <p:cNvCxnSpPr>
              <a:cxnSpLocks noChangeShapeType="1"/>
            </p:cNvCxnSpPr>
            <p:nvPr/>
          </p:nvCxnSpPr>
          <p:spPr bwMode="auto">
            <a:xfrm flipH="1">
              <a:off x="2309" y="2825"/>
              <a:ext cx="30" cy="2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27" name="AutoShape 151"/>
            <p:cNvCxnSpPr>
              <a:cxnSpLocks noChangeShapeType="1"/>
            </p:cNvCxnSpPr>
            <p:nvPr/>
          </p:nvCxnSpPr>
          <p:spPr bwMode="auto">
            <a:xfrm flipH="1" flipV="1">
              <a:off x="2075" y="2880"/>
              <a:ext cx="217" cy="2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28" name="AutoShape 152"/>
            <p:cNvCxnSpPr>
              <a:cxnSpLocks noChangeShapeType="1"/>
            </p:cNvCxnSpPr>
            <p:nvPr/>
          </p:nvCxnSpPr>
          <p:spPr bwMode="auto">
            <a:xfrm flipH="1">
              <a:off x="2309" y="3024"/>
              <a:ext cx="47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29" name="AutoShape 153"/>
            <p:cNvCxnSpPr>
              <a:cxnSpLocks noChangeShapeType="1"/>
            </p:cNvCxnSpPr>
            <p:nvPr/>
          </p:nvCxnSpPr>
          <p:spPr bwMode="auto">
            <a:xfrm>
              <a:off x="2091" y="2873"/>
              <a:ext cx="248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30" name="AutoShape 154"/>
            <p:cNvCxnSpPr>
              <a:cxnSpLocks noChangeShapeType="1"/>
            </p:cNvCxnSpPr>
            <p:nvPr/>
          </p:nvCxnSpPr>
          <p:spPr bwMode="auto">
            <a:xfrm flipH="1">
              <a:off x="2145" y="3144"/>
              <a:ext cx="140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31" name="AutoShape 155"/>
            <p:cNvCxnSpPr>
              <a:cxnSpLocks noChangeShapeType="1"/>
            </p:cNvCxnSpPr>
            <p:nvPr/>
          </p:nvCxnSpPr>
          <p:spPr bwMode="auto">
            <a:xfrm flipH="1" flipV="1">
              <a:off x="2607" y="3065"/>
              <a:ext cx="88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32" name="AutoShape 156"/>
            <p:cNvCxnSpPr>
              <a:cxnSpLocks noChangeShapeType="1"/>
            </p:cNvCxnSpPr>
            <p:nvPr/>
          </p:nvCxnSpPr>
          <p:spPr bwMode="auto">
            <a:xfrm flipH="1">
              <a:off x="2607" y="2825"/>
              <a:ext cx="201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33" name="AutoShape 157"/>
            <p:cNvCxnSpPr>
              <a:cxnSpLocks noChangeShapeType="1"/>
            </p:cNvCxnSpPr>
            <p:nvPr/>
          </p:nvCxnSpPr>
          <p:spPr bwMode="auto">
            <a:xfrm flipH="1" flipV="1">
              <a:off x="2379" y="3000"/>
              <a:ext cx="195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34" name="AutoShape 158"/>
            <p:cNvCxnSpPr>
              <a:cxnSpLocks noChangeShapeType="1"/>
            </p:cNvCxnSpPr>
            <p:nvPr/>
          </p:nvCxnSpPr>
          <p:spPr bwMode="auto">
            <a:xfrm flipH="1">
              <a:off x="2332" y="3065"/>
              <a:ext cx="242" cy="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35" name="AutoShape 159"/>
            <p:cNvCxnSpPr>
              <a:cxnSpLocks noChangeShapeType="1"/>
            </p:cNvCxnSpPr>
            <p:nvPr/>
          </p:nvCxnSpPr>
          <p:spPr bwMode="auto">
            <a:xfrm flipH="1">
              <a:off x="2231" y="3161"/>
              <a:ext cx="61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36" name="AutoShape 160"/>
            <p:cNvCxnSpPr>
              <a:cxnSpLocks noChangeShapeType="1"/>
            </p:cNvCxnSpPr>
            <p:nvPr/>
          </p:nvCxnSpPr>
          <p:spPr bwMode="auto">
            <a:xfrm flipH="1" flipV="1">
              <a:off x="2351" y="3864"/>
              <a:ext cx="75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37" name="AutoShape 161"/>
            <p:cNvCxnSpPr>
              <a:cxnSpLocks noChangeShapeType="1"/>
            </p:cNvCxnSpPr>
            <p:nvPr/>
          </p:nvCxnSpPr>
          <p:spPr bwMode="auto">
            <a:xfrm flipH="1" flipV="1">
              <a:off x="2325" y="3641"/>
              <a:ext cx="3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38" name="AutoShape 162"/>
            <p:cNvCxnSpPr>
              <a:cxnSpLocks noChangeShapeType="1"/>
            </p:cNvCxnSpPr>
            <p:nvPr/>
          </p:nvCxnSpPr>
          <p:spPr bwMode="auto">
            <a:xfrm flipV="1">
              <a:off x="2280" y="3888"/>
              <a:ext cx="48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39" name="AutoShape 163"/>
            <p:cNvCxnSpPr>
              <a:cxnSpLocks noChangeShapeType="1"/>
            </p:cNvCxnSpPr>
            <p:nvPr/>
          </p:nvCxnSpPr>
          <p:spPr bwMode="auto">
            <a:xfrm flipH="1" flipV="1">
              <a:off x="2091" y="3785"/>
              <a:ext cx="220" cy="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40" name="AutoShape 164"/>
            <p:cNvCxnSpPr>
              <a:cxnSpLocks noChangeShapeType="1"/>
            </p:cNvCxnSpPr>
            <p:nvPr/>
          </p:nvCxnSpPr>
          <p:spPr bwMode="auto">
            <a:xfrm flipV="1">
              <a:off x="2091" y="3641"/>
              <a:ext cx="201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41" name="AutoShape 165"/>
            <p:cNvCxnSpPr>
              <a:cxnSpLocks noChangeShapeType="1"/>
            </p:cNvCxnSpPr>
            <p:nvPr/>
          </p:nvCxnSpPr>
          <p:spPr bwMode="auto">
            <a:xfrm flipV="1">
              <a:off x="2075" y="3600"/>
              <a:ext cx="93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42" name="AutoShape 166"/>
            <p:cNvCxnSpPr>
              <a:cxnSpLocks noChangeShapeType="1"/>
            </p:cNvCxnSpPr>
            <p:nvPr/>
          </p:nvCxnSpPr>
          <p:spPr bwMode="auto">
            <a:xfrm flipH="1">
              <a:off x="2848" y="3257"/>
              <a:ext cx="148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43" name="AutoShape 167"/>
            <p:cNvCxnSpPr>
              <a:cxnSpLocks noChangeShapeType="1"/>
            </p:cNvCxnSpPr>
            <p:nvPr/>
          </p:nvCxnSpPr>
          <p:spPr bwMode="auto">
            <a:xfrm flipH="1" flipV="1">
              <a:off x="3029" y="3257"/>
              <a:ext cx="60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44" name="AutoShape 168"/>
            <p:cNvCxnSpPr>
              <a:cxnSpLocks noChangeShapeType="1"/>
            </p:cNvCxnSpPr>
            <p:nvPr/>
          </p:nvCxnSpPr>
          <p:spPr bwMode="auto">
            <a:xfrm flipV="1">
              <a:off x="3013" y="2969"/>
              <a:ext cx="76" cy="2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45" name="AutoShape 169"/>
            <p:cNvCxnSpPr>
              <a:cxnSpLocks noChangeShapeType="1"/>
            </p:cNvCxnSpPr>
            <p:nvPr/>
          </p:nvCxnSpPr>
          <p:spPr bwMode="auto">
            <a:xfrm flipV="1">
              <a:off x="3029" y="3072"/>
              <a:ext cx="171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46" name="AutoShape 170"/>
            <p:cNvCxnSpPr>
              <a:cxnSpLocks noChangeShapeType="1"/>
            </p:cNvCxnSpPr>
            <p:nvPr/>
          </p:nvCxnSpPr>
          <p:spPr bwMode="auto">
            <a:xfrm flipH="1" flipV="1">
              <a:off x="3122" y="2969"/>
              <a:ext cx="61" cy="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47" name="AutoShape 171"/>
            <p:cNvCxnSpPr>
              <a:cxnSpLocks noChangeShapeType="1"/>
            </p:cNvCxnSpPr>
            <p:nvPr/>
          </p:nvCxnSpPr>
          <p:spPr bwMode="auto">
            <a:xfrm flipH="1" flipV="1">
              <a:off x="2734" y="3192"/>
              <a:ext cx="255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48" name="AutoShape 172"/>
            <p:cNvCxnSpPr>
              <a:cxnSpLocks noChangeShapeType="1"/>
            </p:cNvCxnSpPr>
            <p:nvPr/>
          </p:nvCxnSpPr>
          <p:spPr bwMode="auto">
            <a:xfrm flipV="1">
              <a:off x="2684" y="3360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49" name="AutoShape 173"/>
            <p:cNvCxnSpPr>
              <a:cxnSpLocks noChangeShapeType="1"/>
            </p:cNvCxnSpPr>
            <p:nvPr/>
          </p:nvCxnSpPr>
          <p:spPr bwMode="auto">
            <a:xfrm flipV="1">
              <a:off x="2700" y="3449"/>
              <a:ext cx="108" cy="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50" name="AutoShape 174"/>
            <p:cNvCxnSpPr>
              <a:cxnSpLocks noChangeShapeType="1"/>
            </p:cNvCxnSpPr>
            <p:nvPr/>
          </p:nvCxnSpPr>
          <p:spPr bwMode="auto">
            <a:xfrm flipH="1" flipV="1">
              <a:off x="2700" y="3353"/>
              <a:ext cx="108" cy="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51" name="AutoShape 175"/>
            <p:cNvCxnSpPr>
              <a:cxnSpLocks noChangeShapeType="1"/>
            </p:cNvCxnSpPr>
            <p:nvPr/>
          </p:nvCxnSpPr>
          <p:spPr bwMode="auto">
            <a:xfrm flipH="1" flipV="1">
              <a:off x="2473" y="3480"/>
              <a:ext cx="187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52" name="AutoShape 176"/>
            <p:cNvCxnSpPr>
              <a:cxnSpLocks noChangeShapeType="1"/>
            </p:cNvCxnSpPr>
            <p:nvPr/>
          </p:nvCxnSpPr>
          <p:spPr bwMode="auto">
            <a:xfrm flipH="1">
              <a:off x="2473" y="3353"/>
              <a:ext cx="194" cy="1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53" name="AutoShape 177"/>
            <p:cNvCxnSpPr>
              <a:cxnSpLocks noChangeShapeType="1"/>
            </p:cNvCxnSpPr>
            <p:nvPr/>
          </p:nvCxnSpPr>
          <p:spPr bwMode="auto">
            <a:xfrm flipV="1">
              <a:off x="2684" y="3216"/>
              <a:ext cx="27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54" name="AutoShape 178"/>
            <p:cNvCxnSpPr>
              <a:cxnSpLocks noChangeShapeType="1"/>
            </p:cNvCxnSpPr>
            <p:nvPr/>
          </p:nvCxnSpPr>
          <p:spPr bwMode="auto">
            <a:xfrm flipH="1" flipV="1">
              <a:off x="2942" y="3720"/>
              <a:ext cx="101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55" name="AutoShape 179"/>
            <p:cNvCxnSpPr>
              <a:cxnSpLocks noChangeShapeType="1"/>
            </p:cNvCxnSpPr>
            <p:nvPr/>
          </p:nvCxnSpPr>
          <p:spPr bwMode="auto">
            <a:xfrm flipH="1">
              <a:off x="2794" y="3785"/>
              <a:ext cx="249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56" name="AutoShape 180"/>
            <p:cNvCxnSpPr>
              <a:cxnSpLocks noChangeShapeType="1"/>
            </p:cNvCxnSpPr>
            <p:nvPr/>
          </p:nvCxnSpPr>
          <p:spPr bwMode="auto">
            <a:xfrm flipV="1">
              <a:off x="3129" y="2887"/>
              <a:ext cx="195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57" name="AutoShape 181"/>
            <p:cNvCxnSpPr>
              <a:cxnSpLocks noChangeShapeType="1"/>
            </p:cNvCxnSpPr>
            <p:nvPr/>
          </p:nvCxnSpPr>
          <p:spPr bwMode="auto">
            <a:xfrm flipV="1">
              <a:off x="3216" y="2921"/>
              <a:ext cx="108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58" name="AutoShape 182"/>
            <p:cNvCxnSpPr>
              <a:cxnSpLocks noChangeShapeType="1"/>
            </p:cNvCxnSpPr>
            <p:nvPr/>
          </p:nvCxnSpPr>
          <p:spPr bwMode="auto">
            <a:xfrm>
              <a:off x="3216" y="3065"/>
              <a:ext cx="61" cy="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59" name="AutoShape 183"/>
            <p:cNvCxnSpPr>
              <a:cxnSpLocks noChangeShapeType="1"/>
            </p:cNvCxnSpPr>
            <p:nvPr/>
          </p:nvCxnSpPr>
          <p:spPr bwMode="auto">
            <a:xfrm flipH="1" flipV="1">
              <a:off x="2841" y="3449"/>
              <a:ext cx="78" cy="2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60" name="AutoShape 184"/>
            <p:cNvCxnSpPr>
              <a:cxnSpLocks noChangeShapeType="1"/>
            </p:cNvCxnSpPr>
            <p:nvPr/>
          </p:nvCxnSpPr>
          <p:spPr bwMode="auto">
            <a:xfrm flipH="1" flipV="1">
              <a:off x="2466" y="3929"/>
              <a:ext cx="288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61" name="AutoShape 185"/>
            <p:cNvCxnSpPr>
              <a:cxnSpLocks noChangeShapeType="1"/>
            </p:cNvCxnSpPr>
            <p:nvPr/>
          </p:nvCxnSpPr>
          <p:spPr bwMode="auto">
            <a:xfrm>
              <a:off x="2684" y="3792"/>
              <a:ext cx="77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62" name="AutoShape 186"/>
            <p:cNvCxnSpPr>
              <a:cxnSpLocks noChangeShapeType="1"/>
            </p:cNvCxnSpPr>
            <p:nvPr/>
          </p:nvCxnSpPr>
          <p:spPr bwMode="auto">
            <a:xfrm flipV="1">
              <a:off x="2684" y="3552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63" name="AutoShape 187"/>
            <p:cNvCxnSpPr>
              <a:cxnSpLocks noChangeShapeType="1"/>
            </p:cNvCxnSpPr>
            <p:nvPr/>
          </p:nvCxnSpPr>
          <p:spPr bwMode="auto">
            <a:xfrm flipH="1">
              <a:off x="2700" y="3720"/>
              <a:ext cx="195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64" name="AutoShape 188"/>
            <p:cNvCxnSpPr>
              <a:cxnSpLocks noChangeShapeType="1"/>
            </p:cNvCxnSpPr>
            <p:nvPr/>
          </p:nvCxnSpPr>
          <p:spPr bwMode="auto">
            <a:xfrm flipH="1">
              <a:off x="2466" y="3768"/>
              <a:ext cx="194" cy="1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65" name="AutoShape 189"/>
            <p:cNvCxnSpPr>
              <a:cxnSpLocks noChangeShapeType="1"/>
            </p:cNvCxnSpPr>
            <p:nvPr/>
          </p:nvCxnSpPr>
          <p:spPr bwMode="auto">
            <a:xfrm flipH="1" flipV="1">
              <a:off x="3075" y="3785"/>
              <a:ext cx="108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66" name="AutoShape 190"/>
            <p:cNvCxnSpPr>
              <a:cxnSpLocks noChangeShapeType="1"/>
            </p:cNvCxnSpPr>
            <p:nvPr/>
          </p:nvCxnSpPr>
          <p:spPr bwMode="auto">
            <a:xfrm flipH="1" flipV="1">
              <a:off x="3341" y="3312"/>
              <a:ext cx="30" cy="2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67" name="AutoShape 191"/>
            <p:cNvCxnSpPr>
              <a:cxnSpLocks noChangeShapeType="1"/>
            </p:cNvCxnSpPr>
            <p:nvPr/>
          </p:nvCxnSpPr>
          <p:spPr bwMode="auto">
            <a:xfrm flipV="1">
              <a:off x="3404" y="3456"/>
              <a:ext cx="31" cy="1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68" name="AutoShape 192"/>
            <p:cNvCxnSpPr>
              <a:cxnSpLocks noChangeShapeType="1"/>
            </p:cNvCxnSpPr>
            <p:nvPr/>
          </p:nvCxnSpPr>
          <p:spPr bwMode="auto">
            <a:xfrm flipV="1">
              <a:off x="3075" y="3576"/>
              <a:ext cx="289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69" name="AutoShape 193"/>
            <p:cNvCxnSpPr>
              <a:cxnSpLocks noChangeShapeType="1"/>
            </p:cNvCxnSpPr>
            <p:nvPr/>
          </p:nvCxnSpPr>
          <p:spPr bwMode="auto">
            <a:xfrm flipH="1" flipV="1">
              <a:off x="3357" y="3305"/>
              <a:ext cx="61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70" name="AutoShape 194"/>
            <p:cNvCxnSpPr>
              <a:cxnSpLocks noChangeShapeType="1"/>
            </p:cNvCxnSpPr>
            <p:nvPr/>
          </p:nvCxnSpPr>
          <p:spPr bwMode="auto">
            <a:xfrm>
              <a:off x="3122" y="3401"/>
              <a:ext cx="289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71" name="AutoShape 195"/>
            <p:cNvCxnSpPr>
              <a:cxnSpLocks noChangeShapeType="1"/>
            </p:cNvCxnSpPr>
            <p:nvPr/>
          </p:nvCxnSpPr>
          <p:spPr bwMode="auto">
            <a:xfrm flipV="1">
              <a:off x="3357" y="3209"/>
              <a:ext cx="61" cy="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72" name="AutoShape 196"/>
            <p:cNvCxnSpPr>
              <a:cxnSpLocks noChangeShapeType="1"/>
            </p:cNvCxnSpPr>
            <p:nvPr/>
          </p:nvCxnSpPr>
          <p:spPr bwMode="auto">
            <a:xfrm flipV="1">
              <a:off x="3294" y="2928"/>
              <a:ext cx="47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73" name="AutoShape 197"/>
            <p:cNvCxnSpPr>
              <a:cxnSpLocks noChangeShapeType="1"/>
            </p:cNvCxnSpPr>
            <p:nvPr/>
          </p:nvCxnSpPr>
          <p:spPr bwMode="auto">
            <a:xfrm>
              <a:off x="3317" y="3144"/>
              <a:ext cx="101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74" name="AutoShape 198"/>
            <p:cNvCxnSpPr>
              <a:cxnSpLocks noChangeShapeType="1"/>
            </p:cNvCxnSpPr>
            <p:nvPr/>
          </p:nvCxnSpPr>
          <p:spPr bwMode="auto">
            <a:xfrm flipH="1" flipV="1">
              <a:off x="3294" y="3168"/>
              <a:ext cx="30" cy="1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75" name="AutoShape 199"/>
            <p:cNvCxnSpPr>
              <a:cxnSpLocks noChangeShapeType="1"/>
            </p:cNvCxnSpPr>
            <p:nvPr/>
          </p:nvCxnSpPr>
          <p:spPr bwMode="auto">
            <a:xfrm flipV="1">
              <a:off x="3129" y="3288"/>
              <a:ext cx="188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76" name="AutoShape 200"/>
            <p:cNvCxnSpPr>
              <a:cxnSpLocks noChangeShapeType="1"/>
            </p:cNvCxnSpPr>
            <p:nvPr/>
          </p:nvCxnSpPr>
          <p:spPr bwMode="auto">
            <a:xfrm flipH="1">
              <a:off x="2778" y="3737"/>
              <a:ext cx="124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77" name="AutoShape 201"/>
            <p:cNvCxnSpPr>
              <a:cxnSpLocks noChangeShapeType="1"/>
            </p:cNvCxnSpPr>
            <p:nvPr/>
          </p:nvCxnSpPr>
          <p:spPr bwMode="auto">
            <a:xfrm flipH="1" flipV="1">
              <a:off x="3458" y="3192"/>
              <a:ext cx="100" cy="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78" name="AutoShape 202"/>
            <p:cNvCxnSpPr>
              <a:cxnSpLocks noChangeShapeType="1"/>
            </p:cNvCxnSpPr>
            <p:nvPr/>
          </p:nvCxnSpPr>
          <p:spPr bwMode="auto">
            <a:xfrm flipH="1">
              <a:off x="3551" y="2760"/>
              <a:ext cx="145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79" name="AutoShape 203"/>
            <p:cNvCxnSpPr>
              <a:cxnSpLocks noChangeShapeType="1"/>
            </p:cNvCxnSpPr>
            <p:nvPr/>
          </p:nvCxnSpPr>
          <p:spPr bwMode="auto">
            <a:xfrm flipH="1">
              <a:off x="3357" y="2825"/>
              <a:ext cx="155" cy="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0" name="AutoShape 204"/>
            <p:cNvCxnSpPr>
              <a:cxnSpLocks noChangeShapeType="1"/>
            </p:cNvCxnSpPr>
            <p:nvPr/>
          </p:nvCxnSpPr>
          <p:spPr bwMode="auto">
            <a:xfrm flipH="1">
              <a:off x="3435" y="2825"/>
              <a:ext cx="77" cy="3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1" name="AutoShape 205"/>
            <p:cNvCxnSpPr>
              <a:cxnSpLocks noChangeShapeType="1"/>
            </p:cNvCxnSpPr>
            <p:nvPr/>
          </p:nvCxnSpPr>
          <p:spPr bwMode="auto">
            <a:xfrm flipH="1">
              <a:off x="3411" y="3497"/>
              <a:ext cx="147" cy="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2" name="AutoShape 206"/>
            <p:cNvCxnSpPr>
              <a:cxnSpLocks noChangeShapeType="1"/>
            </p:cNvCxnSpPr>
            <p:nvPr/>
          </p:nvCxnSpPr>
          <p:spPr bwMode="auto">
            <a:xfrm flipH="1" flipV="1">
              <a:off x="3458" y="3432"/>
              <a:ext cx="100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3" name="AutoShape 207"/>
            <p:cNvCxnSpPr>
              <a:cxnSpLocks noChangeShapeType="1"/>
            </p:cNvCxnSpPr>
            <p:nvPr/>
          </p:nvCxnSpPr>
          <p:spPr bwMode="auto">
            <a:xfrm>
              <a:off x="3455" y="3864"/>
              <a:ext cx="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4" name="AutoShape 208"/>
            <p:cNvCxnSpPr>
              <a:cxnSpLocks noChangeShapeType="1"/>
            </p:cNvCxnSpPr>
            <p:nvPr/>
          </p:nvCxnSpPr>
          <p:spPr bwMode="auto">
            <a:xfrm flipH="1" flipV="1">
              <a:off x="3388" y="3600"/>
              <a:ext cx="4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5" name="AutoShape 209"/>
            <p:cNvCxnSpPr>
              <a:cxnSpLocks noChangeShapeType="1"/>
            </p:cNvCxnSpPr>
            <p:nvPr/>
          </p:nvCxnSpPr>
          <p:spPr bwMode="auto">
            <a:xfrm flipH="1" flipV="1">
              <a:off x="3082" y="3768"/>
              <a:ext cx="333" cy="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6" name="AutoShape 210"/>
            <p:cNvCxnSpPr>
              <a:cxnSpLocks noChangeShapeType="1"/>
            </p:cNvCxnSpPr>
            <p:nvPr/>
          </p:nvCxnSpPr>
          <p:spPr bwMode="auto">
            <a:xfrm flipH="1">
              <a:off x="3223" y="3864"/>
              <a:ext cx="185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7" name="AutoShape 211"/>
            <p:cNvCxnSpPr>
              <a:cxnSpLocks noChangeShapeType="1"/>
            </p:cNvCxnSpPr>
            <p:nvPr/>
          </p:nvCxnSpPr>
          <p:spPr bwMode="auto">
            <a:xfrm flipH="1" flipV="1">
              <a:off x="3592" y="3881"/>
              <a:ext cx="107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8" name="AutoShape 212"/>
            <p:cNvCxnSpPr>
              <a:cxnSpLocks noChangeShapeType="1"/>
            </p:cNvCxnSpPr>
            <p:nvPr/>
          </p:nvCxnSpPr>
          <p:spPr bwMode="auto">
            <a:xfrm flipH="1">
              <a:off x="3599" y="3816"/>
              <a:ext cx="234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9" name="AutoShape 213"/>
            <p:cNvCxnSpPr>
              <a:cxnSpLocks noChangeShapeType="1"/>
            </p:cNvCxnSpPr>
            <p:nvPr/>
          </p:nvCxnSpPr>
          <p:spPr bwMode="auto">
            <a:xfrm flipV="1">
              <a:off x="3310" y="2825"/>
              <a:ext cx="20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90" name="AutoShape 214"/>
            <p:cNvCxnSpPr>
              <a:cxnSpLocks noChangeShapeType="1"/>
            </p:cNvCxnSpPr>
            <p:nvPr/>
          </p:nvCxnSpPr>
          <p:spPr bwMode="auto">
            <a:xfrm flipV="1">
              <a:off x="3833" y="2760"/>
              <a:ext cx="391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91" name="AutoShape 215"/>
            <p:cNvCxnSpPr>
              <a:cxnSpLocks noChangeShapeType="1"/>
            </p:cNvCxnSpPr>
            <p:nvPr/>
          </p:nvCxnSpPr>
          <p:spPr bwMode="auto">
            <a:xfrm flipH="1" flipV="1">
              <a:off x="3736" y="2777"/>
              <a:ext cx="57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92" name="AutoShape 216"/>
            <p:cNvCxnSpPr>
              <a:cxnSpLocks noChangeShapeType="1"/>
            </p:cNvCxnSpPr>
            <p:nvPr/>
          </p:nvCxnSpPr>
          <p:spPr bwMode="auto">
            <a:xfrm flipH="1">
              <a:off x="3967" y="2777"/>
              <a:ext cx="264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93" name="AutoShape 217"/>
            <p:cNvCxnSpPr>
              <a:cxnSpLocks noChangeShapeType="1"/>
            </p:cNvCxnSpPr>
            <p:nvPr/>
          </p:nvCxnSpPr>
          <p:spPr bwMode="auto">
            <a:xfrm flipH="1">
              <a:off x="3826" y="3017"/>
              <a:ext cx="108" cy="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94" name="AutoShape 218"/>
            <p:cNvCxnSpPr>
              <a:cxnSpLocks noChangeShapeType="1"/>
            </p:cNvCxnSpPr>
            <p:nvPr/>
          </p:nvCxnSpPr>
          <p:spPr bwMode="auto">
            <a:xfrm flipH="1" flipV="1">
              <a:off x="3826" y="2921"/>
              <a:ext cx="108" cy="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95" name="AutoShape 219"/>
            <p:cNvCxnSpPr>
              <a:cxnSpLocks noChangeShapeType="1"/>
            </p:cNvCxnSpPr>
            <p:nvPr/>
          </p:nvCxnSpPr>
          <p:spPr bwMode="auto">
            <a:xfrm flipH="1" flipV="1">
              <a:off x="3967" y="3017"/>
              <a:ext cx="201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96" name="AutoShape 220"/>
            <p:cNvCxnSpPr>
              <a:cxnSpLocks noChangeShapeType="1"/>
            </p:cNvCxnSpPr>
            <p:nvPr/>
          </p:nvCxnSpPr>
          <p:spPr bwMode="auto">
            <a:xfrm>
              <a:off x="3826" y="3113"/>
              <a:ext cx="335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97" name="AutoShape 221"/>
            <p:cNvCxnSpPr>
              <a:cxnSpLocks noChangeShapeType="1"/>
            </p:cNvCxnSpPr>
            <p:nvPr/>
          </p:nvCxnSpPr>
          <p:spPr bwMode="auto">
            <a:xfrm flipV="1">
              <a:off x="4185" y="3168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98" name="AutoShape 222"/>
            <p:cNvCxnSpPr>
              <a:cxnSpLocks noChangeShapeType="1"/>
            </p:cNvCxnSpPr>
            <p:nvPr/>
          </p:nvCxnSpPr>
          <p:spPr bwMode="auto">
            <a:xfrm>
              <a:off x="4185" y="3360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99" name="AutoShape 223"/>
            <p:cNvCxnSpPr>
              <a:cxnSpLocks noChangeShapeType="1"/>
            </p:cNvCxnSpPr>
            <p:nvPr/>
          </p:nvCxnSpPr>
          <p:spPr bwMode="auto">
            <a:xfrm flipH="1" flipV="1">
              <a:off x="4201" y="3689"/>
              <a:ext cx="61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00" name="AutoShape 224"/>
            <p:cNvCxnSpPr>
              <a:cxnSpLocks noChangeShapeType="1"/>
            </p:cNvCxnSpPr>
            <p:nvPr/>
          </p:nvCxnSpPr>
          <p:spPr bwMode="auto">
            <a:xfrm>
              <a:off x="3810" y="312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01" name="AutoShape 225"/>
            <p:cNvCxnSpPr>
              <a:cxnSpLocks noChangeShapeType="1"/>
            </p:cNvCxnSpPr>
            <p:nvPr/>
          </p:nvCxnSpPr>
          <p:spPr bwMode="auto">
            <a:xfrm flipH="1">
              <a:off x="3826" y="3161"/>
              <a:ext cx="342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02" name="AutoShape 226"/>
            <p:cNvCxnSpPr>
              <a:cxnSpLocks noChangeShapeType="1"/>
            </p:cNvCxnSpPr>
            <p:nvPr/>
          </p:nvCxnSpPr>
          <p:spPr bwMode="auto">
            <a:xfrm flipH="1">
              <a:off x="3591" y="3336"/>
              <a:ext cx="195" cy="1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03" name="AutoShape 227"/>
            <p:cNvCxnSpPr>
              <a:cxnSpLocks noChangeShapeType="1"/>
            </p:cNvCxnSpPr>
            <p:nvPr/>
          </p:nvCxnSpPr>
          <p:spPr bwMode="auto">
            <a:xfrm flipH="1" flipV="1">
              <a:off x="3826" y="3353"/>
              <a:ext cx="61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04" name="AutoShape 228"/>
            <p:cNvCxnSpPr>
              <a:cxnSpLocks noChangeShapeType="1"/>
            </p:cNvCxnSpPr>
            <p:nvPr/>
          </p:nvCxnSpPr>
          <p:spPr bwMode="auto">
            <a:xfrm flipH="1">
              <a:off x="3920" y="3353"/>
              <a:ext cx="248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05" name="AutoShape 229"/>
            <p:cNvCxnSpPr>
              <a:cxnSpLocks noChangeShapeType="1"/>
            </p:cNvCxnSpPr>
            <p:nvPr/>
          </p:nvCxnSpPr>
          <p:spPr bwMode="auto">
            <a:xfrm flipV="1">
              <a:off x="3857" y="3552"/>
              <a:ext cx="47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06" name="AutoShape 230"/>
            <p:cNvCxnSpPr>
              <a:cxnSpLocks noChangeShapeType="1"/>
            </p:cNvCxnSpPr>
            <p:nvPr/>
          </p:nvCxnSpPr>
          <p:spPr bwMode="auto">
            <a:xfrm flipH="1" flipV="1">
              <a:off x="3920" y="3545"/>
              <a:ext cx="241" cy="1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07" name="AutoShape 231"/>
            <p:cNvCxnSpPr>
              <a:cxnSpLocks noChangeShapeType="1"/>
            </p:cNvCxnSpPr>
            <p:nvPr/>
          </p:nvCxnSpPr>
          <p:spPr bwMode="auto">
            <a:xfrm flipH="1">
              <a:off x="3880" y="3816"/>
              <a:ext cx="1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08" name="AutoShape 232"/>
            <p:cNvCxnSpPr>
              <a:cxnSpLocks noChangeShapeType="1"/>
            </p:cNvCxnSpPr>
            <p:nvPr/>
          </p:nvCxnSpPr>
          <p:spPr bwMode="auto">
            <a:xfrm flipH="1">
              <a:off x="3732" y="3840"/>
              <a:ext cx="125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09" name="AutoShape 233"/>
            <p:cNvCxnSpPr>
              <a:cxnSpLocks noChangeShapeType="1"/>
            </p:cNvCxnSpPr>
            <p:nvPr/>
          </p:nvCxnSpPr>
          <p:spPr bwMode="auto">
            <a:xfrm flipH="1">
              <a:off x="4060" y="3689"/>
              <a:ext cx="108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10" name="AutoShape 234"/>
            <p:cNvCxnSpPr>
              <a:cxnSpLocks noChangeShapeType="1"/>
            </p:cNvCxnSpPr>
            <p:nvPr/>
          </p:nvCxnSpPr>
          <p:spPr bwMode="auto">
            <a:xfrm flipV="1">
              <a:off x="3739" y="3833"/>
              <a:ext cx="288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11" name="AutoShape 235"/>
            <p:cNvCxnSpPr>
              <a:cxnSpLocks noChangeShapeType="1"/>
            </p:cNvCxnSpPr>
            <p:nvPr/>
          </p:nvCxnSpPr>
          <p:spPr bwMode="auto">
            <a:xfrm flipH="1" flipV="1">
              <a:off x="3404" y="3593"/>
              <a:ext cx="172" cy="2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12" name="AutoShape 236"/>
            <p:cNvCxnSpPr>
              <a:cxnSpLocks noChangeShapeType="1"/>
            </p:cNvCxnSpPr>
            <p:nvPr/>
          </p:nvCxnSpPr>
          <p:spPr bwMode="auto">
            <a:xfrm>
              <a:off x="3544" y="2825"/>
              <a:ext cx="242" cy="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13" name="AutoShape 237"/>
            <p:cNvCxnSpPr>
              <a:cxnSpLocks noChangeShapeType="1"/>
            </p:cNvCxnSpPr>
            <p:nvPr/>
          </p:nvCxnSpPr>
          <p:spPr bwMode="auto">
            <a:xfrm>
              <a:off x="3598" y="3480"/>
              <a:ext cx="282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14" name="AutoShape 238"/>
            <p:cNvCxnSpPr>
              <a:cxnSpLocks noChangeShapeType="1"/>
            </p:cNvCxnSpPr>
            <p:nvPr/>
          </p:nvCxnSpPr>
          <p:spPr bwMode="auto">
            <a:xfrm flipV="1">
              <a:off x="3810" y="2928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15" name="AutoShape 239"/>
            <p:cNvCxnSpPr>
              <a:cxnSpLocks noChangeShapeType="1"/>
            </p:cNvCxnSpPr>
            <p:nvPr/>
          </p:nvCxnSpPr>
          <p:spPr bwMode="auto">
            <a:xfrm flipH="1">
              <a:off x="3458" y="3096"/>
              <a:ext cx="328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16" name="AutoShape 240"/>
            <p:cNvCxnSpPr>
              <a:cxnSpLocks noChangeShapeType="1"/>
            </p:cNvCxnSpPr>
            <p:nvPr/>
          </p:nvCxnSpPr>
          <p:spPr bwMode="auto">
            <a:xfrm flipH="1">
              <a:off x="3920" y="3161"/>
              <a:ext cx="248" cy="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17" name="AutoShape 241"/>
            <p:cNvCxnSpPr>
              <a:cxnSpLocks noChangeShapeType="1"/>
            </p:cNvCxnSpPr>
            <p:nvPr/>
          </p:nvCxnSpPr>
          <p:spPr bwMode="auto">
            <a:xfrm flipH="1">
              <a:off x="3873" y="3689"/>
              <a:ext cx="295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18" name="AutoShape 242"/>
            <p:cNvCxnSpPr>
              <a:cxnSpLocks noChangeShapeType="1"/>
            </p:cNvCxnSpPr>
            <p:nvPr/>
          </p:nvCxnSpPr>
          <p:spPr bwMode="auto">
            <a:xfrm flipH="1" flipV="1">
              <a:off x="4067" y="3816"/>
              <a:ext cx="188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4584" name="Object 244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675097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844824"/>
            <a:ext cx="3142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For further queries,</a:t>
            </a:r>
          </a:p>
          <a:p>
            <a:endParaRPr lang="en-IN" sz="2400" b="1" dirty="0">
              <a:solidFill>
                <a:srgbClr val="C00000"/>
              </a:solidFill>
            </a:endParaRPr>
          </a:p>
          <a:p>
            <a:r>
              <a:rPr lang="en-IN" sz="2400" b="1" dirty="0" smtClean="0">
                <a:solidFill>
                  <a:srgbClr val="C00000"/>
                </a:solidFill>
              </a:rPr>
              <a:t>Kindly contact: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3573016"/>
            <a:ext cx="688175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i="1" dirty="0" smtClean="0">
                <a:solidFill>
                  <a:srgbClr val="000099"/>
                </a:solidFill>
              </a:rPr>
              <a:t>                     </a:t>
            </a:r>
            <a:r>
              <a:rPr lang="en-IN" sz="2400" b="1" i="1" dirty="0" err="1" smtClean="0">
                <a:solidFill>
                  <a:srgbClr val="000099"/>
                </a:solidFill>
              </a:rPr>
              <a:t>Prof.</a:t>
            </a:r>
            <a:r>
              <a:rPr lang="en-IN" sz="2400" b="1" i="1" dirty="0" smtClean="0">
                <a:solidFill>
                  <a:srgbClr val="000099"/>
                </a:solidFill>
              </a:rPr>
              <a:t> </a:t>
            </a:r>
            <a:r>
              <a:rPr lang="en-IN" sz="2400" b="1" i="1" dirty="0" err="1" smtClean="0">
                <a:solidFill>
                  <a:srgbClr val="000099"/>
                </a:solidFill>
              </a:rPr>
              <a:t>Ravindra</a:t>
            </a:r>
            <a:r>
              <a:rPr lang="en-IN" sz="2400" b="1" i="1" dirty="0" smtClean="0">
                <a:solidFill>
                  <a:srgbClr val="000099"/>
                </a:solidFill>
              </a:rPr>
              <a:t> Joshi</a:t>
            </a:r>
          </a:p>
          <a:p>
            <a:r>
              <a:rPr lang="en-IN" sz="2200" i="1" dirty="0" smtClean="0">
                <a:solidFill>
                  <a:srgbClr val="008000"/>
                </a:solidFill>
              </a:rPr>
              <a:t>Associate Professor, Dept. of </a:t>
            </a:r>
            <a:r>
              <a:rPr lang="en-IN" sz="2200" i="1" dirty="0" err="1" smtClean="0">
                <a:solidFill>
                  <a:srgbClr val="008000"/>
                </a:solidFill>
              </a:rPr>
              <a:t>Engg</a:t>
            </a:r>
            <a:r>
              <a:rPr lang="en-IN" sz="2200" i="1" dirty="0" smtClean="0">
                <a:solidFill>
                  <a:srgbClr val="008000"/>
                </a:solidFill>
              </a:rPr>
              <a:t>. Sciences</a:t>
            </a:r>
          </a:p>
          <a:p>
            <a:r>
              <a:rPr lang="en-IN" sz="2200" i="1" dirty="0" smtClean="0">
                <a:solidFill>
                  <a:srgbClr val="008000"/>
                </a:solidFill>
              </a:rPr>
              <a:t>International Institute of Information Technology (I</a:t>
            </a:r>
            <a:r>
              <a:rPr lang="en-IN" sz="2200" i="1" baseline="30000" dirty="0" smtClean="0">
                <a:solidFill>
                  <a:srgbClr val="008000"/>
                </a:solidFill>
              </a:rPr>
              <a:t>2</a:t>
            </a:r>
            <a:r>
              <a:rPr lang="en-IN" sz="2200" i="1" dirty="0" smtClean="0">
                <a:solidFill>
                  <a:srgbClr val="008000"/>
                </a:solidFill>
              </a:rPr>
              <a:t>IT)</a:t>
            </a:r>
          </a:p>
          <a:p>
            <a:endParaRPr lang="en-IN" sz="1200" dirty="0" smtClean="0"/>
          </a:p>
          <a:p>
            <a:r>
              <a:rPr lang="en-IN" sz="2400" dirty="0" smtClean="0"/>
              <a:t>Email:  </a:t>
            </a:r>
            <a:r>
              <a:rPr lang="en-IN" sz="2400" dirty="0" smtClean="0">
                <a:hlinkClick r:id="rId3"/>
              </a:rPr>
              <a:t>ravindraj@isquareit.edu.in</a:t>
            </a:r>
            <a:endParaRPr lang="en-IN" sz="2400" dirty="0" smtClean="0"/>
          </a:p>
          <a:p>
            <a:endParaRPr lang="en-IN" sz="1200" dirty="0" smtClean="0"/>
          </a:p>
          <a:p>
            <a:r>
              <a:rPr lang="en-IN" sz="2400" dirty="0" smtClean="0"/>
              <a:t>Cell:     9822021594</a:t>
            </a:r>
            <a:endParaRPr lang="en-IN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Photo Editor Photo" r:id="rId4" imgW="1561905" imgH="1542857" progId="MSPhotoEd.3">
                  <p:embed/>
                </p:oleObj>
              </mc:Choice>
              <mc:Fallback>
                <p:oleObj name="Photo Editor Photo" r:id="rId4" imgW="1561905" imgH="1542857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38361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AC8F77-10A5-474C-9604-F2D3AFA8C514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367880" y="317599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</a:rPr>
              <a:t>Wireless sensor networks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84998" y="1546225"/>
            <a:ext cx="825501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  <a:cs typeface="Times New Roman" pitchFamily="18" charset="0"/>
              </a:rPr>
              <a:t>  Wireless sensor network is a distributed system </a:t>
            </a:r>
          </a:p>
          <a:p>
            <a:pPr algn="just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  <a:cs typeface="Times New Roman" pitchFamily="18" charset="0"/>
              </a:rPr>
              <a:t>     consisting of a large number of low-cost wireless </a:t>
            </a:r>
          </a:p>
          <a:p>
            <a:pPr algn="just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dirty="0" smtClean="0">
                <a:latin typeface="Arial" pitchFamily="34" charset="0"/>
                <a:cs typeface="Times New Roman" pitchFamily="18" charset="0"/>
              </a:rPr>
              <a:t>     sensor nodes 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equipped with a small </a:t>
            </a:r>
            <a:r>
              <a:rPr lang="en-US" altLang="en-US" dirty="0" smtClean="0">
                <a:latin typeface="Arial" pitchFamily="34" charset="0"/>
                <a:cs typeface="Times New Roman" pitchFamily="18" charset="0"/>
              </a:rPr>
              <a:t>processor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Arial" pitchFamily="34" charset="0"/>
                <a:cs typeface="Times New Roman" pitchFamily="18" charset="0"/>
              </a:rPr>
              <a:t>with</a:t>
            </a:r>
          </a:p>
          <a:p>
            <a:pPr algn="just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Arial" pitchFamily="34" charset="0"/>
                <a:cs typeface="Times New Roman" pitchFamily="18" charset="0"/>
              </a:rPr>
              <a:t>    limited 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memory, </a:t>
            </a:r>
            <a:r>
              <a:rPr lang="en-US" altLang="en-US" dirty="0" smtClean="0">
                <a:latin typeface="Arial" pitchFamily="34" charset="0"/>
                <a:cs typeface="Times New Roman" pitchFamily="18" charset="0"/>
              </a:rPr>
              <a:t>RF trans-receiver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, antenna, </a:t>
            </a:r>
            <a:r>
              <a:rPr lang="en-US" altLang="en-US" dirty="0" smtClean="0">
                <a:latin typeface="Arial" pitchFamily="34" charset="0"/>
                <a:cs typeface="Times New Roman" pitchFamily="18" charset="0"/>
              </a:rPr>
              <a:t>sensing </a:t>
            </a:r>
          </a:p>
          <a:p>
            <a:pPr algn="just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Arial" pitchFamily="34" charset="0"/>
                <a:cs typeface="Times New Roman" pitchFamily="18" charset="0"/>
              </a:rPr>
              <a:t>    elements 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and are </a:t>
            </a:r>
            <a:r>
              <a:rPr lang="en-US" altLang="en-US" dirty="0" smtClean="0">
                <a:latin typeface="Arial" pitchFamily="34" charset="0"/>
                <a:cs typeface="Times New Roman" pitchFamily="18" charset="0"/>
              </a:rPr>
              <a:t>powered 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with small </a:t>
            </a:r>
            <a:r>
              <a:rPr lang="en-US" altLang="en-US" dirty="0" smtClean="0">
                <a:latin typeface="Arial" pitchFamily="34" charset="0"/>
                <a:cs typeface="Times New Roman" pitchFamily="18" charset="0"/>
              </a:rPr>
              <a:t>batteries and </a:t>
            </a:r>
          </a:p>
          <a:p>
            <a:pPr algn="just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Arial" pitchFamily="34" charset="0"/>
                <a:cs typeface="Times New Roman" pitchFamily="18" charset="0"/>
              </a:rPr>
              <a:t>    solar cells.</a:t>
            </a:r>
            <a:endParaRPr lang="en-US" altLang="en-US" dirty="0">
              <a:latin typeface="Arial" pitchFamily="34" charset="0"/>
              <a:cs typeface="Times New Roman" pitchFamily="18" charset="0"/>
            </a:endParaRPr>
          </a:p>
          <a:p>
            <a:pPr algn="just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1200" dirty="0">
              <a:latin typeface="Arial" pitchFamily="34" charset="0"/>
              <a:cs typeface="Times New Roman" pitchFamily="18" charset="0"/>
            </a:endParaRPr>
          </a:p>
          <a:p>
            <a:pPr algn="just"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smtClean="0">
                <a:solidFill>
                  <a:srgbClr val="008000"/>
                </a:solidFill>
                <a:latin typeface="Arial" pitchFamily="34" charset="0"/>
              </a:rPr>
              <a:t>It’s </a:t>
            </a:r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a heterogeneous system, consisting of various types </a:t>
            </a:r>
          </a:p>
          <a:p>
            <a:pPr algn="just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     of sensor nodes, actuators and operating systems.</a:t>
            </a:r>
          </a:p>
          <a:p>
            <a:pPr algn="just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1200" dirty="0">
              <a:solidFill>
                <a:srgbClr val="008000"/>
              </a:solidFill>
              <a:latin typeface="Arial" pitchFamily="34" charset="0"/>
            </a:endParaRPr>
          </a:p>
          <a:p>
            <a:pPr algn="just"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 smtClean="0">
                <a:latin typeface="Arial" pitchFamily="34" charset="0"/>
              </a:rPr>
              <a:t>  </a:t>
            </a:r>
            <a:r>
              <a:rPr lang="en-US" altLang="en-US" dirty="0">
                <a:latin typeface="Arial" pitchFamily="34" charset="0"/>
              </a:rPr>
              <a:t>Sensor nodes operate under constraints of memory, </a:t>
            </a:r>
          </a:p>
          <a:p>
            <a:pPr algn="just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</a:rPr>
              <a:t>     size, computational power, overall cost and limited </a:t>
            </a:r>
          </a:p>
          <a:p>
            <a:pPr algn="just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</a:rPr>
              <a:t>     energy sources such as </a:t>
            </a:r>
            <a:r>
              <a:rPr lang="en-US" altLang="en-US" dirty="0" smtClean="0">
                <a:latin typeface="Arial" pitchFamily="34" charset="0"/>
              </a:rPr>
              <a:t>batteries / solar cells.</a:t>
            </a:r>
            <a:endParaRPr lang="en-US" altLang="en-US" dirty="0">
              <a:latin typeface="Arial" pitchFamily="34" charset="0"/>
            </a:endParaRPr>
          </a:p>
          <a:p>
            <a:pPr algn="just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</a:rPr>
              <a:t> </a:t>
            </a:r>
          </a:p>
        </p:txBody>
      </p:sp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73383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D1F0B6-92D6-4A4F-8E9D-2B130D1A1162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555776" y="260648"/>
            <a:ext cx="472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</a:rPr>
              <a:t>Wireless sensor networks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733425" y="4648200"/>
            <a:ext cx="8181975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500" dirty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Main components are,</a:t>
            </a: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Sensor nodes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Sink nodes or base nodes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Access points connecting </a:t>
            </a:r>
            <a:r>
              <a:rPr lang="en-US" altLang="en-US" sz="2000" dirty="0" smtClean="0">
                <a:latin typeface="Arial" pitchFamily="34" charset="0"/>
              </a:rPr>
              <a:t>WSN to </a:t>
            </a:r>
            <a:r>
              <a:rPr lang="en-US" altLang="en-US" sz="2000" dirty="0">
                <a:latin typeface="Arial" pitchFamily="34" charset="0"/>
              </a:rPr>
              <a:t>the wired network</a:t>
            </a:r>
          </a:p>
        </p:txBody>
      </p:sp>
      <p:sp>
        <p:nvSpPr>
          <p:cNvPr id="5126" name="Oval 7"/>
          <p:cNvSpPr>
            <a:spLocks noChangeArrowheads="1"/>
          </p:cNvSpPr>
          <p:nvPr/>
        </p:nvSpPr>
        <p:spPr bwMode="auto">
          <a:xfrm>
            <a:off x="5905500" y="3492500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27" name="Oval 8"/>
          <p:cNvSpPr>
            <a:spLocks noChangeArrowheads="1"/>
          </p:cNvSpPr>
          <p:nvPr/>
        </p:nvSpPr>
        <p:spPr bwMode="auto">
          <a:xfrm>
            <a:off x="6934200" y="3062288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28" name="Oval 9"/>
          <p:cNvSpPr>
            <a:spLocks noChangeArrowheads="1"/>
          </p:cNvSpPr>
          <p:nvPr/>
        </p:nvSpPr>
        <p:spPr bwMode="auto">
          <a:xfrm>
            <a:off x="6248400" y="2921000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29" name="Oval 10"/>
          <p:cNvSpPr>
            <a:spLocks noChangeArrowheads="1"/>
          </p:cNvSpPr>
          <p:nvPr/>
        </p:nvSpPr>
        <p:spPr bwMode="auto">
          <a:xfrm>
            <a:off x="5448300" y="3916363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30" name="Oval 11"/>
          <p:cNvSpPr>
            <a:spLocks noChangeArrowheads="1"/>
          </p:cNvSpPr>
          <p:nvPr/>
        </p:nvSpPr>
        <p:spPr bwMode="auto">
          <a:xfrm>
            <a:off x="7048500" y="2490788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31" name="Oval 12"/>
          <p:cNvSpPr>
            <a:spLocks noChangeArrowheads="1"/>
          </p:cNvSpPr>
          <p:nvPr/>
        </p:nvSpPr>
        <p:spPr bwMode="auto">
          <a:xfrm>
            <a:off x="5448300" y="3149600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32" name="Oval 13"/>
          <p:cNvSpPr>
            <a:spLocks noChangeArrowheads="1"/>
          </p:cNvSpPr>
          <p:nvPr/>
        </p:nvSpPr>
        <p:spPr bwMode="auto">
          <a:xfrm>
            <a:off x="6477000" y="3378200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33" name="Oval 14"/>
          <p:cNvSpPr>
            <a:spLocks noChangeArrowheads="1"/>
          </p:cNvSpPr>
          <p:nvPr/>
        </p:nvSpPr>
        <p:spPr bwMode="auto">
          <a:xfrm>
            <a:off x="6019800" y="2465388"/>
            <a:ext cx="228600" cy="2286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34" name="Freeform 15"/>
          <p:cNvSpPr>
            <a:spLocks/>
          </p:cNvSpPr>
          <p:nvPr/>
        </p:nvSpPr>
        <p:spPr bwMode="auto">
          <a:xfrm>
            <a:off x="5011738" y="2209800"/>
            <a:ext cx="2493962" cy="2057400"/>
          </a:xfrm>
          <a:custGeom>
            <a:avLst/>
            <a:gdLst>
              <a:gd name="T0" fmla="*/ 932061 w 3928"/>
              <a:gd name="T1" fmla="*/ 0 h 3240"/>
              <a:gd name="T2" fmla="*/ 678094 w 3928"/>
              <a:gd name="T3" fmla="*/ 88900 h 3240"/>
              <a:gd name="T4" fmla="*/ 601903 w 3928"/>
              <a:gd name="T5" fmla="*/ 139700 h 3240"/>
              <a:gd name="T6" fmla="*/ 563808 w 3928"/>
              <a:gd name="T7" fmla="*/ 165100 h 3240"/>
              <a:gd name="T8" fmla="*/ 500316 w 3928"/>
              <a:gd name="T9" fmla="*/ 215900 h 3240"/>
              <a:gd name="T10" fmla="*/ 462221 w 3928"/>
              <a:gd name="T11" fmla="*/ 254000 h 3240"/>
              <a:gd name="T12" fmla="*/ 424126 w 3928"/>
              <a:gd name="T13" fmla="*/ 279400 h 3240"/>
              <a:gd name="T14" fmla="*/ 335237 w 3928"/>
              <a:gd name="T15" fmla="*/ 393700 h 3240"/>
              <a:gd name="T16" fmla="*/ 309840 w 3928"/>
              <a:gd name="T17" fmla="*/ 482600 h 3240"/>
              <a:gd name="T18" fmla="*/ 208253 w 3928"/>
              <a:gd name="T19" fmla="*/ 774700 h 3240"/>
              <a:gd name="T20" fmla="*/ 170158 w 3928"/>
              <a:gd name="T21" fmla="*/ 863600 h 3240"/>
              <a:gd name="T22" fmla="*/ 93968 w 3928"/>
              <a:gd name="T23" fmla="*/ 990600 h 3240"/>
              <a:gd name="T24" fmla="*/ 81270 w 3928"/>
              <a:gd name="T25" fmla="*/ 1028700 h 3240"/>
              <a:gd name="T26" fmla="*/ 30476 w 3928"/>
              <a:gd name="T27" fmla="*/ 1104900 h 3240"/>
              <a:gd name="T28" fmla="*/ 30476 w 3928"/>
              <a:gd name="T29" fmla="*/ 1384300 h 3240"/>
              <a:gd name="T30" fmla="*/ 81270 w 3928"/>
              <a:gd name="T31" fmla="*/ 1676400 h 3240"/>
              <a:gd name="T32" fmla="*/ 106666 w 3928"/>
              <a:gd name="T33" fmla="*/ 1714500 h 3240"/>
              <a:gd name="T34" fmla="*/ 144762 w 3928"/>
              <a:gd name="T35" fmla="*/ 1790700 h 3240"/>
              <a:gd name="T36" fmla="*/ 220952 w 3928"/>
              <a:gd name="T37" fmla="*/ 1866900 h 3240"/>
              <a:gd name="T38" fmla="*/ 335237 w 3928"/>
              <a:gd name="T39" fmla="*/ 1955800 h 3240"/>
              <a:gd name="T40" fmla="*/ 614602 w 3928"/>
              <a:gd name="T41" fmla="*/ 2006600 h 3240"/>
              <a:gd name="T42" fmla="*/ 855871 w 3928"/>
              <a:gd name="T43" fmla="*/ 2057400 h 3240"/>
              <a:gd name="T44" fmla="*/ 1236822 w 3928"/>
              <a:gd name="T45" fmla="*/ 2019300 h 3240"/>
              <a:gd name="T46" fmla="*/ 1617774 w 3928"/>
              <a:gd name="T47" fmla="*/ 1778000 h 3240"/>
              <a:gd name="T48" fmla="*/ 1770154 w 3928"/>
              <a:gd name="T49" fmla="*/ 1676400 h 3240"/>
              <a:gd name="T50" fmla="*/ 1859043 w 3928"/>
              <a:gd name="T51" fmla="*/ 1612900 h 3240"/>
              <a:gd name="T52" fmla="*/ 1960630 w 3928"/>
              <a:gd name="T53" fmla="*/ 1498600 h 3240"/>
              <a:gd name="T54" fmla="*/ 2100312 w 3928"/>
              <a:gd name="T55" fmla="*/ 1320800 h 3240"/>
              <a:gd name="T56" fmla="*/ 2214598 w 3928"/>
              <a:gd name="T57" fmla="*/ 1206500 h 3240"/>
              <a:gd name="T58" fmla="*/ 2265391 w 3928"/>
              <a:gd name="T59" fmla="*/ 1181100 h 3240"/>
              <a:gd name="T60" fmla="*/ 2493962 w 3928"/>
              <a:gd name="T61" fmla="*/ 787400 h 3240"/>
              <a:gd name="T62" fmla="*/ 2481264 w 3928"/>
              <a:gd name="T63" fmla="*/ 241300 h 3240"/>
              <a:gd name="T64" fmla="*/ 2354280 w 3928"/>
              <a:gd name="T65" fmla="*/ 152400 h 3240"/>
              <a:gd name="T66" fmla="*/ 2316185 w 3928"/>
              <a:gd name="T67" fmla="*/ 139700 h 3240"/>
              <a:gd name="T68" fmla="*/ 1986027 w 3928"/>
              <a:gd name="T69" fmla="*/ 165100 h 3240"/>
              <a:gd name="T70" fmla="*/ 1859043 w 3928"/>
              <a:gd name="T71" fmla="*/ 203200 h 3240"/>
              <a:gd name="T72" fmla="*/ 1681266 w 3928"/>
              <a:gd name="T73" fmla="*/ 241300 h 3240"/>
              <a:gd name="T74" fmla="*/ 1605075 w 3928"/>
              <a:gd name="T75" fmla="*/ 266700 h 3240"/>
              <a:gd name="T76" fmla="*/ 1566980 w 3928"/>
              <a:gd name="T77" fmla="*/ 279400 h 3240"/>
              <a:gd name="T78" fmla="*/ 1503488 w 3928"/>
              <a:gd name="T79" fmla="*/ 266700 h 3240"/>
              <a:gd name="T80" fmla="*/ 1465393 w 3928"/>
              <a:gd name="T81" fmla="*/ 228600 h 3240"/>
              <a:gd name="T82" fmla="*/ 1313013 w 3928"/>
              <a:gd name="T83" fmla="*/ 127000 h 3240"/>
              <a:gd name="T84" fmla="*/ 1236822 w 3928"/>
              <a:gd name="T85" fmla="*/ 76200 h 3240"/>
              <a:gd name="T86" fmla="*/ 1084442 w 3928"/>
              <a:gd name="T87" fmla="*/ 25400 h 3240"/>
              <a:gd name="T88" fmla="*/ 1046347 w 3928"/>
              <a:gd name="T89" fmla="*/ 12700 h 3240"/>
              <a:gd name="T90" fmla="*/ 1008251 w 3928"/>
              <a:gd name="T91" fmla="*/ 0 h 3240"/>
              <a:gd name="T92" fmla="*/ 932061 w 3928"/>
              <a:gd name="T93" fmla="*/ 0 h 32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928" h="3240">
                <a:moveTo>
                  <a:pt x="1468" y="0"/>
                </a:moveTo>
                <a:cubicBezTo>
                  <a:pt x="1335" y="44"/>
                  <a:pt x="1189" y="68"/>
                  <a:pt x="1068" y="140"/>
                </a:cubicBezTo>
                <a:cubicBezTo>
                  <a:pt x="1027" y="165"/>
                  <a:pt x="988" y="193"/>
                  <a:pt x="948" y="220"/>
                </a:cubicBezTo>
                <a:cubicBezTo>
                  <a:pt x="928" y="233"/>
                  <a:pt x="888" y="260"/>
                  <a:pt x="888" y="260"/>
                </a:cubicBezTo>
                <a:cubicBezTo>
                  <a:pt x="799" y="394"/>
                  <a:pt x="904" y="263"/>
                  <a:pt x="788" y="340"/>
                </a:cubicBezTo>
                <a:cubicBezTo>
                  <a:pt x="764" y="356"/>
                  <a:pt x="750" y="382"/>
                  <a:pt x="728" y="400"/>
                </a:cubicBezTo>
                <a:cubicBezTo>
                  <a:pt x="710" y="415"/>
                  <a:pt x="686" y="425"/>
                  <a:pt x="668" y="440"/>
                </a:cubicBezTo>
                <a:cubicBezTo>
                  <a:pt x="598" y="499"/>
                  <a:pt x="584" y="536"/>
                  <a:pt x="528" y="620"/>
                </a:cubicBezTo>
                <a:cubicBezTo>
                  <a:pt x="516" y="638"/>
                  <a:pt x="492" y="748"/>
                  <a:pt x="488" y="760"/>
                </a:cubicBezTo>
                <a:cubicBezTo>
                  <a:pt x="442" y="914"/>
                  <a:pt x="391" y="1073"/>
                  <a:pt x="328" y="1220"/>
                </a:cubicBezTo>
                <a:cubicBezTo>
                  <a:pt x="280" y="1332"/>
                  <a:pt x="344" y="1227"/>
                  <a:pt x="268" y="1360"/>
                </a:cubicBezTo>
                <a:cubicBezTo>
                  <a:pt x="230" y="1427"/>
                  <a:pt x="182" y="1491"/>
                  <a:pt x="148" y="1560"/>
                </a:cubicBezTo>
                <a:cubicBezTo>
                  <a:pt x="139" y="1579"/>
                  <a:pt x="138" y="1602"/>
                  <a:pt x="128" y="1620"/>
                </a:cubicBezTo>
                <a:cubicBezTo>
                  <a:pt x="105" y="1662"/>
                  <a:pt x="48" y="1740"/>
                  <a:pt x="48" y="1740"/>
                </a:cubicBezTo>
                <a:cubicBezTo>
                  <a:pt x="0" y="1933"/>
                  <a:pt x="23" y="1806"/>
                  <a:pt x="48" y="2180"/>
                </a:cubicBezTo>
                <a:cubicBezTo>
                  <a:pt x="56" y="2307"/>
                  <a:pt x="65" y="2514"/>
                  <a:pt x="128" y="2640"/>
                </a:cubicBezTo>
                <a:cubicBezTo>
                  <a:pt x="139" y="2661"/>
                  <a:pt x="157" y="2679"/>
                  <a:pt x="168" y="2700"/>
                </a:cubicBezTo>
                <a:cubicBezTo>
                  <a:pt x="208" y="2779"/>
                  <a:pt x="162" y="2746"/>
                  <a:pt x="228" y="2820"/>
                </a:cubicBezTo>
                <a:cubicBezTo>
                  <a:pt x="266" y="2862"/>
                  <a:pt x="308" y="2900"/>
                  <a:pt x="348" y="2940"/>
                </a:cubicBezTo>
                <a:cubicBezTo>
                  <a:pt x="400" y="2992"/>
                  <a:pt x="456" y="3056"/>
                  <a:pt x="528" y="3080"/>
                </a:cubicBezTo>
                <a:cubicBezTo>
                  <a:pt x="719" y="3144"/>
                  <a:pt x="738" y="3142"/>
                  <a:pt x="968" y="3160"/>
                </a:cubicBezTo>
                <a:cubicBezTo>
                  <a:pt x="1095" y="3192"/>
                  <a:pt x="1219" y="3222"/>
                  <a:pt x="1348" y="3240"/>
                </a:cubicBezTo>
                <a:cubicBezTo>
                  <a:pt x="1701" y="3225"/>
                  <a:pt x="1713" y="3239"/>
                  <a:pt x="1948" y="3180"/>
                </a:cubicBezTo>
                <a:cubicBezTo>
                  <a:pt x="2145" y="3049"/>
                  <a:pt x="2350" y="2932"/>
                  <a:pt x="2548" y="2800"/>
                </a:cubicBezTo>
                <a:cubicBezTo>
                  <a:pt x="2623" y="2750"/>
                  <a:pt x="2725" y="2703"/>
                  <a:pt x="2788" y="2640"/>
                </a:cubicBezTo>
                <a:cubicBezTo>
                  <a:pt x="2869" y="2559"/>
                  <a:pt x="2823" y="2593"/>
                  <a:pt x="2928" y="2540"/>
                </a:cubicBezTo>
                <a:cubicBezTo>
                  <a:pt x="2976" y="2467"/>
                  <a:pt x="3037" y="2434"/>
                  <a:pt x="3088" y="2360"/>
                </a:cubicBezTo>
                <a:cubicBezTo>
                  <a:pt x="3159" y="2259"/>
                  <a:pt x="3205" y="2149"/>
                  <a:pt x="3308" y="2080"/>
                </a:cubicBezTo>
                <a:cubicBezTo>
                  <a:pt x="3348" y="2020"/>
                  <a:pt x="3432" y="1942"/>
                  <a:pt x="3488" y="1900"/>
                </a:cubicBezTo>
                <a:cubicBezTo>
                  <a:pt x="3512" y="1882"/>
                  <a:pt x="3545" y="1879"/>
                  <a:pt x="3568" y="1860"/>
                </a:cubicBezTo>
                <a:cubicBezTo>
                  <a:pt x="3761" y="1702"/>
                  <a:pt x="3880" y="1481"/>
                  <a:pt x="3928" y="1240"/>
                </a:cubicBezTo>
                <a:cubicBezTo>
                  <a:pt x="3921" y="953"/>
                  <a:pt x="3920" y="666"/>
                  <a:pt x="3908" y="380"/>
                </a:cubicBezTo>
                <a:cubicBezTo>
                  <a:pt x="3904" y="280"/>
                  <a:pt x="3779" y="264"/>
                  <a:pt x="3708" y="240"/>
                </a:cubicBezTo>
                <a:cubicBezTo>
                  <a:pt x="3688" y="233"/>
                  <a:pt x="3648" y="220"/>
                  <a:pt x="3648" y="220"/>
                </a:cubicBezTo>
                <a:cubicBezTo>
                  <a:pt x="3468" y="230"/>
                  <a:pt x="3303" y="231"/>
                  <a:pt x="3128" y="260"/>
                </a:cubicBezTo>
                <a:cubicBezTo>
                  <a:pt x="2928" y="293"/>
                  <a:pt x="3195" y="267"/>
                  <a:pt x="2928" y="320"/>
                </a:cubicBezTo>
                <a:cubicBezTo>
                  <a:pt x="2882" y="329"/>
                  <a:pt x="2721" y="358"/>
                  <a:pt x="2648" y="380"/>
                </a:cubicBezTo>
                <a:cubicBezTo>
                  <a:pt x="2608" y="392"/>
                  <a:pt x="2568" y="407"/>
                  <a:pt x="2528" y="420"/>
                </a:cubicBezTo>
                <a:cubicBezTo>
                  <a:pt x="2508" y="427"/>
                  <a:pt x="2468" y="440"/>
                  <a:pt x="2468" y="440"/>
                </a:cubicBezTo>
                <a:cubicBezTo>
                  <a:pt x="2435" y="433"/>
                  <a:pt x="2398" y="435"/>
                  <a:pt x="2368" y="420"/>
                </a:cubicBezTo>
                <a:cubicBezTo>
                  <a:pt x="2343" y="407"/>
                  <a:pt x="2330" y="377"/>
                  <a:pt x="2308" y="360"/>
                </a:cubicBezTo>
                <a:cubicBezTo>
                  <a:pt x="2234" y="302"/>
                  <a:pt x="2147" y="253"/>
                  <a:pt x="2068" y="200"/>
                </a:cubicBezTo>
                <a:cubicBezTo>
                  <a:pt x="2028" y="173"/>
                  <a:pt x="1994" y="135"/>
                  <a:pt x="1948" y="120"/>
                </a:cubicBezTo>
                <a:cubicBezTo>
                  <a:pt x="1868" y="93"/>
                  <a:pt x="1788" y="67"/>
                  <a:pt x="1708" y="40"/>
                </a:cubicBezTo>
                <a:cubicBezTo>
                  <a:pt x="1688" y="33"/>
                  <a:pt x="1668" y="27"/>
                  <a:pt x="1648" y="20"/>
                </a:cubicBezTo>
                <a:cubicBezTo>
                  <a:pt x="1628" y="13"/>
                  <a:pt x="1588" y="0"/>
                  <a:pt x="1588" y="0"/>
                </a:cubicBezTo>
                <a:cubicBezTo>
                  <a:pt x="1461" y="21"/>
                  <a:pt x="1468" y="61"/>
                  <a:pt x="1468" y="0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35" name="Oval 16"/>
          <p:cNvSpPr>
            <a:spLocks noChangeArrowheads="1"/>
          </p:cNvSpPr>
          <p:nvPr/>
        </p:nvSpPr>
        <p:spPr bwMode="auto">
          <a:xfrm>
            <a:off x="3162300" y="3581400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36" name="Oval 17"/>
          <p:cNvSpPr>
            <a:spLocks noChangeArrowheads="1"/>
          </p:cNvSpPr>
          <p:nvPr/>
        </p:nvSpPr>
        <p:spPr bwMode="auto">
          <a:xfrm>
            <a:off x="2933700" y="2552700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37" name="Oval 18"/>
          <p:cNvSpPr>
            <a:spLocks noChangeArrowheads="1"/>
          </p:cNvSpPr>
          <p:nvPr/>
        </p:nvSpPr>
        <p:spPr bwMode="auto">
          <a:xfrm>
            <a:off x="2476500" y="3835400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38" name="Oval 19"/>
          <p:cNvSpPr>
            <a:spLocks noChangeArrowheads="1"/>
          </p:cNvSpPr>
          <p:nvPr/>
        </p:nvSpPr>
        <p:spPr bwMode="auto">
          <a:xfrm>
            <a:off x="4076700" y="2806700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39" name="Oval 20"/>
          <p:cNvSpPr>
            <a:spLocks noChangeArrowheads="1"/>
          </p:cNvSpPr>
          <p:nvPr/>
        </p:nvSpPr>
        <p:spPr bwMode="auto">
          <a:xfrm>
            <a:off x="2476500" y="3149600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40" name="Oval 21"/>
          <p:cNvSpPr>
            <a:spLocks noChangeArrowheads="1"/>
          </p:cNvSpPr>
          <p:nvPr/>
        </p:nvSpPr>
        <p:spPr bwMode="auto">
          <a:xfrm>
            <a:off x="3390900" y="3009900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41" name="Freeform 22"/>
          <p:cNvSpPr>
            <a:spLocks/>
          </p:cNvSpPr>
          <p:nvPr/>
        </p:nvSpPr>
        <p:spPr bwMode="auto">
          <a:xfrm>
            <a:off x="2133600" y="2033588"/>
            <a:ext cx="2171700" cy="2119312"/>
          </a:xfrm>
          <a:custGeom>
            <a:avLst/>
            <a:gdLst>
              <a:gd name="T0" fmla="*/ 811623 w 3928"/>
              <a:gd name="T1" fmla="*/ 0 h 3240"/>
              <a:gd name="T2" fmla="*/ 590472 w 3928"/>
              <a:gd name="T3" fmla="*/ 91575 h 3240"/>
              <a:gd name="T4" fmla="*/ 524127 w 3928"/>
              <a:gd name="T5" fmla="*/ 143904 h 3240"/>
              <a:gd name="T6" fmla="*/ 490955 w 3928"/>
              <a:gd name="T7" fmla="*/ 170068 h 3240"/>
              <a:gd name="T8" fmla="*/ 435667 w 3928"/>
              <a:gd name="T9" fmla="*/ 222397 h 3240"/>
              <a:gd name="T10" fmla="*/ 402494 w 3928"/>
              <a:gd name="T11" fmla="*/ 261643 h 3240"/>
              <a:gd name="T12" fmla="*/ 369322 w 3928"/>
              <a:gd name="T13" fmla="*/ 287808 h 3240"/>
              <a:gd name="T14" fmla="*/ 291919 w 3928"/>
              <a:gd name="T15" fmla="*/ 405547 h 3240"/>
              <a:gd name="T16" fmla="*/ 269804 w 3928"/>
              <a:gd name="T17" fmla="*/ 497123 h 3240"/>
              <a:gd name="T18" fmla="*/ 181344 w 3928"/>
              <a:gd name="T19" fmla="*/ 798013 h 3240"/>
              <a:gd name="T20" fmla="*/ 148171 w 3928"/>
              <a:gd name="T21" fmla="*/ 889588 h 3240"/>
              <a:gd name="T22" fmla="*/ 81826 w 3928"/>
              <a:gd name="T23" fmla="*/ 1020409 h 3240"/>
              <a:gd name="T24" fmla="*/ 70768 w 3928"/>
              <a:gd name="T25" fmla="*/ 1059656 h 3240"/>
              <a:gd name="T26" fmla="*/ 26538 w 3928"/>
              <a:gd name="T27" fmla="*/ 1138149 h 3240"/>
              <a:gd name="T28" fmla="*/ 26538 w 3928"/>
              <a:gd name="T29" fmla="*/ 1425957 h 3240"/>
              <a:gd name="T30" fmla="*/ 70768 w 3928"/>
              <a:gd name="T31" fmla="*/ 1726847 h 3240"/>
              <a:gd name="T32" fmla="*/ 92883 w 3928"/>
              <a:gd name="T33" fmla="*/ 1766093 h 3240"/>
              <a:gd name="T34" fmla="*/ 126056 w 3928"/>
              <a:gd name="T35" fmla="*/ 1844586 h 3240"/>
              <a:gd name="T36" fmla="*/ 192401 w 3928"/>
              <a:gd name="T37" fmla="*/ 1923079 h 3240"/>
              <a:gd name="T38" fmla="*/ 291919 w 3928"/>
              <a:gd name="T39" fmla="*/ 2014655 h 3240"/>
              <a:gd name="T40" fmla="*/ 535185 w 3928"/>
              <a:gd name="T41" fmla="*/ 2066983 h 3240"/>
              <a:gd name="T42" fmla="*/ 745278 w 3928"/>
              <a:gd name="T43" fmla="*/ 2119312 h 3240"/>
              <a:gd name="T44" fmla="*/ 1077004 w 3928"/>
              <a:gd name="T45" fmla="*/ 2080065 h 3240"/>
              <a:gd name="T46" fmla="*/ 1408730 w 3928"/>
              <a:gd name="T47" fmla="*/ 1831504 h 3240"/>
              <a:gd name="T48" fmla="*/ 1541420 w 3928"/>
              <a:gd name="T49" fmla="*/ 1726847 h 3240"/>
              <a:gd name="T50" fmla="*/ 1618823 w 3928"/>
              <a:gd name="T51" fmla="*/ 1661436 h 3240"/>
              <a:gd name="T52" fmla="*/ 1707284 w 3928"/>
              <a:gd name="T53" fmla="*/ 1543696 h 3240"/>
              <a:gd name="T54" fmla="*/ 1828916 w 3928"/>
              <a:gd name="T55" fmla="*/ 1360546 h 3240"/>
              <a:gd name="T56" fmla="*/ 1928434 w 3928"/>
              <a:gd name="T57" fmla="*/ 1242806 h 3240"/>
              <a:gd name="T58" fmla="*/ 1972664 w 3928"/>
              <a:gd name="T59" fmla="*/ 1216642 h 3240"/>
              <a:gd name="T60" fmla="*/ 2171700 w 3928"/>
              <a:gd name="T61" fmla="*/ 811095 h 3240"/>
              <a:gd name="T62" fmla="*/ 2160642 w 3928"/>
              <a:gd name="T63" fmla="*/ 248561 h 3240"/>
              <a:gd name="T64" fmla="*/ 2050067 w 3928"/>
              <a:gd name="T65" fmla="*/ 156986 h 3240"/>
              <a:gd name="T66" fmla="*/ 2016895 w 3928"/>
              <a:gd name="T67" fmla="*/ 143904 h 3240"/>
              <a:gd name="T68" fmla="*/ 1729399 w 3928"/>
              <a:gd name="T69" fmla="*/ 170068 h 3240"/>
              <a:gd name="T70" fmla="*/ 1618823 w 3928"/>
              <a:gd name="T71" fmla="*/ 209315 h 3240"/>
              <a:gd name="T72" fmla="*/ 1464018 w 3928"/>
              <a:gd name="T73" fmla="*/ 248561 h 3240"/>
              <a:gd name="T74" fmla="*/ 1397673 w 3928"/>
              <a:gd name="T75" fmla="*/ 274726 h 3240"/>
              <a:gd name="T76" fmla="*/ 1364500 w 3928"/>
              <a:gd name="T77" fmla="*/ 287808 h 3240"/>
              <a:gd name="T78" fmla="*/ 1309212 w 3928"/>
              <a:gd name="T79" fmla="*/ 274726 h 3240"/>
              <a:gd name="T80" fmla="*/ 1276040 w 3928"/>
              <a:gd name="T81" fmla="*/ 235479 h 3240"/>
              <a:gd name="T82" fmla="*/ 1143349 w 3928"/>
              <a:gd name="T83" fmla="*/ 130822 h 3240"/>
              <a:gd name="T84" fmla="*/ 1077004 w 3928"/>
              <a:gd name="T85" fmla="*/ 78493 h 3240"/>
              <a:gd name="T86" fmla="*/ 944314 w 3928"/>
              <a:gd name="T87" fmla="*/ 26164 h 3240"/>
              <a:gd name="T88" fmla="*/ 911141 w 3928"/>
              <a:gd name="T89" fmla="*/ 13082 h 3240"/>
              <a:gd name="T90" fmla="*/ 877968 w 3928"/>
              <a:gd name="T91" fmla="*/ 0 h 3240"/>
              <a:gd name="T92" fmla="*/ 811623 w 3928"/>
              <a:gd name="T93" fmla="*/ 0 h 32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928" h="3240">
                <a:moveTo>
                  <a:pt x="1468" y="0"/>
                </a:moveTo>
                <a:cubicBezTo>
                  <a:pt x="1335" y="44"/>
                  <a:pt x="1189" y="68"/>
                  <a:pt x="1068" y="140"/>
                </a:cubicBezTo>
                <a:cubicBezTo>
                  <a:pt x="1027" y="165"/>
                  <a:pt x="988" y="193"/>
                  <a:pt x="948" y="220"/>
                </a:cubicBezTo>
                <a:cubicBezTo>
                  <a:pt x="928" y="233"/>
                  <a:pt x="888" y="260"/>
                  <a:pt x="888" y="260"/>
                </a:cubicBezTo>
                <a:cubicBezTo>
                  <a:pt x="799" y="394"/>
                  <a:pt x="904" y="263"/>
                  <a:pt x="788" y="340"/>
                </a:cubicBezTo>
                <a:cubicBezTo>
                  <a:pt x="764" y="356"/>
                  <a:pt x="750" y="382"/>
                  <a:pt x="728" y="400"/>
                </a:cubicBezTo>
                <a:cubicBezTo>
                  <a:pt x="710" y="415"/>
                  <a:pt x="686" y="425"/>
                  <a:pt x="668" y="440"/>
                </a:cubicBezTo>
                <a:cubicBezTo>
                  <a:pt x="598" y="499"/>
                  <a:pt x="584" y="536"/>
                  <a:pt x="528" y="620"/>
                </a:cubicBezTo>
                <a:cubicBezTo>
                  <a:pt x="516" y="638"/>
                  <a:pt x="492" y="748"/>
                  <a:pt x="488" y="760"/>
                </a:cubicBezTo>
                <a:cubicBezTo>
                  <a:pt x="442" y="914"/>
                  <a:pt x="391" y="1073"/>
                  <a:pt x="328" y="1220"/>
                </a:cubicBezTo>
                <a:cubicBezTo>
                  <a:pt x="280" y="1332"/>
                  <a:pt x="344" y="1227"/>
                  <a:pt x="268" y="1360"/>
                </a:cubicBezTo>
                <a:cubicBezTo>
                  <a:pt x="230" y="1427"/>
                  <a:pt x="182" y="1491"/>
                  <a:pt x="148" y="1560"/>
                </a:cubicBezTo>
                <a:cubicBezTo>
                  <a:pt x="139" y="1579"/>
                  <a:pt x="138" y="1602"/>
                  <a:pt x="128" y="1620"/>
                </a:cubicBezTo>
                <a:cubicBezTo>
                  <a:pt x="105" y="1662"/>
                  <a:pt x="48" y="1740"/>
                  <a:pt x="48" y="1740"/>
                </a:cubicBezTo>
                <a:cubicBezTo>
                  <a:pt x="0" y="1933"/>
                  <a:pt x="23" y="1806"/>
                  <a:pt x="48" y="2180"/>
                </a:cubicBezTo>
                <a:cubicBezTo>
                  <a:pt x="56" y="2307"/>
                  <a:pt x="65" y="2514"/>
                  <a:pt x="128" y="2640"/>
                </a:cubicBezTo>
                <a:cubicBezTo>
                  <a:pt x="139" y="2661"/>
                  <a:pt x="157" y="2679"/>
                  <a:pt x="168" y="2700"/>
                </a:cubicBezTo>
                <a:cubicBezTo>
                  <a:pt x="208" y="2779"/>
                  <a:pt x="162" y="2746"/>
                  <a:pt x="228" y="2820"/>
                </a:cubicBezTo>
                <a:cubicBezTo>
                  <a:pt x="266" y="2862"/>
                  <a:pt x="308" y="2900"/>
                  <a:pt x="348" y="2940"/>
                </a:cubicBezTo>
                <a:cubicBezTo>
                  <a:pt x="400" y="2992"/>
                  <a:pt x="456" y="3056"/>
                  <a:pt x="528" y="3080"/>
                </a:cubicBezTo>
                <a:cubicBezTo>
                  <a:pt x="719" y="3144"/>
                  <a:pt x="738" y="3142"/>
                  <a:pt x="968" y="3160"/>
                </a:cubicBezTo>
                <a:cubicBezTo>
                  <a:pt x="1095" y="3192"/>
                  <a:pt x="1219" y="3222"/>
                  <a:pt x="1348" y="3240"/>
                </a:cubicBezTo>
                <a:cubicBezTo>
                  <a:pt x="1701" y="3225"/>
                  <a:pt x="1713" y="3239"/>
                  <a:pt x="1948" y="3180"/>
                </a:cubicBezTo>
                <a:cubicBezTo>
                  <a:pt x="2145" y="3049"/>
                  <a:pt x="2350" y="2932"/>
                  <a:pt x="2548" y="2800"/>
                </a:cubicBezTo>
                <a:cubicBezTo>
                  <a:pt x="2623" y="2750"/>
                  <a:pt x="2725" y="2703"/>
                  <a:pt x="2788" y="2640"/>
                </a:cubicBezTo>
                <a:cubicBezTo>
                  <a:pt x="2869" y="2559"/>
                  <a:pt x="2823" y="2593"/>
                  <a:pt x="2928" y="2540"/>
                </a:cubicBezTo>
                <a:cubicBezTo>
                  <a:pt x="2976" y="2467"/>
                  <a:pt x="3037" y="2434"/>
                  <a:pt x="3088" y="2360"/>
                </a:cubicBezTo>
                <a:cubicBezTo>
                  <a:pt x="3159" y="2259"/>
                  <a:pt x="3205" y="2149"/>
                  <a:pt x="3308" y="2080"/>
                </a:cubicBezTo>
                <a:cubicBezTo>
                  <a:pt x="3348" y="2020"/>
                  <a:pt x="3432" y="1942"/>
                  <a:pt x="3488" y="1900"/>
                </a:cubicBezTo>
                <a:cubicBezTo>
                  <a:pt x="3512" y="1882"/>
                  <a:pt x="3545" y="1879"/>
                  <a:pt x="3568" y="1860"/>
                </a:cubicBezTo>
                <a:cubicBezTo>
                  <a:pt x="3761" y="1702"/>
                  <a:pt x="3880" y="1481"/>
                  <a:pt x="3928" y="1240"/>
                </a:cubicBezTo>
                <a:cubicBezTo>
                  <a:pt x="3921" y="953"/>
                  <a:pt x="3920" y="666"/>
                  <a:pt x="3908" y="380"/>
                </a:cubicBezTo>
                <a:cubicBezTo>
                  <a:pt x="3904" y="280"/>
                  <a:pt x="3779" y="264"/>
                  <a:pt x="3708" y="240"/>
                </a:cubicBezTo>
                <a:cubicBezTo>
                  <a:pt x="3688" y="233"/>
                  <a:pt x="3648" y="220"/>
                  <a:pt x="3648" y="220"/>
                </a:cubicBezTo>
                <a:cubicBezTo>
                  <a:pt x="3468" y="230"/>
                  <a:pt x="3303" y="231"/>
                  <a:pt x="3128" y="260"/>
                </a:cubicBezTo>
                <a:cubicBezTo>
                  <a:pt x="2928" y="293"/>
                  <a:pt x="3195" y="267"/>
                  <a:pt x="2928" y="320"/>
                </a:cubicBezTo>
                <a:cubicBezTo>
                  <a:pt x="2882" y="329"/>
                  <a:pt x="2721" y="358"/>
                  <a:pt x="2648" y="380"/>
                </a:cubicBezTo>
                <a:cubicBezTo>
                  <a:pt x="2608" y="392"/>
                  <a:pt x="2568" y="407"/>
                  <a:pt x="2528" y="420"/>
                </a:cubicBezTo>
                <a:cubicBezTo>
                  <a:pt x="2508" y="427"/>
                  <a:pt x="2468" y="440"/>
                  <a:pt x="2468" y="440"/>
                </a:cubicBezTo>
                <a:cubicBezTo>
                  <a:pt x="2435" y="433"/>
                  <a:pt x="2398" y="435"/>
                  <a:pt x="2368" y="420"/>
                </a:cubicBezTo>
                <a:cubicBezTo>
                  <a:pt x="2343" y="407"/>
                  <a:pt x="2330" y="377"/>
                  <a:pt x="2308" y="360"/>
                </a:cubicBezTo>
                <a:cubicBezTo>
                  <a:pt x="2234" y="302"/>
                  <a:pt x="2147" y="253"/>
                  <a:pt x="2068" y="200"/>
                </a:cubicBezTo>
                <a:cubicBezTo>
                  <a:pt x="2028" y="173"/>
                  <a:pt x="1994" y="135"/>
                  <a:pt x="1948" y="120"/>
                </a:cubicBezTo>
                <a:cubicBezTo>
                  <a:pt x="1868" y="93"/>
                  <a:pt x="1788" y="67"/>
                  <a:pt x="1708" y="40"/>
                </a:cubicBezTo>
                <a:cubicBezTo>
                  <a:pt x="1688" y="33"/>
                  <a:pt x="1668" y="27"/>
                  <a:pt x="1648" y="20"/>
                </a:cubicBezTo>
                <a:cubicBezTo>
                  <a:pt x="1628" y="13"/>
                  <a:pt x="1588" y="0"/>
                  <a:pt x="1588" y="0"/>
                </a:cubicBezTo>
                <a:cubicBezTo>
                  <a:pt x="1461" y="21"/>
                  <a:pt x="1468" y="61"/>
                  <a:pt x="1468" y="0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42" name="Oval 23"/>
          <p:cNvSpPr>
            <a:spLocks noChangeArrowheads="1"/>
          </p:cNvSpPr>
          <p:nvPr/>
        </p:nvSpPr>
        <p:spPr bwMode="auto">
          <a:xfrm>
            <a:off x="3492500" y="2401888"/>
            <a:ext cx="228600" cy="2286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143" name="Line 24"/>
          <p:cNvSpPr>
            <a:spLocks noChangeShapeType="1"/>
          </p:cNvSpPr>
          <p:nvPr/>
        </p:nvSpPr>
        <p:spPr bwMode="auto">
          <a:xfrm flipV="1">
            <a:off x="3276600" y="3124200"/>
            <a:ext cx="114300" cy="457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44" name="Line 25"/>
          <p:cNvSpPr>
            <a:spLocks noChangeShapeType="1"/>
          </p:cNvSpPr>
          <p:nvPr/>
        </p:nvSpPr>
        <p:spPr bwMode="auto">
          <a:xfrm flipH="1" flipV="1">
            <a:off x="3505200" y="1676400"/>
            <a:ext cx="2286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45" name="Line 26"/>
          <p:cNvSpPr>
            <a:spLocks noChangeShapeType="1"/>
          </p:cNvSpPr>
          <p:nvPr/>
        </p:nvSpPr>
        <p:spPr bwMode="auto">
          <a:xfrm flipH="1">
            <a:off x="6248400" y="1858963"/>
            <a:ext cx="3429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46" name="Line 27"/>
          <p:cNvSpPr>
            <a:spLocks noChangeShapeType="1"/>
          </p:cNvSpPr>
          <p:nvPr/>
        </p:nvSpPr>
        <p:spPr bwMode="auto">
          <a:xfrm>
            <a:off x="3733800" y="2544763"/>
            <a:ext cx="2286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47" name="Line 28"/>
          <p:cNvSpPr>
            <a:spLocks noChangeShapeType="1"/>
          </p:cNvSpPr>
          <p:nvPr/>
        </p:nvSpPr>
        <p:spPr bwMode="auto">
          <a:xfrm flipV="1">
            <a:off x="3048000" y="2544763"/>
            <a:ext cx="457200" cy="1143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48" name="Line 29"/>
          <p:cNvSpPr>
            <a:spLocks noChangeShapeType="1"/>
          </p:cNvSpPr>
          <p:nvPr/>
        </p:nvSpPr>
        <p:spPr bwMode="auto">
          <a:xfrm flipV="1">
            <a:off x="5448300" y="3230563"/>
            <a:ext cx="114300" cy="685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49" name="Line 30"/>
          <p:cNvSpPr>
            <a:spLocks noChangeShapeType="1"/>
          </p:cNvSpPr>
          <p:nvPr/>
        </p:nvSpPr>
        <p:spPr bwMode="auto">
          <a:xfrm flipV="1">
            <a:off x="5562600" y="2659063"/>
            <a:ext cx="457200" cy="5715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50" name="Line 31"/>
          <p:cNvSpPr>
            <a:spLocks noChangeShapeType="1"/>
          </p:cNvSpPr>
          <p:nvPr/>
        </p:nvSpPr>
        <p:spPr bwMode="auto">
          <a:xfrm>
            <a:off x="6591300" y="3505200"/>
            <a:ext cx="571500" cy="800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51" name="Line 32"/>
          <p:cNvSpPr>
            <a:spLocks noChangeShapeType="1"/>
          </p:cNvSpPr>
          <p:nvPr/>
        </p:nvSpPr>
        <p:spPr bwMode="auto">
          <a:xfrm flipH="1" flipV="1">
            <a:off x="6019800" y="3619500"/>
            <a:ext cx="11430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52" name="Text Box 33"/>
          <p:cNvSpPr txBox="1">
            <a:spLocks noChangeArrowheads="1"/>
          </p:cNvSpPr>
          <p:nvPr/>
        </p:nvSpPr>
        <p:spPr bwMode="auto">
          <a:xfrm>
            <a:off x="6553200" y="4327525"/>
            <a:ext cx="1436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Arial" pitchFamily="34" charset="0"/>
              </a:rPr>
              <a:t>Sensor nodes</a:t>
            </a:r>
          </a:p>
        </p:txBody>
      </p:sp>
      <p:sp>
        <p:nvSpPr>
          <p:cNvPr id="5153" name="Text Box 34"/>
          <p:cNvSpPr txBox="1">
            <a:spLocks noChangeArrowheads="1"/>
          </p:cNvSpPr>
          <p:nvPr/>
        </p:nvSpPr>
        <p:spPr bwMode="auto">
          <a:xfrm>
            <a:off x="6564313" y="1524000"/>
            <a:ext cx="118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Arial" pitchFamily="34" charset="0"/>
              </a:rPr>
              <a:t>Sink nodes</a:t>
            </a:r>
          </a:p>
        </p:txBody>
      </p:sp>
      <p:sp>
        <p:nvSpPr>
          <p:cNvPr id="5154" name="Text Box 35"/>
          <p:cNvSpPr txBox="1">
            <a:spLocks noChangeArrowheads="1"/>
          </p:cNvSpPr>
          <p:nvPr/>
        </p:nvSpPr>
        <p:spPr bwMode="auto">
          <a:xfrm>
            <a:off x="3352800" y="1371600"/>
            <a:ext cx="118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Arial" pitchFamily="34" charset="0"/>
              </a:rPr>
              <a:t>Sink nodes</a:t>
            </a:r>
          </a:p>
        </p:txBody>
      </p:sp>
      <p:sp>
        <p:nvSpPr>
          <p:cNvPr id="5155" name="Line 36"/>
          <p:cNvSpPr>
            <a:spLocks noChangeShapeType="1"/>
          </p:cNvSpPr>
          <p:nvPr/>
        </p:nvSpPr>
        <p:spPr bwMode="auto">
          <a:xfrm flipH="1" flipV="1">
            <a:off x="3009900" y="2743200"/>
            <a:ext cx="342900" cy="3429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56" name="Line 37"/>
          <p:cNvSpPr>
            <a:spLocks noChangeShapeType="1"/>
          </p:cNvSpPr>
          <p:nvPr/>
        </p:nvSpPr>
        <p:spPr bwMode="auto">
          <a:xfrm flipH="1" flipV="1">
            <a:off x="3368675" y="4013200"/>
            <a:ext cx="3429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57" name="Line 38"/>
          <p:cNvSpPr>
            <a:spLocks noChangeShapeType="1"/>
          </p:cNvSpPr>
          <p:nvPr/>
        </p:nvSpPr>
        <p:spPr bwMode="auto">
          <a:xfrm flipV="1">
            <a:off x="4657725" y="3981450"/>
            <a:ext cx="4572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58" name="Text Box 39"/>
          <p:cNvSpPr txBox="1">
            <a:spLocks noChangeArrowheads="1"/>
          </p:cNvSpPr>
          <p:nvPr/>
        </p:nvSpPr>
        <p:spPr bwMode="auto">
          <a:xfrm>
            <a:off x="3505200" y="4330700"/>
            <a:ext cx="1357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Arial" pitchFamily="34" charset="0"/>
              </a:rPr>
              <a:t>Sensor fields</a:t>
            </a:r>
          </a:p>
        </p:txBody>
      </p:sp>
      <p:graphicFrame>
        <p:nvGraphicFramePr>
          <p:cNvPr id="5159" name="Object 42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320284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0DBE82-2B73-43CB-881C-D7EC67970937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699287" y="303039"/>
            <a:ext cx="6833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latin typeface="Arial" pitchFamily="34" charset="0"/>
              </a:rPr>
              <a:t>Components of Wireless </a:t>
            </a: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sensor networks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96900" y="1401763"/>
            <a:ext cx="835998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  <a:cs typeface="Times New Roman" pitchFamily="18" charset="0"/>
              </a:rPr>
              <a:t>  </a:t>
            </a:r>
            <a:r>
              <a:rPr lang="en-US" altLang="en-US" b="1" i="1" dirty="0">
                <a:solidFill>
                  <a:srgbClr val="008000"/>
                </a:solidFill>
                <a:latin typeface="Arial" pitchFamily="34" charset="0"/>
                <a:cs typeface="Times New Roman" pitchFamily="18" charset="0"/>
              </a:rPr>
              <a:t>Sensor node</a:t>
            </a:r>
            <a:r>
              <a:rPr lang="en-US" altLang="en-US" b="1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is a basic component in any wireless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  <a:cs typeface="Times New Roman" pitchFamily="18" charset="0"/>
              </a:rPr>
              <a:t>      sensor network.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900" dirty="0">
              <a:latin typeface="Arial" pitchFamily="34" charset="0"/>
              <a:cs typeface="Times New Roman" pitchFamily="18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It consists of sensing, </a:t>
            </a:r>
            <a:r>
              <a:rPr lang="en-US" altLang="en-US" sz="2000" dirty="0" smtClean="0">
                <a:latin typeface="Arial" pitchFamily="34" charset="0"/>
              </a:rPr>
              <a:t>computing </a:t>
            </a:r>
            <a:r>
              <a:rPr lang="en-US" altLang="en-US" sz="2000" dirty="0">
                <a:latin typeface="Arial" pitchFamily="34" charset="0"/>
              </a:rPr>
              <a:t>and communication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000" dirty="0">
                <a:latin typeface="Arial" pitchFamily="34" charset="0"/>
              </a:rPr>
              <a:t>            capabilities and also has an </a:t>
            </a:r>
            <a:r>
              <a:rPr lang="en-US" altLang="en-US" sz="2000" dirty="0" smtClean="0">
                <a:latin typeface="Arial" pitchFamily="34" charset="0"/>
              </a:rPr>
              <a:t>“on-board” </a:t>
            </a:r>
            <a:r>
              <a:rPr lang="en-US" altLang="en-US" sz="2000" dirty="0">
                <a:latin typeface="Arial" pitchFamily="34" charset="0"/>
              </a:rPr>
              <a:t>power source.</a:t>
            </a:r>
          </a:p>
          <a:p>
            <a:pPr lvl="1" eaLnBrk="1" hangingPunct="1">
              <a:buClr>
                <a:srgbClr val="000099"/>
              </a:buClr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After the field deployment, sensor nodes communicate with </a:t>
            </a:r>
            <a:endParaRPr lang="en-US" altLang="en-US" sz="2000" dirty="0" smtClean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</a:pP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2000" dirty="0" smtClean="0">
                <a:latin typeface="Arial" pitchFamily="34" charset="0"/>
              </a:rPr>
              <a:t>    each other </a:t>
            </a:r>
            <a:r>
              <a:rPr lang="en-US" altLang="en-US" sz="2000" dirty="0">
                <a:latin typeface="Arial" pitchFamily="34" charset="0"/>
              </a:rPr>
              <a:t>with a multi-hop approach and collect information </a:t>
            </a:r>
            <a:endParaRPr lang="en-US" altLang="en-US" sz="2000" dirty="0" smtClean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</a:pP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2000" dirty="0" smtClean="0">
                <a:latin typeface="Arial" pitchFamily="34" charset="0"/>
              </a:rPr>
              <a:t>    using either </a:t>
            </a:r>
            <a:r>
              <a:rPr lang="en-US" altLang="en-US" sz="2000" dirty="0">
                <a:latin typeface="Arial" pitchFamily="34" charset="0"/>
              </a:rPr>
              <a:t>continuous or event driven modes.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Location and positioning information is also exchanged with GPS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000" dirty="0">
                <a:latin typeface="Arial" pitchFamily="34" charset="0"/>
              </a:rPr>
              <a:t>     or Local positioning algorithms.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Global view of the phenomena or object is constructed after 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000" dirty="0">
                <a:latin typeface="Arial" pitchFamily="34" charset="0"/>
              </a:rPr>
              <a:t>            processing the information collected from sensor </a:t>
            </a:r>
            <a:r>
              <a:rPr lang="en-US" altLang="en-US" sz="2000" dirty="0" smtClean="0">
                <a:latin typeface="Arial" pitchFamily="34" charset="0"/>
              </a:rPr>
              <a:t>nodes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 smtClean="0">
              <a:latin typeface="Arial" pitchFamily="34" charset="0"/>
            </a:endParaRPr>
          </a:p>
          <a:p>
            <a:pPr marL="800100" lvl="1" indent="-342900" eaLnBrk="1" hangingPunct="1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Arial" pitchFamily="34" charset="0"/>
              </a:rPr>
              <a:t>Once the battery get exhausted, sensor node can’t be used any </a:t>
            </a:r>
          </a:p>
          <a:p>
            <a:pPr lvl="1" eaLnBrk="1" hangingPunct="1">
              <a:buClr>
                <a:srgbClr val="000099"/>
              </a:buClr>
            </a:pP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2000" dirty="0" smtClean="0">
                <a:latin typeface="Arial" pitchFamily="34" charset="0"/>
              </a:rPr>
              <a:t>    further.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dirty="0">
              <a:latin typeface="Arial" pitchFamily="34" charset="0"/>
            </a:endParaRPr>
          </a:p>
        </p:txBody>
      </p:sp>
      <p:graphicFrame>
        <p:nvGraphicFramePr>
          <p:cNvPr id="6150" name="Object 8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0852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75535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9D730D-8059-409E-9A54-A533F2A73103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96900" y="1401763"/>
            <a:ext cx="8454559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  <a:cs typeface="Times New Roman" pitchFamily="18" charset="0"/>
              </a:rPr>
              <a:t>  </a:t>
            </a:r>
            <a:r>
              <a:rPr lang="en-US" altLang="en-US" b="1" i="1" dirty="0">
                <a:solidFill>
                  <a:srgbClr val="008000"/>
                </a:solidFill>
                <a:latin typeface="Arial" pitchFamily="34" charset="0"/>
                <a:cs typeface="Times New Roman" pitchFamily="18" charset="0"/>
              </a:rPr>
              <a:t>Sink node</a:t>
            </a:r>
            <a:r>
              <a:rPr lang="en-US" altLang="en-US" b="1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(or base node) is another important  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  <a:cs typeface="Times New Roman" pitchFamily="18" charset="0"/>
              </a:rPr>
              <a:t>      component in any wireless sensor network.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1200" dirty="0">
              <a:latin typeface="Arial" pitchFamily="34" charset="0"/>
              <a:cs typeface="Times New Roman" pitchFamily="18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They have enhanced capabilities such as more computational 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000" dirty="0">
                <a:latin typeface="Arial" pitchFamily="34" charset="0"/>
              </a:rPr>
              <a:t>     power, memory, energy, storage and communication capabilities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All sensor nodes within a sensor field communicate with this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000" dirty="0">
                <a:latin typeface="Arial" pitchFamily="34" charset="0"/>
              </a:rPr>
              <a:t>     base node periodically and to exchange the field information 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The processing capability of the individual node is limited but 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000" dirty="0">
                <a:latin typeface="Arial" pitchFamily="34" charset="0"/>
              </a:rPr>
              <a:t>      the aggregate processing power of the entire network is sizable.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Sink nodes are connected to wired network through access points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</a:rPr>
              <a:t>    </a:t>
            </a:r>
            <a:r>
              <a:rPr lang="en-US" altLang="en-US" sz="2000" dirty="0">
                <a:latin typeface="Arial" pitchFamily="34" charset="0"/>
              </a:rPr>
              <a:t>and act as interface between users and the sensor network.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Users can inject queries and gather information of their interest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000" dirty="0">
                <a:latin typeface="Arial" pitchFamily="34" charset="0"/>
              </a:rPr>
              <a:t>     from the base nodes.</a:t>
            </a:r>
          </a:p>
        </p:txBody>
      </p:sp>
      <p:graphicFrame>
        <p:nvGraphicFramePr>
          <p:cNvPr id="7174" name="Object 8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99287" y="303039"/>
            <a:ext cx="6833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latin typeface="Arial" pitchFamily="34" charset="0"/>
              </a:rPr>
              <a:t>Components of Wireless </a:t>
            </a: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sensor networks</a:t>
            </a:r>
          </a:p>
        </p:txBody>
      </p:sp>
    </p:spTree>
    <p:extLst>
      <p:ext uri="{BB962C8B-B14F-4D97-AF65-F5344CB8AC3E}">
        <p14:creationId xmlns:p14="http://schemas.microsoft.com/office/powerpoint/2010/main" val="413858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F3A613-CA7A-4EEE-9404-9B528818FEDB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931738" y="303039"/>
            <a:ext cx="6816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latin typeface="Arial" pitchFamily="34" charset="0"/>
              </a:rPr>
              <a:t>Communication between sensor nodes</a:t>
            </a:r>
            <a:endParaRPr lang="en-US" altLang="en-US" b="1" dirty="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755650" y="1435100"/>
            <a:ext cx="8007350" cy="2362200"/>
            <a:chOff x="480" y="2784"/>
            <a:chExt cx="5044" cy="1536"/>
          </a:xfrm>
        </p:grpSpPr>
        <p:sp>
          <p:nvSpPr>
            <p:cNvPr id="8200" name="Text Box 7"/>
            <p:cNvSpPr txBox="1">
              <a:spLocks noChangeAspect="1" noChangeArrowheads="1"/>
            </p:cNvSpPr>
            <p:nvPr/>
          </p:nvSpPr>
          <p:spPr bwMode="auto">
            <a:xfrm>
              <a:off x="2256" y="3936"/>
              <a:ext cx="165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-1" tIns="-1" rIns="-1" bIns="-1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 dirty="0">
                  <a:cs typeface="Times New Roman" pitchFamily="18" charset="0"/>
                </a:rPr>
                <a:t>(b) Self-configuration transition</a:t>
              </a:r>
              <a:endParaRPr lang="en-US" altLang="en-US" dirty="0"/>
            </a:p>
          </p:txBody>
        </p:sp>
        <p:sp>
          <p:nvSpPr>
            <p:cNvPr id="8201" name="Text Box 8"/>
            <p:cNvSpPr txBox="1">
              <a:spLocks noChangeAspect="1" noChangeArrowheads="1"/>
            </p:cNvSpPr>
            <p:nvPr/>
          </p:nvSpPr>
          <p:spPr bwMode="auto">
            <a:xfrm>
              <a:off x="576" y="3936"/>
              <a:ext cx="164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-1" tIns="-1" rIns="-1" bIns="-1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cs typeface="Times New Roman" pitchFamily="18" charset="0"/>
                </a:rPr>
                <a:t>(a) Communication Hole  </a:t>
              </a:r>
              <a:endParaRPr lang="en-US" altLang="en-US"/>
            </a:p>
          </p:txBody>
        </p:sp>
        <p:sp>
          <p:nvSpPr>
            <p:cNvPr id="8202" name="Text Box 9"/>
            <p:cNvSpPr txBox="1">
              <a:spLocks noChangeAspect="1" noChangeArrowheads="1"/>
            </p:cNvSpPr>
            <p:nvPr/>
          </p:nvSpPr>
          <p:spPr bwMode="auto">
            <a:xfrm>
              <a:off x="4128" y="3936"/>
              <a:ext cx="139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-1" tIns="-1" rIns="-1" bIns="-1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cs typeface="Times New Roman" pitchFamily="18" charset="0"/>
                </a:rPr>
                <a:t>(c) Final State </a:t>
              </a:r>
              <a:endParaRPr lang="en-US" altLang="en-US"/>
            </a:p>
          </p:txBody>
        </p:sp>
        <p:grpSp>
          <p:nvGrpSpPr>
            <p:cNvPr id="8203" name="Group 10"/>
            <p:cNvGrpSpPr>
              <a:grpSpLocks/>
            </p:cNvGrpSpPr>
            <p:nvPr/>
          </p:nvGrpSpPr>
          <p:grpSpPr bwMode="auto">
            <a:xfrm>
              <a:off x="480" y="2832"/>
              <a:ext cx="1700" cy="819"/>
              <a:chOff x="480" y="2832"/>
              <a:chExt cx="1700" cy="819"/>
            </a:xfrm>
          </p:grpSpPr>
          <p:sp>
            <p:nvSpPr>
              <p:cNvPr id="8254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584" y="2832"/>
                <a:ext cx="592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en-US" altLang="en-US" sz="1400" b="1">
                    <a:latin typeface="Times"/>
                    <a:cs typeface="Times New Roman" pitchFamily="18" charset="0"/>
                  </a:rPr>
                  <a:t>Help Messages</a:t>
                </a:r>
                <a:endParaRPr lang="en-US" altLang="en-US"/>
              </a:p>
            </p:txBody>
          </p:sp>
          <p:sp>
            <p:nvSpPr>
              <p:cNvPr id="8255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480" y="3072"/>
                <a:ext cx="81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en-US" altLang="en-US" sz="1400" b="1">
                    <a:latin typeface="Times"/>
                    <a:cs typeface="Times New Roman" pitchFamily="18" charset="0"/>
                  </a:rPr>
                  <a:t>Data Message</a:t>
                </a:r>
                <a:endParaRPr lang="en-US" altLang="en-US"/>
              </a:p>
            </p:txBody>
          </p:sp>
          <p:sp>
            <p:nvSpPr>
              <p:cNvPr id="8256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1787" y="3368"/>
                <a:ext cx="39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en-US" altLang="en-US" sz="1400" b="1">
                    <a:latin typeface="Times"/>
                    <a:cs typeface="Times New Roman" pitchFamily="18" charset="0"/>
                  </a:rPr>
                  <a:t>Sink</a:t>
                </a:r>
                <a:endParaRPr lang="en-US" altLang="en-US"/>
              </a:p>
            </p:txBody>
          </p:sp>
          <p:sp>
            <p:nvSpPr>
              <p:cNvPr id="8257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528" y="3318"/>
                <a:ext cx="653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en-US" altLang="en-US" sz="1400" b="1">
                    <a:latin typeface="Times"/>
                    <a:cs typeface="Times New Roman" pitchFamily="18" charset="0"/>
                  </a:rPr>
                  <a:t>Source</a:t>
                </a:r>
                <a:endParaRPr lang="en-US" altLang="en-US"/>
              </a:p>
            </p:txBody>
          </p:sp>
          <p:sp>
            <p:nvSpPr>
              <p:cNvPr id="8258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1289" y="3358"/>
                <a:ext cx="501" cy="1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59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1319" y="3327"/>
                <a:ext cx="44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60" name="Line 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19" y="3142"/>
                <a:ext cx="443" cy="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61" name="Line 18"/>
              <p:cNvSpPr>
                <a:spLocks noChangeAspect="1" noChangeShapeType="1"/>
              </p:cNvSpPr>
              <p:nvPr/>
            </p:nvSpPr>
            <p:spPr bwMode="auto">
              <a:xfrm>
                <a:off x="748" y="3266"/>
                <a:ext cx="100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62" name="Oval 19"/>
              <p:cNvSpPr>
                <a:spLocks noChangeAspect="1" noChangeArrowheads="1"/>
              </p:cNvSpPr>
              <p:nvPr/>
            </p:nvSpPr>
            <p:spPr bwMode="auto">
              <a:xfrm>
                <a:off x="627" y="3223"/>
                <a:ext cx="90" cy="92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63" name="Line 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49" y="3019"/>
                <a:ext cx="443" cy="1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64" name="Oval 21"/>
              <p:cNvSpPr>
                <a:spLocks noChangeAspect="1" noChangeArrowheads="1"/>
              </p:cNvSpPr>
              <p:nvPr/>
            </p:nvSpPr>
            <p:spPr bwMode="auto">
              <a:xfrm>
                <a:off x="1839" y="3231"/>
                <a:ext cx="88" cy="9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65" name="Oval 22"/>
              <p:cNvSpPr>
                <a:spLocks noChangeAspect="1" noChangeArrowheads="1"/>
              </p:cNvSpPr>
              <p:nvPr/>
            </p:nvSpPr>
            <p:spPr bwMode="auto">
              <a:xfrm>
                <a:off x="971" y="3324"/>
                <a:ext cx="87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66" name="Oval 23"/>
              <p:cNvSpPr>
                <a:spLocks noChangeAspect="1" noChangeArrowheads="1"/>
              </p:cNvSpPr>
              <p:nvPr/>
            </p:nvSpPr>
            <p:spPr bwMode="auto">
              <a:xfrm>
                <a:off x="1032" y="3500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67" name="Oval 24"/>
              <p:cNvSpPr>
                <a:spLocks noChangeAspect="1" noChangeArrowheads="1"/>
              </p:cNvSpPr>
              <p:nvPr/>
            </p:nvSpPr>
            <p:spPr bwMode="auto">
              <a:xfrm>
                <a:off x="1156" y="3383"/>
                <a:ext cx="88" cy="91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68" name="Oval 25"/>
              <p:cNvSpPr>
                <a:spLocks noChangeAspect="1" noChangeArrowheads="1"/>
              </p:cNvSpPr>
              <p:nvPr/>
            </p:nvSpPr>
            <p:spPr bwMode="auto">
              <a:xfrm>
                <a:off x="1156" y="3205"/>
                <a:ext cx="88" cy="93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69" name="Oval 26"/>
              <p:cNvSpPr>
                <a:spLocks noChangeAspect="1" noChangeArrowheads="1"/>
              </p:cNvSpPr>
              <p:nvPr/>
            </p:nvSpPr>
            <p:spPr bwMode="auto">
              <a:xfrm>
                <a:off x="1218" y="3029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70" name="Oval 27"/>
              <p:cNvSpPr>
                <a:spLocks noChangeAspect="1" noChangeArrowheads="1"/>
              </p:cNvSpPr>
              <p:nvPr/>
            </p:nvSpPr>
            <p:spPr bwMode="auto">
              <a:xfrm>
                <a:off x="1404" y="2911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71" name="Oval 28"/>
              <p:cNvSpPr>
                <a:spLocks noChangeAspect="1" noChangeArrowheads="1"/>
              </p:cNvSpPr>
              <p:nvPr/>
            </p:nvSpPr>
            <p:spPr bwMode="auto">
              <a:xfrm>
                <a:off x="1467" y="3114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72" name="Oval 29"/>
              <p:cNvSpPr>
                <a:spLocks noChangeAspect="1" noChangeArrowheads="1"/>
              </p:cNvSpPr>
              <p:nvPr/>
            </p:nvSpPr>
            <p:spPr bwMode="auto">
              <a:xfrm>
                <a:off x="1342" y="3290"/>
                <a:ext cx="88" cy="93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73" name="Oval 30"/>
              <p:cNvSpPr>
                <a:spLocks noChangeAspect="1" noChangeArrowheads="1"/>
              </p:cNvSpPr>
              <p:nvPr/>
            </p:nvSpPr>
            <p:spPr bwMode="auto">
              <a:xfrm>
                <a:off x="1218" y="3559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74" name="Oval 31"/>
              <p:cNvSpPr>
                <a:spLocks noChangeAspect="1" noChangeArrowheads="1"/>
              </p:cNvSpPr>
              <p:nvPr/>
            </p:nvSpPr>
            <p:spPr bwMode="auto">
              <a:xfrm>
                <a:off x="1467" y="3441"/>
                <a:ext cx="87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75" name="Oval 32"/>
              <p:cNvSpPr>
                <a:spLocks noChangeAspect="1" noChangeArrowheads="1"/>
              </p:cNvSpPr>
              <p:nvPr/>
            </p:nvSpPr>
            <p:spPr bwMode="auto">
              <a:xfrm>
                <a:off x="1528" y="3324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</p:grpSp>
        <p:grpSp>
          <p:nvGrpSpPr>
            <p:cNvPr id="8204" name="Group 33"/>
            <p:cNvGrpSpPr>
              <a:grpSpLocks/>
            </p:cNvGrpSpPr>
            <p:nvPr/>
          </p:nvGrpSpPr>
          <p:grpSpPr bwMode="auto">
            <a:xfrm>
              <a:off x="2160" y="2784"/>
              <a:ext cx="1591" cy="855"/>
              <a:chOff x="2160" y="2784"/>
              <a:chExt cx="1591" cy="855"/>
            </a:xfrm>
          </p:grpSpPr>
          <p:sp>
            <p:nvSpPr>
              <p:cNvPr id="8235" name="Line 34"/>
              <p:cNvSpPr>
                <a:spLocks noChangeAspect="1" noChangeShapeType="1"/>
              </p:cNvSpPr>
              <p:nvPr/>
            </p:nvSpPr>
            <p:spPr bwMode="auto">
              <a:xfrm>
                <a:off x="2949" y="3075"/>
                <a:ext cx="372" cy="19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36" name="Line 35"/>
              <p:cNvSpPr>
                <a:spLocks noChangeAspect="1" noChangeShapeType="1"/>
              </p:cNvSpPr>
              <p:nvPr/>
            </p:nvSpPr>
            <p:spPr bwMode="auto">
              <a:xfrm>
                <a:off x="2949" y="3095"/>
                <a:ext cx="93" cy="35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37" name="Line 36"/>
              <p:cNvSpPr>
                <a:spLocks noChangeAspect="1" noChangeShapeType="1"/>
              </p:cNvSpPr>
              <p:nvPr/>
            </p:nvSpPr>
            <p:spPr bwMode="auto">
              <a:xfrm flipH="1">
                <a:off x="2670" y="3095"/>
                <a:ext cx="248" cy="2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38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3358" y="3358"/>
                <a:ext cx="39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en-US" altLang="en-US" sz="1400" b="1">
                    <a:latin typeface="Times"/>
                    <a:cs typeface="Times New Roman" pitchFamily="18" charset="0"/>
                  </a:rPr>
                  <a:t>Sink</a:t>
                </a:r>
                <a:endParaRPr lang="en-US" altLang="en-US"/>
              </a:p>
            </p:txBody>
          </p:sp>
          <p:sp>
            <p:nvSpPr>
              <p:cNvPr id="8239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2264" y="3383"/>
                <a:ext cx="538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en-US" altLang="en-US" sz="1400" b="1">
                    <a:latin typeface="Times"/>
                    <a:cs typeface="Times New Roman" pitchFamily="18" charset="0"/>
                  </a:rPr>
                  <a:t>Source</a:t>
                </a:r>
                <a:endParaRPr lang="en-US" altLang="en-US"/>
              </a:p>
            </p:txBody>
          </p:sp>
          <p:sp>
            <p:nvSpPr>
              <p:cNvPr id="8240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2160" y="2784"/>
                <a:ext cx="924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en-US" altLang="en-US" sz="1400" b="1">
                    <a:latin typeface="Times"/>
                    <a:cs typeface="Times New Roman" pitchFamily="18" charset="0"/>
                  </a:rPr>
                  <a:t>Neighbor Announcements </a:t>
                </a:r>
                <a:endParaRPr lang="en-US" altLang="en-US" sz="1100"/>
              </a:p>
              <a:p>
                <a:r>
                  <a:rPr lang="en-US" altLang="en-US" sz="1400" b="1">
                    <a:latin typeface="Times"/>
                    <a:cs typeface="Times New Roman" pitchFamily="18" charset="0"/>
                  </a:rPr>
                  <a:t>Messages</a:t>
                </a:r>
                <a:endParaRPr lang="en-US" altLang="en-US"/>
              </a:p>
            </p:txBody>
          </p:sp>
          <p:sp>
            <p:nvSpPr>
              <p:cNvPr id="8241" name="Oval 40"/>
              <p:cNvSpPr>
                <a:spLocks noChangeAspect="1" noChangeArrowheads="1"/>
              </p:cNvSpPr>
              <p:nvPr/>
            </p:nvSpPr>
            <p:spPr bwMode="auto">
              <a:xfrm>
                <a:off x="2355" y="3228"/>
                <a:ext cx="89" cy="92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42" name="Oval 41"/>
              <p:cNvSpPr>
                <a:spLocks noChangeAspect="1" noChangeArrowheads="1"/>
              </p:cNvSpPr>
              <p:nvPr/>
            </p:nvSpPr>
            <p:spPr bwMode="auto">
              <a:xfrm>
                <a:off x="3441" y="3228"/>
                <a:ext cx="89" cy="92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43" name="Oval 42"/>
              <p:cNvSpPr>
                <a:spLocks noChangeAspect="1" noChangeArrowheads="1"/>
              </p:cNvSpPr>
              <p:nvPr/>
            </p:nvSpPr>
            <p:spPr bwMode="auto">
              <a:xfrm>
                <a:off x="2887" y="3016"/>
                <a:ext cx="89" cy="9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44" name="Oval 43"/>
              <p:cNvSpPr>
                <a:spLocks noChangeAspect="1" noChangeArrowheads="1"/>
              </p:cNvSpPr>
              <p:nvPr/>
            </p:nvSpPr>
            <p:spPr bwMode="auto">
              <a:xfrm>
                <a:off x="2826" y="3370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45" name="Oval 44"/>
              <p:cNvSpPr>
                <a:spLocks noChangeAspect="1" noChangeArrowheads="1"/>
              </p:cNvSpPr>
              <p:nvPr/>
            </p:nvSpPr>
            <p:spPr bwMode="auto">
              <a:xfrm>
                <a:off x="2578" y="3312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46" name="Oval 45"/>
              <p:cNvSpPr>
                <a:spLocks noChangeAspect="1" noChangeArrowheads="1"/>
              </p:cNvSpPr>
              <p:nvPr/>
            </p:nvSpPr>
            <p:spPr bwMode="auto">
              <a:xfrm>
                <a:off x="2701" y="3488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47" name="Oval 46"/>
              <p:cNvSpPr>
                <a:spLocks noChangeAspect="1" noChangeArrowheads="1"/>
              </p:cNvSpPr>
              <p:nvPr/>
            </p:nvSpPr>
            <p:spPr bwMode="auto">
              <a:xfrm>
                <a:off x="2949" y="3547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48" name="Oval 47"/>
              <p:cNvSpPr>
                <a:spLocks noChangeAspect="1" noChangeArrowheads="1"/>
              </p:cNvSpPr>
              <p:nvPr/>
            </p:nvSpPr>
            <p:spPr bwMode="auto">
              <a:xfrm>
                <a:off x="2763" y="3193"/>
                <a:ext cx="88" cy="93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49" name="Oval 48"/>
              <p:cNvSpPr>
                <a:spLocks noChangeAspect="1" noChangeArrowheads="1"/>
              </p:cNvSpPr>
              <p:nvPr/>
            </p:nvSpPr>
            <p:spPr bwMode="auto">
              <a:xfrm>
                <a:off x="3011" y="3253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50" name="Oval 49"/>
              <p:cNvSpPr>
                <a:spLocks noChangeAspect="1" noChangeArrowheads="1"/>
              </p:cNvSpPr>
              <p:nvPr/>
            </p:nvSpPr>
            <p:spPr bwMode="auto">
              <a:xfrm>
                <a:off x="3073" y="2958"/>
                <a:ext cx="88" cy="91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51" name="Oval 50"/>
              <p:cNvSpPr>
                <a:spLocks noChangeAspect="1" noChangeArrowheads="1"/>
              </p:cNvSpPr>
              <p:nvPr/>
            </p:nvSpPr>
            <p:spPr bwMode="auto">
              <a:xfrm>
                <a:off x="3135" y="3135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52" name="Oval 51"/>
              <p:cNvSpPr>
                <a:spLocks noChangeAspect="1" noChangeArrowheads="1"/>
              </p:cNvSpPr>
              <p:nvPr/>
            </p:nvSpPr>
            <p:spPr bwMode="auto">
              <a:xfrm>
                <a:off x="3259" y="3278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53" name="Oval 52"/>
              <p:cNvSpPr>
                <a:spLocks noChangeAspect="1" noChangeArrowheads="1"/>
              </p:cNvSpPr>
              <p:nvPr/>
            </p:nvSpPr>
            <p:spPr bwMode="auto">
              <a:xfrm>
                <a:off x="3135" y="3429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</p:grpSp>
        <p:grpSp>
          <p:nvGrpSpPr>
            <p:cNvPr id="8205" name="Group 53"/>
            <p:cNvGrpSpPr>
              <a:grpSpLocks/>
            </p:cNvGrpSpPr>
            <p:nvPr/>
          </p:nvGrpSpPr>
          <p:grpSpPr bwMode="auto">
            <a:xfrm>
              <a:off x="3840" y="2928"/>
              <a:ext cx="1630" cy="744"/>
              <a:chOff x="3840" y="2928"/>
              <a:chExt cx="1630" cy="744"/>
            </a:xfrm>
          </p:grpSpPr>
          <p:sp>
            <p:nvSpPr>
              <p:cNvPr id="8211" name="Line 54"/>
              <p:cNvSpPr>
                <a:spLocks noChangeAspect="1" noChangeShapeType="1"/>
              </p:cNvSpPr>
              <p:nvPr/>
            </p:nvSpPr>
            <p:spPr bwMode="auto">
              <a:xfrm>
                <a:off x="4549" y="3102"/>
                <a:ext cx="558" cy="1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12" name="Line 55"/>
              <p:cNvSpPr>
                <a:spLocks noChangeAspect="1" noChangeShapeType="1"/>
              </p:cNvSpPr>
              <p:nvPr/>
            </p:nvSpPr>
            <p:spPr bwMode="auto">
              <a:xfrm>
                <a:off x="3990" y="3279"/>
                <a:ext cx="6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13" name="Line 56"/>
              <p:cNvSpPr>
                <a:spLocks noChangeAspect="1" noChangeShapeType="1"/>
              </p:cNvSpPr>
              <p:nvPr/>
            </p:nvSpPr>
            <p:spPr bwMode="auto">
              <a:xfrm>
                <a:off x="3990" y="3279"/>
                <a:ext cx="466" cy="1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14" name="Line 57"/>
              <p:cNvSpPr>
                <a:spLocks noChangeAspect="1" noChangeShapeType="1"/>
              </p:cNvSpPr>
              <p:nvPr/>
            </p:nvSpPr>
            <p:spPr bwMode="auto">
              <a:xfrm>
                <a:off x="3990" y="3279"/>
                <a:ext cx="559" cy="35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15" name="Text Box 58"/>
              <p:cNvSpPr txBox="1">
                <a:spLocks noChangeAspect="1" noChangeArrowheads="1"/>
              </p:cNvSpPr>
              <p:nvPr/>
            </p:nvSpPr>
            <p:spPr bwMode="auto">
              <a:xfrm>
                <a:off x="3977" y="2928"/>
                <a:ext cx="584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en-US" altLang="en-US" sz="1400" b="1">
                    <a:latin typeface="Times"/>
                    <a:cs typeface="Times New Roman" pitchFamily="18" charset="0"/>
                  </a:rPr>
                  <a:t>Data Message</a:t>
                </a:r>
                <a:endParaRPr lang="en-US" altLang="en-US"/>
              </a:p>
            </p:txBody>
          </p:sp>
          <p:sp>
            <p:nvSpPr>
              <p:cNvPr id="8216" name="Text Box 59"/>
              <p:cNvSpPr txBox="1">
                <a:spLocks noChangeAspect="1" noChangeArrowheads="1"/>
              </p:cNvSpPr>
              <p:nvPr/>
            </p:nvSpPr>
            <p:spPr bwMode="auto">
              <a:xfrm>
                <a:off x="5070" y="3351"/>
                <a:ext cx="400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en-US" altLang="en-US" sz="1400" b="1">
                    <a:latin typeface="Times"/>
                    <a:cs typeface="Times New Roman" pitchFamily="18" charset="0"/>
                  </a:rPr>
                  <a:t>Sink</a:t>
                </a:r>
                <a:endParaRPr lang="en-US" altLang="en-US"/>
              </a:p>
            </p:txBody>
          </p:sp>
          <p:sp>
            <p:nvSpPr>
              <p:cNvPr id="8217" name="Text Box 60"/>
              <p:cNvSpPr txBox="1">
                <a:spLocks noChangeAspect="1" noChangeArrowheads="1"/>
              </p:cNvSpPr>
              <p:nvPr/>
            </p:nvSpPr>
            <p:spPr bwMode="auto">
              <a:xfrm>
                <a:off x="3840" y="3351"/>
                <a:ext cx="51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en-US" altLang="en-US" sz="1400" b="1">
                    <a:latin typeface="Times"/>
                    <a:cs typeface="Times New Roman" pitchFamily="18" charset="0"/>
                  </a:rPr>
                  <a:t>Source</a:t>
                </a:r>
                <a:endParaRPr lang="en-US" altLang="en-US"/>
              </a:p>
            </p:txBody>
          </p:sp>
          <p:sp>
            <p:nvSpPr>
              <p:cNvPr id="8218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3990" y="3102"/>
                <a:ext cx="559" cy="1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19" name="Line 62"/>
              <p:cNvSpPr>
                <a:spLocks noChangeAspect="1" noChangeShapeType="1"/>
              </p:cNvSpPr>
              <p:nvPr/>
            </p:nvSpPr>
            <p:spPr bwMode="auto">
              <a:xfrm flipV="1">
                <a:off x="4642" y="3279"/>
                <a:ext cx="46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20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4456" y="3279"/>
                <a:ext cx="651" cy="1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21" name="Line 64"/>
              <p:cNvSpPr>
                <a:spLocks noChangeAspect="1" noChangeShapeType="1"/>
              </p:cNvSpPr>
              <p:nvPr/>
            </p:nvSpPr>
            <p:spPr bwMode="auto">
              <a:xfrm flipV="1">
                <a:off x="4642" y="3279"/>
                <a:ext cx="465" cy="35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22" name="Oval 65"/>
              <p:cNvSpPr>
                <a:spLocks noChangeAspect="1" noChangeArrowheads="1"/>
              </p:cNvSpPr>
              <p:nvPr/>
            </p:nvSpPr>
            <p:spPr bwMode="auto">
              <a:xfrm>
                <a:off x="3897" y="3226"/>
                <a:ext cx="89" cy="9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23" name="Oval 66"/>
              <p:cNvSpPr>
                <a:spLocks noChangeAspect="1" noChangeArrowheads="1"/>
              </p:cNvSpPr>
              <p:nvPr/>
            </p:nvSpPr>
            <p:spPr bwMode="auto">
              <a:xfrm>
                <a:off x="4517" y="3024"/>
                <a:ext cx="89" cy="92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24" name="Oval 67"/>
              <p:cNvSpPr>
                <a:spLocks noChangeAspect="1" noChangeArrowheads="1"/>
              </p:cNvSpPr>
              <p:nvPr/>
            </p:nvSpPr>
            <p:spPr bwMode="auto">
              <a:xfrm>
                <a:off x="4615" y="3260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25" name="Oval 68"/>
              <p:cNvSpPr>
                <a:spLocks noChangeAspect="1" noChangeArrowheads="1"/>
              </p:cNvSpPr>
              <p:nvPr/>
            </p:nvSpPr>
            <p:spPr bwMode="auto">
              <a:xfrm>
                <a:off x="4552" y="3580"/>
                <a:ext cx="90" cy="92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26" name="Oval 69"/>
              <p:cNvSpPr>
                <a:spLocks noChangeAspect="1" noChangeArrowheads="1"/>
              </p:cNvSpPr>
              <p:nvPr/>
            </p:nvSpPr>
            <p:spPr bwMode="auto">
              <a:xfrm>
                <a:off x="5092" y="3220"/>
                <a:ext cx="89" cy="92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27" name="Oval 70"/>
              <p:cNvSpPr>
                <a:spLocks noChangeAspect="1" noChangeArrowheads="1"/>
              </p:cNvSpPr>
              <p:nvPr/>
            </p:nvSpPr>
            <p:spPr bwMode="auto">
              <a:xfrm>
                <a:off x="4270" y="3495"/>
                <a:ext cx="87" cy="93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28" name="Oval 71"/>
              <p:cNvSpPr>
                <a:spLocks noChangeAspect="1" noChangeArrowheads="1"/>
              </p:cNvSpPr>
              <p:nvPr/>
            </p:nvSpPr>
            <p:spPr bwMode="auto">
              <a:xfrm>
                <a:off x="4270" y="3319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29" name="Oval 72"/>
              <p:cNvSpPr>
                <a:spLocks noChangeAspect="1" noChangeArrowheads="1"/>
              </p:cNvSpPr>
              <p:nvPr/>
            </p:nvSpPr>
            <p:spPr bwMode="auto">
              <a:xfrm>
                <a:off x="4394" y="3200"/>
                <a:ext cx="87" cy="93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30" name="Oval 73"/>
              <p:cNvSpPr>
                <a:spLocks noChangeAspect="1" noChangeArrowheads="1"/>
              </p:cNvSpPr>
              <p:nvPr/>
            </p:nvSpPr>
            <p:spPr bwMode="auto">
              <a:xfrm>
                <a:off x="4703" y="3436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31" name="Oval 74"/>
              <p:cNvSpPr>
                <a:spLocks noChangeAspect="1" noChangeArrowheads="1"/>
              </p:cNvSpPr>
              <p:nvPr/>
            </p:nvSpPr>
            <p:spPr bwMode="auto">
              <a:xfrm>
                <a:off x="4828" y="3286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32" name="Oval 75"/>
              <p:cNvSpPr>
                <a:spLocks noChangeAspect="1" noChangeArrowheads="1"/>
              </p:cNvSpPr>
              <p:nvPr/>
            </p:nvSpPr>
            <p:spPr bwMode="auto">
              <a:xfrm>
                <a:off x="4765" y="3109"/>
                <a:ext cx="89" cy="91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33" name="Oval 76"/>
              <p:cNvSpPr>
                <a:spLocks noChangeAspect="1" noChangeArrowheads="1"/>
              </p:cNvSpPr>
              <p:nvPr/>
            </p:nvSpPr>
            <p:spPr bwMode="auto">
              <a:xfrm>
                <a:off x="4642" y="2965"/>
                <a:ext cx="87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34" name="Oval 77"/>
              <p:cNvSpPr>
                <a:spLocks noChangeAspect="1" noChangeArrowheads="1"/>
              </p:cNvSpPr>
              <p:nvPr/>
            </p:nvSpPr>
            <p:spPr bwMode="auto">
              <a:xfrm>
                <a:off x="4456" y="3403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</p:grpSp>
        <p:grpSp>
          <p:nvGrpSpPr>
            <p:cNvPr id="8206" name="Group 78"/>
            <p:cNvGrpSpPr>
              <a:grpSpLocks/>
            </p:cNvGrpSpPr>
            <p:nvPr/>
          </p:nvGrpSpPr>
          <p:grpSpPr bwMode="auto">
            <a:xfrm>
              <a:off x="2064" y="3696"/>
              <a:ext cx="2064" cy="240"/>
              <a:chOff x="1968" y="3696"/>
              <a:chExt cx="2064" cy="240"/>
            </a:xfrm>
          </p:grpSpPr>
          <p:sp>
            <p:nvSpPr>
              <p:cNvPr id="8207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3175" y="3706"/>
                <a:ext cx="85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en-US" altLang="en-US" sz="1400" b="1">
                    <a:latin typeface="Times"/>
                    <a:cs typeface="Times New Roman" pitchFamily="18" charset="0"/>
                  </a:rPr>
                  <a:t>Active Neighbor</a:t>
                </a:r>
                <a:endParaRPr lang="en-US" altLang="en-US"/>
              </a:p>
            </p:txBody>
          </p:sp>
          <p:sp>
            <p:nvSpPr>
              <p:cNvPr id="8208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112" y="3696"/>
                <a:ext cx="103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en-US" altLang="en-US" sz="1400" b="1">
                    <a:latin typeface="Times"/>
                    <a:cs typeface="Times New Roman" pitchFamily="18" charset="0"/>
                  </a:rPr>
                  <a:t>Passive Neighbor </a:t>
                </a:r>
                <a:endParaRPr lang="en-US" altLang="en-US" sz="1100"/>
              </a:p>
              <a:p>
                <a:pPr eaLnBrk="1" hangingPunct="1"/>
                <a:endParaRPr lang="en-US" altLang="en-US"/>
              </a:p>
            </p:txBody>
          </p:sp>
          <p:sp>
            <p:nvSpPr>
              <p:cNvPr id="8209" name="Oval 81"/>
              <p:cNvSpPr>
                <a:spLocks noChangeAspect="1" noChangeArrowheads="1"/>
              </p:cNvSpPr>
              <p:nvPr/>
            </p:nvSpPr>
            <p:spPr bwMode="auto">
              <a:xfrm>
                <a:off x="1968" y="3744"/>
                <a:ext cx="88" cy="92"/>
              </a:xfrm>
              <a:prstGeom prst="ellipse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8210" name="Oval 82"/>
              <p:cNvSpPr>
                <a:spLocks noChangeAspect="1" noChangeArrowheads="1"/>
              </p:cNvSpPr>
              <p:nvPr/>
            </p:nvSpPr>
            <p:spPr bwMode="auto">
              <a:xfrm>
                <a:off x="3058" y="3738"/>
                <a:ext cx="89" cy="92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-1" tIns="-1" rIns="-1" bIns="-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</p:grpSp>
      </p:grpSp>
      <p:sp>
        <p:nvSpPr>
          <p:cNvPr id="8198" name="Text Box 83"/>
          <p:cNvSpPr txBox="1">
            <a:spLocks noChangeArrowheads="1"/>
          </p:cNvSpPr>
          <p:nvPr/>
        </p:nvSpPr>
        <p:spPr bwMode="auto">
          <a:xfrm>
            <a:off x="762000" y="3702050"/>
            <a:ext cx="801687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49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749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49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49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49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The nodes can be in active or passive </a:t>
            </a:r>
            <a:r>
              <a:rPr lang="en-US" altLang="en-US" dirty="0" smtClean="0">
                <a:latin typeface="Arial" pitchFamily="34" charset="0"/>
              </a:rPr>
              <a:t>state:</a:t>
            </a:r>
            <a:endParaRPr lang="en-US" altLang="en-US" dirty="0">
              <a:latin typeface="Arial" pitchFamily="34" charset="0"/>
            </a:endParaRPr>
          </a:p>
          <a:p>
            <a:pPr eaLnBrk="1" hangingPunct="1"/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  <a:cs typeface="Times New Roman" pitchFamily="18" charset="0"/>
              </a:rPr>
              <a:t> Active nodes forward data packets (using a routing mechanism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sz="2000" dirty="0">
                <a:latin typeface="Arial" pitchFamily="34" charset="0"/>
                <a:cs typeface="Times New Roman" pitchFamily="18" charset="0"/>
              </a:rPr>
              <a:t>    that runs on the topology). 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800" dirty="0"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  <a:cs typeface="Times New Roman" pitchFamily="18" charset="0"/>
              </a:rPr>
              <a:t>  Passive nodes do not forward packets but might sleep or  	collect network measurements.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  <a:cs typeface="Times New Roman" pitchFamily="18" charset="0"/>
              </a:rPr>
              <a:t>  10 to 1000 nodes,  5 m to 50 m </a:t>
            </a:r>
            <a:r>
              <a:rPr lang="en-US" altLang="en-US" sz="2000" dirty="0" smtClean="0">
                <a:latin typeface="Arial" pitchFamily="34" charset="0"/>
                <a:cs typeface="Times New Roman" pitchFamily="18" charset="0"/>
              </a:rPr>
              <a:t>spacing between the nodes</a:t>
            </a:r>
            <a:endParaRPr lang="en-US" altLang="en-US" sz="2000" dirty="0">
              <a:latin typeface="Arial" pitchFamily="34" charset="0"/>
            </a:endParaRPr>
          </a:p>
        </p:txBody>
      </p:sp>
      <p:graphicFrame>
        <p:nvGraphicFramePr>
          <p:cNvPr id="8199" name="Object 86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0852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39135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5B08D8-B82E-4AE7-B283-89347B10D69B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35696" y="303039"/>
            <a:ext cx="6236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Applications of wireless sensor networks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5800" y="1447800"/>
            <a:ext cx="79994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 Wireless Sensor Networks find numerous applications 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</a:rPr>
              <a:t>      in various areas as mentioned below,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16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 </a:t>
            </a:r>
            <a:r>
              <a:rPr lang="en-US" altLang="en-US" i="1" dirty="0">
                <a:solidFill>
                  <a:srgbClr val="008000"/>
                </a:solidFill>
                <a:latin typeface="Arial" pitchFamily="34" charset="0"/>
              </a:rPr>
              <a:t>Environment monitoring and protection: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solidFill>
                <a:srgbClr val="008000"/>
              </a:solidFill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Monitoring of seismic activities/ data collection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Warning of earthquakes and floods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Weather monitoring and forecasting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16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 </a:t>
            </a:r>
            <a:r>
              <a:rPr lang="en-US" altLang="en-US" i="1" dirty="0">
                <a:solidFill>
                  <a:srgbClr val="000099"/>
                </a:solidFill>
                <a:latin typeface="Arial" pitchFamily="34" charset="0"/>
              </a:rPr>
              <a:t>Agricultural applications: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solidFill>
                <a:srgbClr val="000099"/>
              </a:solidFill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Monitoring of soil humidity and temperature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Detection of toxic levels in soil and water contamination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Leakage in pipelines, risk of explosions for gas/oil pipelines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Water pressure monitoring in dams and reservoirs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Understanding of soil structure</a:t>
            </a:r>
            <a:endParaRPr lang="en-US" altLang="en-US" dirty="0">
              <a:latin typeface="Arial" pitchFamily="34" charset="0"/>
            </a:endParaRPr>
          </a:p>
        </p:txBody>
      </p:sp>
      <p:graphicFrame>
        <p:nvGraphicFramePr>
          <p:cNvPr id="9222" name="Object 7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41560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C703DA-45D3-47B7-9D87-ED4C38370CE5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62000" y="10668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49288" y="1282700"/>
            <a:ext cx="758031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i="1" dirty="0">
                <a:latin typeface="Arial" pitchFamily="34" charset="0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latin typeface="Arial" pitchFamily="34" charset="0"/>
              </a:rPr>
              <a:t>Protection of buildings: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solidFill>
                <a:srgbClr val="000099"/>
              </a:solidFill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Fire alarms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Burglar alarms/ Intruder detection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Structural condition assessment of buildings, bridges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16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 </a:t>
            </a:r>
            <a:r>
              <a:rPr lang="en-US" altLang="en-US" i="1" dirty="0">
                <a:solidFill>
                  <a:srgbClr val="008000"/>
                </a:solidFill>
                <a:latin typeface="Arial" pitchFamily="34" charset="0"/>
              </a:rPr>
              <a:t>Military applications</a:t>
            </a:r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: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solidFill>
                <a:srgbClr val="008000"/>
              </a:solidFill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Soldier tracking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</a:t>
            </a:r>
            <a:r>
              <a:rPr lang="en-US" altLang="en-US" sz="2000" dirty="0" smtClean="0">
                <a:latin typeface="Arial" pitchFamily="34" charset="0"/>
              </a:rPr>
              <a:t>Battlefield tanks / vehicles tracking</a:t>
            </a:r>
            <a:endParaRPr lang="en-US" altLang="en-US" sz="2000" dirty="0"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Invading remote and inaccessible areas</a:t>
            </a:r>
            <a:r>
              <a:rPr lang="en-US" altLang="en-US" dirty="0">
                <a:latin typeface="Arial" pitchFamily="34" charset="0"/>
              </a:rPr>
              <a:t> 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1600" dirty="0">
              <a:latin typeface="Arial" pitchFamily="34" charset="0"/>
            </a:endParaRP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latin typeface="Arial" pitchFamily="34" charset="0"/>
              </a:rPr>
              <a:t>Industrial applications: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altLang="en-US" sz="800" dirty="0">
              <a:solidFill>
                <a:srgbClr val="000099"/>
              </a:solidFill>
              <a:latin typeface="Arial" pitchFamily="34" charset="0"/>
            </a:endParaRP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Inventory control</a:t>
            </a:r>
          </a:p>
          <a:p>
            <a:pPr lvl="1" eaLnBrk="1" hangingPunct="1">
              <a:buClr>
                <a:srgbClr val="000099"/>
              </a:buClr>
              <a:buFont typeface="Wingdings" pitchFamily="2" charset="2"/>
              <a:buChar char="Ø"/>
            </a:pPr>
            <a:r>
              <a:rPr lang="en-US" altLang="en-US" sz="2000" dirty="0">
                <a:latin typeface="Arial" pitchFamily="34" charset="0"/>
              </a:rPr>
              <a:t>  Process automation</a:t>
            </a:r>
          </a:p>
        </p:txBody>
      </p:sp>
      <p:graphicFrame>
        <p:nvGraphicFramePr>
          <p:cNvPr id="10246" name="Object 9"/>
          <p:cNvGraphicFramePr>
            <a:graphicFrameLocks noChangeAspect="1"/>
          </p:cNvGraphicFramePr>
          <p:nvPr/>
        </p:nvGraphicFramePr>
        <p:xfrm>
          <a:off x="53975" y="76200"/>
          <a:ext cx="933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Photo Editor Photo" r:id="rId3" imgW="1561905" imgH="1542857" progId="MSPhotoEd.3">
                  <p:embed/>
                </p:oleObj>
              </mc:Choice>
              <mc:Fallback>
                <p:oleObj name="Photo Editor Photo" r:id="rId3" imgW="1561905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76200"/>
                        <a:ext cx="9334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35696" y="303039"/>
            <a:ext cx="6236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Applications of wireless sensor networks</a:t>
            </a:r>
          </a:p>
        </p:txBody>
      </p:sp>
    </p:spTree>
    <p:extLst>
      <p:ext uri="{BB962C8B-B14F-4D97-AF65-F5344CB8AC3E}">
        <p14:creationId xmlns:p14="http://schemas.microsoft.com/office/powerpoint/2010/main" val="268106273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2510</Words>
  <Application>Microsoft Office PowerPoint</Application>
  <PresentationFormat>On-screen Show (4:3)</PresentationFormat>
  <Paragraphs>487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1_Custom Design</vt:lpstr>
      <vt:lpstr>Custom Design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Ravindra Joshi</cp:lastModifiedBy>
  <cp:revision>20</cp:revision>
  <dcterms:created xsi:type="dcterms:W3CDTF">2019-11-07T07:44:26Z</dcterms:created>
  <dcterms:modified xsi:type="dcterms:W3CDTF">2019-12-31T04:58:54Z</dcterms:modified>
</cp:coreProperties>
</file>