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10"/>
  </p:notesMasterIdLst>
  <p:sldIdLst>
    <p:sldId id="272" r:id="rId2"/>
    <p:sldId id="275" r:id="rId3"/>
    <p:sldId id="276" r:id="rId4"/>
    <p:sldId id="277" r:id="rId5"/>
    <p:sldId id="279" r:id="rId6"/>
    <p:sldId id="280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" initials="a" lastIdx="1" clrIdx="0">
    <p:extLst>
      <p:ext uri="{19B8F6BF-5375-455C-9EA6-DF929625EA0E}">
        <p15:presenceInfo xmlns:p15="http://schemas.microsoft.com/office/powerpoint/2012/main" xmlns="" userId="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658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6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EEEE0-1F73-4E35-B20A-34A995A2838F}" type="datetimeFigureOut">
              <a:rPr lang="en-US" smtClean="0"/>
              <a:pPr/>
              <a:t>17-Feb-20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D6AA4-B865-4A7A-ACC5-840D7F8DB4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572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B7A75D-8748-4722-B0B4-1A214DD4CE84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observable, F latent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{D}_</a:t>
            </a:r>
            <a:r>
              <a:rPr lang="en-US" dirty="0" err="1" smtClean="0"/>
              <a:t>i</a:t>
            </a:r>
            <a:r>
              <a:rPr lang="en-US" dirty="0" smtClean="0"/>
              <a:t> = \</a:t>
            </a:r>
            <a:r>
              <a:rPr lang="en-US" dirty="0" err="1" smtClean="0"/>
              <a:t>boldsymbol</a:t>
            </a:r>
            <a:r>
              <a:rPr lang="en-US" dirty="0" smtClean="0"/>
              <a:t>{\Lambda}\</a:t>
            </a:r>
            <a:r>
              <a:rPr lang="en-US" dirty="0" err="1" smtClean="0"/>
              <a:t>mathbf</a:t>
            </a:r>
            <a:r>
              <a:rPr lang="en-US" dirty="0" smtClean="0"/>
              <a:t>{F}_</a:t>
            </a:r>
            <a:r>
              <a:rPr lang="en-US" dirty="0" err="1" smtClean="0"/>
              <a:t>i</a:t>
            </a:r>
            <a:r>
              <a:rPr lang="en-US" dirty="0" smtClean="0"/>
              <a:t>+\</a:t>
            </a:r>
            <a:r>
              <a:rPr lang="en-US" dirty="0" err="1" smtClean="0"/>
              <a:t>mathbf</a:t>
            </a:r>
            <a:r>
              <a:rPr lang="en-US" dirty="0" smtClean="0"/>
              <a:t>{e}_</a:t>
            </a:r>
            <a:r>
              <a:rPr lang="en-US" dirty="0" err="1" smtClean="0"/>
              <a:t>i</a:t>
            </a:r>
            <a:r>
              <a:rPr lang="en-US" dirty="0" smtClean="0"/>
              <a:t> % 42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6EC22-7218-486B-B92D-A8020D57D18C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7383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3A01D-33AC-4097-9226-E718182A1DEA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008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70B11-03EC-48FD-9157-2B334ED24B61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8449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5AD5D-81EB-4C1F-9A9C-97BE1B04B36F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848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F8FED-7DBA-405E-B8F4-C9CB3023AB1C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68527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1EF91-9590-4EC7-9361-060BA928AAA1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7778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525BD-4C51-4564-8A9B-0CA774EF7C48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408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619C-30ED-4D79-AC97-38D2D886AE5F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30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2C130-1885-492F-9AB2-063E23E5B6A9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9016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CC263-DD72-4374-80DC-9D90960A44E1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981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7BA11-753C-40DB-98D5-F7749B314601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917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DA30-DC7F-447A-B50D-011D7A87788D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576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F17F3-E274-4B32-8D57-60C8014D6758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919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98B92-45CA-46FD-8E76-DF77424CB092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795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8B0E-0595-4FEB-8585-5662788ECC84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1900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E82A-034A-4DCF-9AD5-461C2D62896E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79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22000"/>
            <a:lum/>
          </a:blip>
          <a:srcRect/>
          <a:stretch>
            <a:fillRect l="40000" t="30000" r="40000" b="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B8FE1-9DBE-4823-9808-71824AD8FC99}" type="datetime1">
              <a:rPr lang="en-US" smtClean="0"/>
              <a:pPr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43F0488-C496-4163-963C-B8EF563ABE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463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squareit.edu.i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11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64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5" descr="I²IT_With_name Final updated 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6767" y="34530"/>
            <a:ext cx="3669506" cy="1607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657350" y="2626520"/>
            <a:ext cx="5829300" cy="110251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n-US" sz="3300" dirty="0" smtClean="0"/>
              <a:t>Factor Analysis</a:t>
            </a:r>
            <a:endParaRPr lang="en-IN" sz="33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143000" y="4927998"/>
            <a:ext cx="6858000" cy="1815703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 err="1" smtClean="0"/>
              <a:t>Prof.</a:t>
            </a:r>
            <a:r>
              <a:rPr lang="en-IN" sz="2400" dirty="0" smtClean="0"/>
              <a:t> (Dr.) </a:t>
            </a:r>
            <a:r>
              <a:rPr lang="en-IN" sz="2400" dirty="0" smtClean="0"/>
              <a:t>Risil Chhatrala</a:t>
            </a:r>
            <a:endParaRPr lang="en-IN" sz="2400" dirty="0"/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 smtClean="0"/>
              <a:t>Department of Electronics and Telecommunication</a:t>
            </a:r>
            <a:endParaRPr lang="en-IN" sz="2400" dirty="0"/>
          </a:p>
          <a:p>
            <a:pPr marL="257175" indent="-257175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IN" sz="2400" dirty="0"/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/>
              <a:t>International Institute of Information Technology, I²IT</a:t>
            </a:r>
          </a:p>
          <a:p>
            <a:pPr marL="257175" indent="-257175" algn="ctr">
              <a:spcBef>
                <a:spcPct val="20000"/>
              </a:spcBef>
              <a:defRPr/>
            </a:pPr>
            <a:r>
              <a:rPr lang="en-IN" sz="2400" dirty="0">
                <a:hlinkClick r:id="rId4"/>
              </a:rPr>
              <a:t>www.isquareit.edu.in</a:t>
            </a:r>
            <a:r>
              <a:rPr lang="en-IN" sz="24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91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B9899"/>
                </a:solidFill>
              </a:rPr>
              <a:t>Factor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9618" y="1486032"/>
            <a:ext cx="6347714" cy="38807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Factor analysis is commonly used in:</a:t>
            </a:r>
          </a:p>
          <a:p>
            <a:pPr lvl="1"/>
            <a:r>
              <a:rPr lang="en-US" sz="2400" dirty="0" smtClean="0"/>
              <a:t>Data reduction</a:t>
            </a:r>
          </a:p>
          <a:p>
            <a:pPr lvl="1"/>
            <a:r>
              <a:rPr lang="en-US" sz="2400" dirty="0" smtClean="0"/>
              <a:t>Scale development</a:t>
            </a:r>
          </a:p>
          <a:p>
            <a:pPr lvl="1"/>
            <a:r>
              <a:rPr lang="en-US" sz="2400" dirty="0" smtClean="0"/>
              <a:t>The evaluation of the psychometric quality of a measure, and </a:t>
            </a:r>
          </a:p>
          <a:p>
            <a:pPr lvl="1"/>
            <a:r>
              <a:rPr lang="en-US" sz="2400" dirty="0" smtClean="0"/>
              <a:t>The assessment of the dimensionality of a set of variables.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87" y="324786"/>
            <a:ext cx="6347713" cy="1320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Constructs : unobservable latent variables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560" y="1725875"/>
            <a:ext cx="2808158" cy="4105299"/>
          </a:xfrm>
        </p:spPr>
        <p:txBody>
          <a:bodyPr>
            <a:noAutofit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Teaching Effectiveness</a:t>
            </a:r>
            <a:r>
              <a:rPr lang="en-US" dirty="0" smtClean="0"/>
              <a:t>. </a:t>
            </a:r>
            <a:endParaRPr lang="en-US" dirty="0" smtClean="0"/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Motivation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Love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Hate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care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Altruism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Anxiety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Worry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Stress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775023" y="1848294"/>
            <a:ext cx="2808158" cy="4105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4320" marR="0" lvl="0" indent="-27432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product quality</a:t>
            </a:r>
          </a:p>
          <a:p>
            <a:pPr marL="274320" marR="0" lvl="0" indent="-27432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Physical aptitude</a:t>
            </a:r>
          </a:p>
          <a:p>
            <a:pPr marL="274320" marR="0" lvl="0" indent="-27432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democracy </a:t>
            </a:r>
          </a:p>
          <a:p>
            <a:pPr marL="274320" marR="0" lvl="0" indent="-27432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reliability/power.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construct may include several</a:t>
            </a:r>
            <a:r>
              <a:rPr lang="en-US" b="1" dirty="0" smtClean="0"/>
              <a:t> </a:t>
            </a:r>
            <a:r>
              <a:rPr lang="en-US" b="1" dirty="0" smtClean="0"/>
              <a:t>dimensions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Factor </a:t>
            </a:r>
            <a:r>
              <a:rPr lang="en-US" dirty="0" smtClean="0"/>
              <a:t>analysis measures not directly observable constructs by measuring several of its underlying dimensions.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dirty="0" smtClean="0"/>
              <a:t>The identification of such underlying dimensions (factors) simplifies the understanding and description of complex constructs.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Institute of Information Technology, I²IT, P-14, Rajiv Gandhi Infotech Park, Hinjawadi Phase 1, Pune - 411 057 Phone - +91 20 22933441/2/3 | Website - www.isquareit.edu.in | Email - info@isquareit.edu.in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0488-C496-4163-963C-B8EF563ABE6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 Analysis: The Measurement Model</a:t>
            </a:r>
            <a:endParaRPr lang="en-US" dirty="0"/>
          </a:p>
        </p:txBody>
      </p:sp>
      <p:sp>
        <p:nvSpPr>
          <p:cNvPr id="73755" name="Oval 27"/>
          <p:cNvSpPr>
            <a:spLocks noChangeArrowheads="1"/>
          </p:cNvSpPr>
          <p:nvPr/>
        </p:nvSpPr>
        <p:spPr bwMode="auto">
          <a:xfrm rot="1420158">
            <a:off x="2209800" y="4876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6" name="Rectangle 28"/>
          <p:cNvSpPr>
            <a:spLocks noChangeAspect="1" noChangeArrowheads="1"/>
          </p:cNvSpPr>
          <p:nvPr/>
        </p:nvSpPr>
        <p:spPr bwMode="auto">
          <a:xfrm>
            <a:off x="8382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7" name="Rectangle 29"/>
          <p:cNvSpPr>
            <a:spLocks noChangeAspect="1" noChangeArrowheads="1"/>
          </p:cNvSpPr>
          <p:nvPr/>
        </p:nvSpPr>
        <p:spPr bwMode="auto">
          <a:xfrm>
            <a:off x="18288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8" name="Rectangle 30"/>
          <p:cNvSpPr>
            <a:spLocks noChangeAspect="1" noChangeArrowheads="1"/>
          </p:cNvSpPr>
          <p:nvPr/>
        </p:nvSpPr>
        <p:spPr bwMode="auto">
          <a:xfrm>
            <a:off x="27432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59" name="Oval 31"/>
          <p:cNvSpPr>
            <a:spLocks noChangeArrowheads="1"/>
          </p:cNvSpPr>
          <p:nvPr/>
        </p:nvSpPr>
        <p:spPr bwMode="auto">
          <a:xfrm rot="-1985002">
            <a:off x="6248400" y="48768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0" name="Rectangle 32"/>
          <p:cNvSpPr>
            <a:spLocks noChangeAspect="1" noChangeArrowheads="1"/>
          </p:cNvSpPr>
          <p:nvPr/>
        </p:nvSpPr>
        <p:spPr bwMode="auto">
          <a:xfrm>
            <a:off x="3657600" y="34290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61" name="AutoShape 33"/>
          <p:cNvCxnSpPr>
            <a:cxnSpLocks noChangeShapeType="1"/>
            <a:stCxn id="73755" idx="7"/>
            <a:endCxn id="73760" idx="2"/>
          </p:cNvCxnSpPr>
          <p:nvPr/>
        </p:nvCxnSpPr>
        <p:spPr bwMode="auto">
          <a:xfrm flipV="1">
            <a:off x="3092450" y="3886200"/>
            <a:ext cx="793750" cy="1281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2" name="AutoShape 34"/>
          <p:cNvCxnSpPr>
            <a:cxnSpLocks noChangeShapeType="1"/>
            <a:stCxn id="73755" idx="0"/>
            <a:endCxn id="73758" idx="2"/>
          </p:cNvCxnSpPr>
          <p:nvPr/>
        </p:nvCxnSpPr>
        <p:spPr bwMode="auto">
          <a:xfrm flipV="1">
            <a:off x="2849563" y="3886200"/>
            <a:ext cx="122237" cy="1028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3" name="AutoShape 35"/>
          <p:cNvCxnSpPr>
            <a:cxnSpLocks noChangeShapeType="1"/>
            <a:stCxn id="73755" idx="1"/>
            <a:endCxn id="73757" idx="2"/>
          </p:cNvCxnSpPr>
          <p:nvPr/>
        </p:nvCxnSpPr>
        <p:spPr bwMode="auto">
          <a:xfrm flipH="1" flipV="1">
            <a:off x="2057400" y="3886200"/>
            <a:ext cx="442913" cy="1020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64" name="AutoShape 36"/>
          <p:cNvCxnSpPr>
            <a:cxnSpLocks noChangeShapeType="1"/>
            <a:stCxn id="73755" idx="2"/>
            <a:endCxn id="73756" idx="2"/>
          </p:cNvCxnSpPr>
          <p:nvPr/>
        </p:nvCxnSpPr>
        <p:spPr bwMode="auto">
          <a:xfrm flipH="1" flipV="1">
            <a:off x="1066800" y="3886200"/>
            <a:ext cx="1181100" cy="1263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3765" name="Rectangle 37"/>
          <p:cNvSpPr>
            <a:spLocks noChangeAspect="1" noChangeArrowheads="1"/>
          </p:cNvSpPr>
          <p:nvPr/>
        </p:nvSpPr>
        <p:spPr bwMode="auto">
          <a:xfrm>
            <a:off x="48006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6" name="Rectangle 38"/>
          <p:cNvSpPr>
            <a:spLocks noChangeAspect="1" noChangeArrowheads="1"/>
          </p:cNvSpPr>
          <p:nvPr/>
        </p:nvSpPr>
        <p:spPr bwMode="auto">
          <a:xfrm>
            <a:off x="57912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7" name="Rectangle 39"/>
          <p:cNvSpPr>
            <a:spLocks noChangeAspect="1" noChangeArrowheads="1"/>
          </p:cNvSpPr>
          <p:nvPr/>
        </p:nvSpPr>
        <p:spPr bwMode="auto">
          <a:xfrm>
            <a:off x="67818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68" name="Rectangle 40"/>
          <p:cNvSpPr>
            <a:spLocks noChangeAspect="1" noChangeArrowheads="1"/>
          </p:cNvSpPr>
          <p:nvPr/>
        </p:nvSpPr>
        <p:spPr bwMode="auto">
          <a:xfrm>
            <a:off x="7620000" y="3505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69" name="AutoShape 41"/>
          <p:cNvCxnSpPr>
            <a:cxnSpLocks noChangeShapeType="1"/>
            <a:stCxn id="73759" idx="6"/>
            <a:endCxn id="73768" idx="2"/>
          </p:cNvCxnSpPr>
          <p:nvPr/>
        </p:nvCxnSpPr>
        <p:spPr bwMode="auto">
          <a:xfrm flipV="1">
            <a:off x="7088188" y="3962400"/>
            <a:ext cx="760412" cy="1120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0" name="AutoShape 42"/>
          <p:cNvCxnSpPr>
            <a:cxnSpLocks noChangeShapeType="1"/>
            <a:stCxn id="73759" idx="7"/>
            <a:endCxn id="73767" idx="2"/>
          </p:cNvCxnSpPr>
          <p:nvPr/>
        </p:nvCxnSpPr>
        <p:spPr bwMode="auto">
          <a:xfrm flipV="1">
            <a:off x="6799263" y="3962400"/>
            <a:ext cx="211137" cy="923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1" name="AutoShape 43"/>
          <p:cNvCxnSpPr>
            <a:cxnSpLocks noChangeShapeType="1"/>
            <a:stCxn id="73759" idx="0"/>
            <a:endCxn id="73766" idx="2"/>
          </p:cNvCxnSpPr>
          <p:nvPr/>
        </p:nvCxnSpPr>
        <p:spPr bwMode="auto">
          <a:xfrm flipH="1" flipV="1">
            <a:off x="6019800" y="3962400"/>
            <a:ext cx="434975" cy="987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3772" name="AutoShape 44"/>
          <p:cNvCxnSpPr>
            <a:cxnSpLocks noChangeShapeType="1"/>
            <a:stCxn id="73759" idx="1"/>
            <a:endCxn id="73765" idx="2"/>
          </p:cNvCxnSpPr>
          <p:nvPr/>
        </p:nvCxnSpPr>
        <p:spPr bwMode="auto">
          <a:xfrm flipH="1" flipV="1">
            <a:off x="5029200" y="3962400"/>
            <a:ext cx="1228725" cy="127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3781" name="Line 53"/>
          <p:cNvSpPr>
            <a:spLocks noChangeShapeType="1"/>
          </p:cNvSpPr>
          <p:nvPr/>
        </p:nvSpPr>
        <p:spPr bwMode="auto">
          <a:xfrm>
            <a:off x="1066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2" name="Line 54"/>
          <p:cNvSpPr>
            <a:spLocks noChangeShapeType="1"/>
          </p:cNvSpPr>
          <p:nvPr/>
        </p:nvSpPr>
        <p:spPr bwMode="auto">
          <a:xfrm>
            <a:off x="2057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3" name="Line 55"/>
          <p:cNvSpPr>
            <a:spLocks noChangeShapeType="1"/>
          </p:cNvSpPr>
          <p:nvPr/>
        </p:nvSpPr>
        <p:spPr bwMode="auto">
          <a:xfrm>
            <a:off x="2971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4" name="Line 56"/>
          <p:cNvSpPr>
            <a:spLocks noChangeShapeType="1"/>
          </p:cNvSpPr>
          <p:nvPr/>
        </p:nvSpPr>
        <p:spPr bwMode="auto">
          <a:xfrm>
            <a:off x="38100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5" name="Line 57"/>
          <p:cNvSpPr>
            <a:spLocks noChangeShapeType="1"/>
          </p:cNvSpPr>
          <p:nvPr/>
        </p:nvSpPr>
        <p:spPr bwMode="auto">
          <a:xfrm>
            <a:off x="50292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6" name="Line 58"/>
          <p:cNvSpPr>
            <a:spLocks noChangeShapeType="1"/>
          </p:cNvSpPr>
          <p:nvPr/>
        </p:nvSpPr>
        <p:spPr bwMode="auto">
          <a:xfrm>
            <a:off x="60198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7" name="Line 59"/>
          <p:cNvSpPr>
            <a:spLocks noChangeShapeType="1"/>
          </p:cNvSpPr>
          <p:nvPr/>
        </p:nvSpPr>
        <p:spPr bwMode="auto">
          <a:xfrm>
            <a:off x="70104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3788" name="Line 60"/>
          <p:cNvSpPr>
            <a:spLocks noChangeShapeType="1"/>
          </p:cNvSpPr>
          <p:nvPr/>
        </p:nvSpPr>
        <p:spPr bwMode="auto">
          <a:xfrm>
            <a:off x="78486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3789" name="AutoShape 61"/>
          <p:cNvCxnSpPr>
            <a:cxnSpLocks noChangeShapeType="1"/>
            <a:stCxn id="73755" idx="5"/>
            <a:endCxn id="73759" idx="3"/>
          </p:cNvCxnSpPr>
          <p:nvPr/>
        </p:nvCxnSpPr>
        <p:spPr bwMode="auto">
          <a:xfrm rot="16200000" flipH="1">
            <a:off x="4710906" y="3880644"/>
            <a:ext cx="20638" cy="3778250"/>
          </a:xfrm>
          <a:prstGeom prst="curvedConnector3">
            <a:avLst>
              <a:gd name="adj1" fmla="val 2107694"/>
            </a:avLst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73791" name="Text Box 63"/>
          <p:cNvSpPr txBox="1">
            <a:spLocks noChangeArrowheads="1"/>
          </p:cNvSpPr>
          <p:nvPr/>
        </p:nvSpPr>
        <p:spPr bwMode="auto">
          <a:xfrm>
            <a:off x="822325" y="3440113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73792" name="Text Box 64"/>
          <p:cNvSpPr txBox="1">
            <a:spLocks noChangeArrowheads="1"/>
          </p:cNvSpPr>
          <p:nvPr/>
        </p:nvSpPr>
        <p:spPr bwMode="auto">
          <a:xfrm>
            <a:off x="7620000" y="35814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8</a:t>
            </a:r>
            <a:endParaRPr lang="en-US" dirty="0"/>
          </a:p>
        </p:txBody>
      </p:sp>
      <p:sp>
        <p:nvSpPr>
          <p:cNvPr id="73793" name="Text Box 65"/>
          <p:cNvSpPr txBox="1">
            <a:spLocks noChangeArrowheads="1"/>
          </p:cNvSpPr>
          <p:nvPr/>
        </p:nvSpPr>
        <p:spPr bwMode="auto">
          <a:xfrm>
            <a:off x="67818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7</a:t>
            </a:r>
            <a:endParaRPr lang="en-US" dirty="0"/>
          </a:p>
        </p:txBody>
      </p:sp>
      <p:sp>
        <p:nvSpPr>
          <p:cNvPr id="73794" name="Text Box 66"/>
          <p:cNvSpPr txBox="1">
            <a:spLocks noChangeArrowheads="1"/>
          </p:cNvSpPr>
          <p:nvPr/>
        </p:nvSpPr>
        <p:spPr bwMode="auto">
          <a:xfrm>
            <a:off x="5791200" y="35814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6</a:t>
            </a:r>
            <a:endParaRPr lang="en-US" dirty="0"/>
          </a:p>
        </p:txBody>
      </p:sp>
      <p:sp>
        <p:nvSpPr>
          <p:cNvPr id="73795" name="Text Box 67"/>
          <p:cNvSpPr txBox="1">
            <a:spLocks noChangeArrowheads="1"/>
          </p:cNvSpPr>
          <p:nvPr/>
        </p:nvSpPr>
        <p:spPr bwMode="auto">
          <a:xfrm>
            <a:off x="48006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/>
              <a:t>D</a:t>
            </a:r>
            <a:r>
              <a:rPr lang="en-US" baseline="-25000" dirty="0" smtClean="0"/>
              <a:t>5</a:t>
            </a:r>
            <a:endParaRPr lang="en-US" dirty="0"/>
          </a:p>
        </p:txBody>
      </p:sp>
      <p:sp>
        <p:nvSpPr>
          <p:cNvPr id="73796" name="Text Box 68"/>
          <p:cNvSpPr txBox="1">
            <a:spLocks noChangeArrowheads="1"/>
          </p:cNvSpPr>
          <p:nvPr/>
        </p:nvSpPr>
        <p:spPr bwMode="auto">
          <a:xfrm>
            <a:off x="3657600" y="3516868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4</a:t>
            </a:r>
            <a:endParaRPr lang="en-US" dirty="0"/>
          </a:p>
        </p:txBody>
      </p:sp>
      <p:sp>
        <p:nvSpPr>
          <p:cNvPr id="73797" name="Text Box 69"/>
          <p:cNvSpPr txBox="1">
            <a:spLocks noChangeArrowheads="1"/>
          </p:cNvSpPr>
          <p:nvPr/>
        </p:nvSpPr>
        <p:spPr bwMode="auto">
          <a:xfrm>
            <a:off x="27432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73798" name="Text Box 70"/>
          <p:cNvSpPr txBox="1">
            <a:spLocks noChangeArrowheads="1"/>
          </p:cNvSpPr>
          <p:nvPr/>
        </p:nvSpPr>
        <p:spPr bwMode="auto">
          <a:xfrm>
            <a:off x="1828800" y="3505200"/>
            <a:ext cx="404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73799" name="Text Box 71"/>
          <p:cNvSpPr txBox="1">
            <a:spLocks noChangeArrowheads="1"/>
          </p:cNvSpPr>
          <p:nvPr/>
        </p:nvSpPr>
        <p:spPr bwMode="auto">
          <a:xfrm>
            <a:off x="2438400" y="5105400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73800" name="Text Box 72"/>
          <p:cNvSpPr txBox="1">
            <a:spLocks noChangeArrowheads="1"/>
          </p:cNvSpPr>
          <p:nvPr/>
        </p:nvSpPr>
        <p:spPr bwMode="auto">
          <a:xfrm>
            <a:off x="6477000" y="5105400"/>
            <a:ext cx="48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F</a:t>
            </a:r>
            <a:r>
              <a:rPr lang="en-US" sz="2400" baseline="-25000" dirty="0"/>
              <a:t>2</a:t>
            </a:r>
            <a:endParaRPr lang="en-US" sz="2400" dirty="0"/>
          </a:p>
        </p:txBody>
      </p:sp>
      <p:pic>
        <p:nvPicPr>
          <p:cNvPr id="42" name="Picture 41" descr="latex-image-1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663" y="1817688"/>
            <a:ext cx="3390900" cy="4826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Factor Analysis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649A448-A276-4D67-A221-362235BA0889}" type="slidenum">
              <a:rPr lang="tr-TR"/>
              <a:pPr/>
              <a:t>6</a:t>
            </a:fld>
            <a:endParaRPr lang="tr-TR"/>
          </a:p>
        </p:txBody>
      </p:sp>
      <p:sp>
        <p:nvSpPr>
          <p:cNvPr id="2498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dirty="0">
                <a:solidFill>
                  <a:schemeClr val="tx2"/>
                </a:solidFill>
                <a:latin typeface="+mj-lt"/>
              </a:rPr>
              <a:t>Find a small number of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factors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which when combined generate </a:t>
            </a:r>
            <a:r>
              <a:rPr lang="tr-TR" b="1" i="1" dirty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–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i2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... +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ik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+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tr-TR" dirty="0">
              <a:solidFill>
                <a:schemeClr val="tx2"/>
              </a:solidFill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where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 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=1,...,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k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latent factors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with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E[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 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]=0, Var(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)=1, Cov(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 ,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, 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)=0,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≠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noise sources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	E[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]= ψ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Cov(ε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=0,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≠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, Cov(ε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,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z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) =0 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tr-TR" dirty="0">
                <a:solidFill>
                  <a:schemeClr val="tx2"/>
                </a:solidFill>
                <a:latin typeface="+mj-lt"/>
              </a:rPr>
              <a:t>	and </a:t>
            </a:r>
            <a:r>
              <a:rPr lang="tr-TR" i="1" dirty="0">
                <a:solidFill>
                  <a:schemeClr val="tx2"/>
                </a:solidFill>
                <a:latin typeface="+mj-lt"/>
              </a:rPr>
              <a:t>v</a:t>
            </a:r>
            <a:r>
              <a:rPr lang="tr-TR" i="1" baseline="-25000" dirty="0">
                <a:solidFill>
                  <a:schemeClr val="tx2"/>
                </a:solidFill>
                <a:latin typeface="+mj-lt"/>
              </a:rPr>
              <a:t>ij</a:t>
            </a:r>
            <a:r>
              <a:rPr lang="tr-TR" dirty="0">
                <a:solidFill>
                  <a:schemeClr val="tx2"/>
                </a:solidFill>
                <a:latin typeface="+mj-lt"/>
              </a:rPr>
              <a:t> are the </a:t>
            </a:r>
            <a:r>
              <a:rPr lang="tr-TR" dirty="0">
                <a:solidFill>
                  <a:schemeClr val="accent1"/>
                </a:solidFill>
                <a:latin typeface="+mj-lt"/>
              </a:rPr>
              <a:t>factor loadings</a:t>
            </a:r>
          </a:p>
          <a:p>
            <a:pPr>
              <a:lnSpc>
                <a:spcPct val="90000"/>
              </a:lnSpc>
            </a:pPr>
            <a:endParaRPr lang="tr-TR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3552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>
              <a:latin typeface="Algerian" pitchFamily="82" charset="0"/>
            </a:endParaRPr>
          </a:p>
          <a:p>
            <a:pPr marL="0" indent="0" algn="ctr">
              <a:buNone/>
            </a:pPr>
            <a:endParaRPr lang="en-US" dirty="0" smtClean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US" sz="4000" dirty="0" smtClean="0">
                <a:latin typeface="Algerian" pitchFamily="82" charset="0"/>
              </a:rPr>
              <a:t>Thank </a:t>
            </a:r>
            <a:r>
              <a:rPr lang="en-US" sz="4000" dirty="0">
                <a:latin typeface="Algerian" pitchFamily="82" charset="0"/>
              </a:rPr>
              <a:t>you</a:t>
            </a:r>
            <a:r>
              <a:rPr lang="en-US" sz="4000" dirty="0" smtClean="0">
                <a:latin typeface="Algerian" pitchFamily="82" charset="0"/>
              </a:rPr>
              <a:t>!!</a:t>
            </a:r>
            <a:endParaRPr lang="en-US" sz="4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797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786" y="2491340"/>
            <a:ext cx="6564312" cy="2910580"/>
          </a:xfrm>
        </p:spPr>
        <p:txBody>
          <a:bodyPr>
            <a:noAutofit/>
          </a:bodyPr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IN" dirty="0" err="1"/>
              <a:t>Prof.</a:t>
            </a:r>
            <a:r>
              <a:rPr lang="en-IN" dirty="0"/>
              <a:t> (Dr.) </a:t>
            </a:r>
            <a:r>
              <a:rPr lang="en-IN" dirty="0" smtClean="0"/>
              <a:t>Risil Chhatrala</a:t>
            </a:r>
            <a:endParaRPr lang="en-IN" dirty="0" smtClean="0"/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IN" dirty="0" smtClean="0"/>
              <a:t>Associate </a:t>
            </a:r>
            <a:r>
              <a:rPr lang="en-IN" dirty="0" smtClean="0"/>
              <a:t>Professor in 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IN" dirty="0" smtClean="0"/>
              <a:t>Department </a:t>
            </a:r>
            <a:r>
              <a:rPr lang="en-IN" dirty="0"/>
              <a:t>of Electronics and </a:t>
            </a:r>
            <a:r>
              <a:rPr lang="en-IN" dirty="0" smtClean="0"/>
              <a:t>Telecommunication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dirty="0"/>
              <a:t>International Institute of Information </a:t>
            </a:r>
            <a:r>
              <a:rPr lang="en-US" dirty="0" smtClean="0"/>
              <a:t>Technology (I²IT), Pune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dirty="0" smtClean="0"/>
              <a:t>risilc</a:t>
            </a:r>
            <a:r>
              <a:rPr lang="en-US" dirty="0" smtClean="0"/>
              <a:t>@isquareit.edu.in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1362" y="6492875"/>
            <a:ext cx="512638" cy="365125"/>
          </a:xfrm>
        </p:spPr>
        <p:txBody>
          <a:bodyPr/>
          <a:lstStyle/>
          <a:p>
            <a:fld id="{943F0488-C496-4163-963C-B8EF563ABE66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95784" y="6355267"/>
            <a:ext cx="6810233" cy="365125"/>
          </a:xfrm>
        </p:spPr>
        <p:txBody>
          <a:bodyPr/>
          <a:lstStyle/>
          <a:p>
            <a:pPr algn="ctr"/>
            <a:r>
              <a:rPr lang="en-US" dirty="0" smtClean="0"/>
              <a:t>International Institute of Information Technology, I²IT, P-14, Rajiv Gandhi </a:t>
            </a:r>
            <a:r>
              <a:rPr lang="en-US" dirty="0" err="1" smtClean="0"/>
              <a:t>Infotech</a:t>
            </a:r>
            <a:r>
              <a:rPr lang="en-US" dirty="0" smtClean="0"/>
              <a:t> Park, </a:t>
            </a:r>
            <a:r>
              <a:rPr lang="en-US" dirty="0" err="1" smtClean="0"/>
              <a:t>Hinjawadi</a:t>
            </a:r>
            <a:r>
              <a:rPr lang="en-US" dirty="0" smtClean="0"/>
              <a:t> Phase 1, Pune - 411 057 Phone - +91 20 22933441/2/3 | Website - www.isquareit.edu.in | Email - info@isquareit.edu.in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178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696</TotalTime>
  <Words>396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Slide 1</vt:lpstr>
      <vt:lpstr>Factor Analysis</vt:lpstr>
      <vt:lpstr>Constructs : unobservable latent variables</vt:lpstr>
      <vt:lpstr>construct may include several dimensions…</vt:lpstr>
      <vt:lpstr>Factor Analysis: The Measurement Model</vt:lpstr>
      <vt:lpstr>Factor Analysis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 Functions</dc:title>
  <dc:creator>a</dc:creator>
  <cp:lastModifiedBy>shreenathji</cp:lastModifiedBy>
  <cp:revision>83</cp:revision>
  <dcterms:created xsi:type="dcterms:W3CDTF">2020-02-05T16:16:53Z</dcterms:created>
  <dcterms:modified xsi:type="dcterms:W3CDTF">2020-02-17T04:52:04Z</dcterms:modified>
</cp:coreProperties>
</file>