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05" r:id="rId2"/>
    <p:sldMasterId id="2147483791" r:id="rId3"/>
    <p:sldMasterId id="2147483777" r:id="rId4"/>
  </p:sldMasterIdLst>
  <p:notesMasterIdLst>
    <p:notesMasterId r:id="rId19"/>
  </p:notesMasterIdLst>
  <p:sldIdLst>
    <p:sldId id="310" r:id="rId5"/>
    <p:sldId id="294" r:id="rId6"/>
    <p:sldId id="296" r:id="rId7"/>
    <p:sldId id="298" r:id="rId8"/>
    <p:sldId id="299" r:id="rId9"/>
    <p:sldId id="300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73" autoAdjust="0"/>
    <p:restoredTop sz="98942" autoAdjust="0"/>
  </p:normalViewPr>
  <p:slideViewPr>
    <p:cSldViewPr>
      <p:cViewPr>
        <p:scale>
          <a:sx n="70" d="100"/>
          <a:sy n="70" d="100"/>
        </p:scale>
        <p:origin x="-127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9FA472-BEBC-4BFB-BE00-11FCE2BF852A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7D2793-8688-4D45-9D0D-7AA35ED91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E0DE3-BDA3-4A15-956D-6DC80C08F5C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71624-7C4A-4A82-9F4A-7FFDC03C2EF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BF96E-A027-46D5-BE3F-E5AA07BD201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0B360-406E-4CD2-8EB3-399FCCB718F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C0010C-E02B-4FE3-9198-5A439CB83FD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8AECB-DCDB-49EE-8692-2EA93DCCD03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74B36-0435-4125-AE5C-2279FDAD4A8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7F52EE-6E01-43B0-BB54-7B4A256D522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6E3C-44F9-4B3C-8AEE-3D20208DB37B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2127-39DA-4300-BB1F-AC7FFA5E4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08C4-2746-47D9-B918-1683ECBB4E7A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C670-2F8D-470D-98D7-AC92F26CB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0E8B-0DD9-4B0B-B663-4472B014D80A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FA7A-862D-48BB-A78B-7A52C2955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F4D5-D767-4029-8D24-3290135F35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523A-7C90-419E-9779-4FE4657548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C458-E7EC-476D-A7E4-6F25F5EC2D00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E659-9510-4EA4-B7C3-6EE29E721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895600" y="2743200"/>
            <a:ext cx="3276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FE77-70AF-494C-B6D0-194A128F0C6F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5232-05EB-4EA3-AE68-2B884B9A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12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1B5A-964F-48EE-8390-11E6D845D03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798D-E686-42A7-BEB6-4A0C7018D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0CF0-C313-4D95-892D-D03F0E4C4C1F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AE5D-0021-4CFC-BF84-3F6CBF119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6ED6-C54F-477A-8496-78AED5BF4BD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8158-5727-4DC0-944A-1DF637548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Logo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928688"/>
            <a:ext cx="27336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 userDrawn="1"/>
        </p:nvSpPr>
        <p:spPr>
          <a:xfrm>
            <a:off x="2895600" y="2743200"/>
            <a:ext cx="3276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22DD-09C4-4116-B58D-06EEAEF2CC9E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4D938-D19B-4422-9226-BA8B4CB06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29E1-205C-4868-9051-7A1AC7D1E449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F37C-7C2E-42C3-BF05-B6C1C694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C638-E303-4615-B04C-C2C41270161A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39DF-9A61-49FE-B46A-C56F03275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905000" y="1905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9FCA-AD50-419E-8F1D-979E24B05D44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CF04-171F-43BE-B1F5-19D0A00BF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2104-C61A-47E6-9E2E-9B75856CDA30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B8D7A-4877-4121-952D-5DE0EDD8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C41B-45C2-4D1C-B24A-06A2812972F8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B749-93D3-4FEC-9294-7766A9890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5CC5-B0D6-4C55-952C-987D578BC2D7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BF72-0482-44E4-A3D7-E87479A8B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20E0B-AD86-4E27-8C02-F5583DF02F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TextBox 5"/>
          <p:cNvSpPr txBox="1"/>
          <p:nvPr userDrawn="1"/>
        </p:nvSpPr>
        <p:spPr>
          <a:xfrm>
            <a:off x="2362200" y="2362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4BE4-EFAA-4CCD-B342-0FBDB4DA04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C458-E7EC-476D-A7E4-6F25F5EC2D00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E659-9510-4EA4-B7C3-6EE29E721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895600" y="2743200"/>
            <a:ext cx="3276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FE77-70AF-494C-B6D0-194A128F0C6F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5232-05EB-4EA3-AE68-2B884B9A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12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519E-EFAD-4197-9277-8AFFF8C41BE9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426C-F57C-4F1A-B5B4-BEC719ADD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1B5A-964F-48EE-8390-11E6D845D03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798D-E686-42A7-BEB6-4A0C7018D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0CF0-C313-4D95-892D-D03F0E4C4C1F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AE5D-0021-4CFC-BF84-3F6CBF119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6ED6-C54F-477A-8496-78AED5BF4BD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8158-5727-4DC0-944A-1DF637548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29E1-205C-4868-9051-7A1AC7D1E449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F37C-7C2E-42C3-BF05-B6C1C694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C638-E303-4615-B04C-C2C41270161A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39DF-9A61-49FE-B46A-C56F03275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905000" y="1905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9FCA-AD50-419E-8F1D-979E24B05D44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CF04-171F-43BE-B1F5-19D0A00BF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2104-C61A-47E6-9E2E-9B75856CDA30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B8D7A-4877-4121-952D-5DE0EDD8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C41B-45C2-4D1C-B24A-06A2812972F8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B749-93D3-4FEC-9294-7766A9890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5CC5-B0D6-4C55-952C-987D578BC2D7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BF72-0482-44E4-A3D7-E87479A8B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20E0B-AD86-4E27-8C02-F5583DF02F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TextBox 5"/>
          <p:cNvSpPr txBox="1"/>
          <p:nvPr userDrawn="1"/>
        </p:nvSpPr>
        <p:spPr>
          <a:xfrm>
            <a:off x="2362200" y="2362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075F-128B-4AB4-8DD7-523B6D05990A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3ABD4-6DE5-46F4-8230-2718938B7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4BE4-EFAA-4CCD-B342-0FBDB4DA04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C458-E7EC-476D-A7E4-6F25F5EC2D00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E659-9510-4EA4-B7C3-6EE29E721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895600" y="2743200"/>
            <a:ext cx="3276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FE77-70AF-494C-B6D0-194A128F0C6F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15232-05EB-4EA3-AE68-2B884B9A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12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1B5A-964F-48EE-8390-11E6D845D03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798D-E686-42A7-BEB6-4A0C7018D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0CF0-C313-4D95-892D-D03F0E4C4C1F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7AE5D-0021-4CFC-BF84-3F6CBF119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6ED6-C54F-477A-8496-78AED5BF4BD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8158-5727-4DC0-944A-1DF637548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129E1-205C-4868-9051-7A1AC7D1E449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F37C-7C2E-42C3-BF05-B6C1C6947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3C638-E303-4615-B04C-C2C41270161A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C39DF-9A61-49FE-B46A-C56F03275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905000" y="1905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9FCA-AD50-419E-8F1D-979E24B05D44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CF04-171F-43BE-B1F5-19D0A00BF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2104-C61A-47E6-9E2E-9B75856CDA30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B8D7A-4877-4121-952D-5DE0EDD8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78B7-9505-4444-B196-F8305D906D68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EBDB-9219-4245-B585-1CD968A8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C41B-45C2-4D1C-B24A-06A2812972F8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B749-93D3-4FEC-9294-7766A9890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5CC5-B0D6-4C55-952C-987D578BC2D7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0BF72-0482-44E4-A3D7-E87479A8B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20E0B-AD86-4E27-8C02-F5583DF02F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TextBox 5"/>
          <p:cNvSpPr txBox="1"/>
          <p:nvPr userDrawn="1"/>
        </p:nvSpPr>
        <p:spPr>
          <a:xfrm>
            <a:off x="2362200" y="2362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94BE4-EFAA-4CCD-B342-0FBDB4DA04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8" name="Picture 3" descr="Logo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0802-DF14-466B-BA7F-2E9D92FE4D08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BE92D-CF83-4A6D-8420-4215AC023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5723-5CFA-42D7-A8CC-98AC4AE496D7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C49C-6D22-4B6D-9881-3A8D3181D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AB0DE-08AE-455D-B23D-43266E524725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DDFE-5941-4576-916C-A7503924F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C5DD-08CB-49B3-9F4E-211339055A6D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2B78F-65A9-4D76-8878-4C14E7731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DBDCFF-D86D-4C3B-9A7C-9797F4E0062E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B84B59-8686-458C-9021-90AFD5EE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74" r:id="rId9"/>
    <p:sldLayoutId id="2147483769" r:id="rId10"/>
    <p:sldLayoutId id="2147483770" r:id="rId11"/>
    <p:sldLayoutId id="2147483775" r:id="rId12"/>
    <p:sldLayoutId id="2147483776" r:id="rId13"/>
    <p:sldLayoutId id="214748381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A2B8F8-1886-47E2-B3EE-7BB982E4621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39FC78-730E-41C8-B4D3-434B58C0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A2B8F8-1886-47E2-B3EE-7BB982E4621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39FC78-730E-41C8-B4D3-434B58C0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A2B8F8-1886-47E2-B3EE-7BB982E4621C}" type="datetimeFigureOut">
              <a:rPr lang="en-US"/>
              <a:pPr>
                <a:defRPr/>
              </a:pPr>
              <a:t>1/20/2020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39FC78-730E-41C8-B4D3-434B58C0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Introduction to Compilers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Mr.Sameer Prembabu Mamadapure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Information Technology Department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29FFE8C-EB52-42A8-BDBC-023399EB8DA9}" type="slidenum">
              <a:rPr lang="zh-TW" altLang="en-US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pPr>
                <a:defRPr/>
              </a:pPr>
              <a:t>10</a:t>
            </a:fld>
            <a:endParaRPr lang="zh-TW" altLang="en-US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2288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Scanner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667224" y="2024050"/>
            <a:ext cx="1219200" cy="6858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Parser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1056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Semantic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Routines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7105624" y="56054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Generator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7105624" y="3929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Optimizer</a:t>
            </a:r>
          </a:p>
        </p:txBody>
      </p:sp>
      <p:sp>
        <p:nvSpPr>
          <p:cNvPr id="17426" name="Line 10"/>
          <p:cNvSpPr>
            <a:spLocks noChangeShapeType="1"/>
          </p:cNvSpPr>
          <p:nvPr/>
        </p:nvSpPr>
        <p:spPr bwMode="auto">
          <a:xfrm>
            <a:off x="10096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1"/>
          <p:cNvSpPr>
            <a:spLocks noChangeShapeType="1"/>
          </p:cNvSpPr>
          <p:nvPr/>
        </p:nvSpPr>
        <p:spPr bwMode="auto">
          <a:xfrm>
            <a:off x="34480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12"/>
          <p:cNvSpPr>
            <a:spLocks noChangeShapeType="1"/>
          </p:cNvSpPr>
          <p:nvPr/>
        </p:nvSpPr>
        <p:spPr bwMode="auto">
          <a:xfrm>
            <a:off x="58864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13"/>
          <p:cNvSpPr>
            <a:spLocks noChangeShapeType="1"/>
          </p:cNvSpPr>
          <p:nvPr/>
        </p:nvSpPr>
        <p:spPr bwMode="auto">
          <a:xfrm>
            <a:off x="7715250" y="27098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14"/>
          <p:cNvSpPr>
            <a:spLocks noChangeShapeType="1"/>
          </p:cNvSpPr>
          <p:nvPr/>
        </p:nvSpPr>
        <p:spPr bwMode="auto">
          <a:xfrm>
            <a:off x="7715250" y="461486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15"/>
          <p:cNvSpPr>
            <a:spLocks noChangeShapeType="1"/>
          </p:cNvSpPr>
          <p:nvPr/>
        </p:nvSpPr>
        <p:spPr bwMode="auto">
          <a:xfrm>
            <a:off x="7715250" y="62912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Text Box 16"/>
          <p:cNvSpPr txBox="1">
            <a:spLocks noChangeArrowheads="1"/>
          </p:cNvSpPr>
          <p:nvPr/>
        </p:nvSpPr>
        <p:spPr bwMode="auto">
          <a:xfrm>
            <a:off x="857250" y="164306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</a:p>
        </p:txBody>
      </p:sp>
      <p:sp>
        <p:nvSpPr>
          <p:cNvPr id="17433" name="Text Box 18"/>
          <p:cNvSpPr txBox="1">
            <a:spLocks noChangeArrowheads="1"/>
          </p:cNvSpPr>
          <p:nvPr/>
        </p:nvSpPr>
        <p:spPr bwMode="auto">
          <a:xfrm>
            <a:off x="3524250" y="1947863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Tokens</a:t>
            </a:r>
          </a:p>
        </p:txBody>
      </p:sp>
      <p:sp>
        <p:nvSpPr>
          <p:cNvPr id="17434" name="Text Box 19"/>
          <p:cNvSpPr txBox="1">
            <a:spLocks noChangeArrowheads="1"/>
          </p:cNvSpPr>
          <p:nvPr/>
        </p:nvSpPr>
        <p:spPr bwMode="auto">
          <a:xfrm>
            <a:off x="6038850" y="194786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Syntactic</a:t>
            </a:r>
          </a:p>
        </p:txBody>
      </p:sp>
      <p:sp>
        <p:nvSpPr>
          <p:cNvPr id="17435" name="Text Box 20"/>
          <p:cNvSpPr txBox="1">
            <a:spLocks noChangeArrowheads="1"/>
          </p:cNvSpPr>
          <p:nvPr/>
        </p:nvSpPr>
        <p:spPr bwMode="auto">
          <a:xfrm>
            <a:off x="6038850" y="23288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</p:txBody>
      </p:sp>
      <p:sp>
        <p:nvSpPr>
          <p:cNvPr id="17436" name="Line 23"/>
          <p:cNvSpPr>
            <a:spLocks noChangeShapeType="1"/>
          </p:cNvSpPr>
          <p:nvPr/>
        </p:nvSpPr>
        <p:spPr bwMode="auto">
          <a:xfrm flipH="1">
            <a:off x="6724650" y="37004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Line 24"/>
          <p:cNvSpPr>
            <a:spLocks noChangeShapeType="1"/>
          </p:cNvSpPr>
          <p:nvPr/>
        </p:nvSpPr>
        <p:spPr bwMode="auto">
          <a:xfrm flipH="1">
            <a:off x="6724650" y="370046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Line 25"/>
          <p:cNvSpPr>
            <a:spLocks noChangeShapeType="1"/>
          </p:cNvSpPr>
          <p:nvPr/>
        </p:nvSpPr>
        <p:spPr bwMode="auto">
          <a:xfrm>
            <a:off x="6724650" y="51482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2152624" y="4005250"/>
            <a:ext cx="20574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Symbol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Attribute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Tables</a:t>
            </a:r>
          </a:p>
        </p:txBody>
      </p:sp>
      <p:sp>
        <p:nvSpPr>
          <p:cNvPr id="17442" name="Text Box 28"/>
          <p:cNvSpPr txBox="1">
            <a:spLocks noChangeArrowheads="1"/>
          </p:cNvSpPr>
          <p:nvPr/>
        </p:nvSpPr>
        <p:spPr bwMode="auto">
          <a:xfrm>
            <a:off x="2533650" y="5148263"/>
            <a:ext cx="1646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(Used by all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Phases of 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Compiler)</a:t>
            </a:r>
          </a:p>
        </p:txBody>
      </p:sp>
      <p:sp>
        <p:nvSpPr>
          <p:cNvPr id="26" name="矩形 25"/>
          <p:cNvSpPr/>
          <p:nvPr/>
        </p:nvSpPr>
        <p:spPr>
          <a:xfrm>
            <a:off x="214282" y="3071810"/>
            <a:ext cx="6357982" cy="364333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F7C12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Parser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Given a formal syntax specification (typically as a context-free grammar [CFG] ), the parse reads tokens and groups them into units as specified by the productions of the CFG being used.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As syntactic structure is recognized, the parser either calls corresponding semantic routines directly or builds a </a:t>
            </a:r>
            <a:r>
              <a:rPr lang="en-US" altLang="zh-TW" b="1" dirty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syntax tree</a:t>
            </a:r>
            <a:r>
              <a:rPr lang="en-US" altLang="zh-TW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  <a:endParaRPr lang="en-US" altLang="zh-TW" sz="2000" b="1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CFG ( Context-Free Grammar 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BNF ( Backus-Naur Form 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GAA ( Grammar Analysis Algorithms 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LL, LR, SLR, LALR Parsers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YACC</a:t>
            </a:r>
            <a:endParaRPr lang="zh-TW" altLang="en-US" sz="1400" b="1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7446" name="Text Box 17"/>
          <p:cNvSpPr txBox="1">
            <a:spLocks noChangeArrowheads="1"/>
          </p:cNvSpPr>
          <p:nvPr/>
        </p:nvSpPr>
        <p:spPr bwMode="auto">
          <a:xfrm>
            <a:off x="0" y="2405063"/>
            <a:ext cx="212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(Character Stream)</a:t>
            </a:r>
          </a:p>
        </p:txBody>
      </p:sp>
      <p:sp>
        <p:nvSpPr>
          <p:cNvPr id="17447" name="Text Box 22"/>
          <p:cNvSpPr txBox="1">
            <a:spLocks noChangeArrowheads="1"/>
          </p:cNvSpPr>
          <p:nvPr/>
        </p:nvSpPr>
        <p:spPr bwMode="auto">
          <a:xfrm>
            <a:off x="6858000" y="285750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Intermediate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</a:t>
            </a:r>
          </a:p>
        </p:txBody>
      </p:sp>
      <p:sp>
        <p:nvSpPr>
          <p:cNvPr id="17448" name="矩形 26"/>
          <p:cNvSpPr>
            <a:spLocks noChangeArrowheads="1"/>
          </p:cNvSpPr>
          <p:nvPr/>
        </p:nvSpPr>
        <p:spPr bwMode="auto">
          <a:xfrm>
            <a:off x="6643688" y="6488113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machine code</a:t>
            </a:r>
          </a:p>
        </p:txBody>
      </p:sp>
      <p:sp>
        <p:nvSpPr>
          <p:cNvPr id="17449" name="Title 27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DDF7039-4A75-4D42-B764-8BA0719DE56B}" type="slidenum">
              <a:rPr lang="zh-TW" altLang="en-US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pPr>
                <a:defRPr/>
              </a:pPr>
              <a:t>11</a:t>
            </a:fld>
            <a:endParaRPr lang="zh-TW" altLang="en-US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2288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Scanner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6672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Parser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105624" y="2024050"/>
            <a:ext cx="1219200" cy="6858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Semantic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Routines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7105624" y="56054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Generator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7105624" y="3929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Optimizer</a:t>
            </a:r>
          </a:p>
        </p:txBody>
      </p:sp>
      <p:sp>
        <p:nvSpPr>
          <p:cNvPr id="18450" name="Line 10"/>
          <p:cNvSpPr>
            <a:spLocks noChangeShapeType="1"/>
          </p:cNvSpPr>
          <p:nvPr/>
        </p:nvSpPr>
        <p:spPr bwMode="auto">
          <a:xfrm>
            <a:off x="10096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Line 11"/>
          <p:cNvSpPr>
            <a:spLocks noChangeShapeType="1"/>
          </p:cNvSpPr>
          <p:nvPr/>
        </p:nvSpPr>
        <p:spPr bwMode="auto">
          <a:xfrm>
            <a:off x="34480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Line 12"/>
          <p:cNvSpPr>
            <a:spLocks noChangeShapeType="1"/>
          </p:cNvSpPr>
          <p:nvPr/>
        </p:nvSpPr>
        <p:spPr bwMode="auto">
          <a:xfrm>
            <a:off x="58864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Line 13"/>
          <p:cNvSpPr>
            <a:spLocks noChangeShapeType="1"/>
          </p:cNvSpPr>
          <p:nvPr/>
        </p:nvSpPr>
        <p:spPr bwMode="auto">
          <a:xfrm>
            <a:off x="7715250" y="27098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Line 14"/>
          <p:cNvSpPr>
            <a:spLocks noChangeShapeType="1"/>
          </p:cNvSpPr>
          <p:nvPr/>
        </p:nvSpPr>
        <p:spPr bwMode="auto">
          <a:xfrm>
            <a:off x="7715250" y="461486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Line 15"/>
          <p:cNvSpPr>
            <a:spLocks noChangeShapeType="1"/>
          </p:cNvSpPr>
          <p:nvPr/>
        </p:nvSpPr>
        <p:spPr bwMode="auto">
          <a:xfrm>
            <a:off x="7715250" y="62912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Text Box 16"/>
          <p:cNvSpPr txBox="1">
            <a:spLocks noChangeArrowheads="1"/>
          </p:cNvSpPr>
          <p:nvPr/>
        </p:nvSpPr>
        <p:spPr bwMode="auto">
          <a:xfrm>
            <a:off x="857250" y="164306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</a:p>
        </p:txBody>
      </p:sp>
      <p:sp>
        <p:nvSpPr>
          <p:cNvPr id="18457" name="Text Box 17"/>
          <p:cNvSpPr txBox="1">
            <a:spLocks noChangeArrowheads="1"/>
          </p:cNvSpPr>
          <p:nvPr/>
        </p:nvSpPr>
        <p:spPr bwMode="auto">
          <a:xfrm>
            <a:off x="0" y="2405063"/>
            <a:ext cx="212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(Character Stream)</a:t>
            </a:r>
          </a:p>
        </p:txBody>
      </p:sp>
      <p:sp>
        <p:nvSpPr>
          <p:cNvPr id="18458" name="Text Box 18"/>
          <p:cNvSpPr txBox="1">
            <a:spLocks noChangeArrowheads="1"/>
          </p:cNvSpPr>
          <p:nvPr/>
        </p:nvSpPr>
        <p:spPr bwMode="auto">
          <a:xfrm>
            <a:off x="3524250" y="1947863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Tokens</a:t>
            </a:r>
          </a:p>
        </p:txBody>
      </p:sp>
      <p:sp>
        <p:nvSpPr>
          <p:cNvPr id="18459" name="Text Box 19"/>
          <p:cNvSpPr txBox="1">
            <a:spLocks noChangeArrowheads="1"/>
          </p:cNvSpPr>
          <p:nvPr/>
        </p:nvSpPr>
        <p:spPr bwMode="auto">
          <a:xfrm>
            <a:off x="6038850" y="194786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Syntactic</a:t>
            </a:r>
          </a:p>
        </p:txBody>
      </p:sp>
      <p:sp>
        <p:nvSpPr>
          <p:cNvPr id="18460" name="Text Box 20"/>
          <p:cNvSpPr txBox="1">
            <a:spLocks noChangeArrowheads="1"/>
          </p:cNvSpPr>
          <p:nvPr/>
        </p:nvSpPr>
        <p:spPr bwMode="auto">
          <a:xfrm>
            <a:off x="6038850" y="23288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</p:txBody>
      </p:sp>
      <p:sp>
        <p:nvSpPr>
          <p:cNvPr id="18461" name="Text Box 22"/>
          <p:cNvSpPr txBox="1">
            <a:spLocks noChangeArrowheads="1"/>
          </p:cNvSpPr>
          <p:nvPr/>
        </p:nvSpPr>
        <p:spPr bwMode="auto">
          <a:xfrm>
            <a:off x="6929438" y="285750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Intermediate</a:t>
            </a:r>
          </a:p>
          <a:p>
            <a:r>
              <a:rPr lang="en-US" altLang="zh-TW" b="1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</a:t>
            </a:r>
          </a:p>
        </p:txBody>
      </p:sp>
      <p:sp>
        <p:nvSpPr>
          <p:cNvPr id="18462" name="Line 23"/>
          <p:cNvSpPr>
            <a:spLocks noChangeShapeType="1"/>
          </p:cNvSpPr>
          <p:nvPr/>
        </p:nvSpPr>
        <p:spPr bwMode="auto">
          <a:xfrm flipH="1">
            <a:off x="6724650" y="37004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24"/>
          <p:cNvSpPr>
            <a:spLocks noChangeShapeType="1"/>
          </p:cNvSpPr>
          <p:nvPr/>
        </p:nvSpPr>
        <p:spPr bwMode="auto">
          <a:xfrm flipH="1">
            <a:off x="6724650" y="370046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Line 25"/>
          <p:cNvSpPr>
            <a:spLocks noChangeShapeType="1"/>
          </p:cNvSpPr>
          <p:nvPr/>
        </p:nvSpPr>
        <p:spPr bwMode="auto">
          <a:xfrm>
            <a:off x="6724650" y="51482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2152624" y="4005250"/>
            <a:ext cx="20574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Symbol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Attribute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Tables</a:t>
            </a:r>
          </a:p>
        </p:txBody>
      </p:sp>
      <p:sp>
        <p:nvSpPr>
          <p:cNvPr id="18468" name="Text Box 28"/>
          <p:cNvSpPr txBox="1">
            <a:spLocks noChangeArrowheads="1"/>
          </p:cNvSpPr>
          <p:nvPr/>
        </p:nvSpPr>
        <p:spPr bwMode="auto">
          <a:xfrm>
            <a:off x="2533650" y="5148263"/>
            <a:ext cx="1646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(Used by all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Phases of 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Compiler)</a:t>
            </a:r>
          </a:p>
        </p:txBody>
      </p:sp>
      <p:sp>
        <p:nvSpPr>
          <p:cNvPr id="26" name="矩形 25"/>
          <p:cNvSpPr/>
          <p:nvPr/>
        </p:nvSpPr>
        <p:spPr>
          <a:xfrm>
            <a:off x="214282" y="3071810"/>
            <a:ext cx="6357600" cy="3358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F7C12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Semantic Routines</a:t>
            </a:r>
          </a:p>
          <a:p>
            <a:pPr marL="2286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Perform two functions</a:t>
            </a:r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Check the static semantics of each construct</a:t>
            </a:r>
          </a:p>
          <a:p>
            <a:pPr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Do the actual translation</a:t>
            </a:r>
          </a:p>
          <a:p>
            <a:pPr marL="2286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The heart of a compiler</a:t>
            </a:r>
          </a:p>
          <a:p>
            <a:pPr marL="228600" indent="-2286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altLang="zh-TW" sz="2000" b="1" dirty="0">
              <a:solidFill>
                <a:srgbClr val="F7C12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Syntax Directed Translation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Semantic Processing Techniques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IR (Intermediate Representation)</a:t>
            </a:r>
          </a:p>
        </p:txBody>
      </p:sp>
      <p:sp>
        <p:nvSpPr>
          <p:cNvPr id="18472" name="矩形 26"/>
          <p:cNvSpPr>
            <a:spLocks noChangeArrowheads="1"/>
          </p:cNvSpPr>
          <p:nvPr/>
        </p:nvSpPr>
        <p:spPr bwMode="auto">
          <a:xfrm>
            <a:off x="6643688" y="6488113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machine code</a:t>
            </a:r>
          </a:p>
        </p:txBody>
      </p:sp>
      <p:sp>
        <p:nvSpPr>
          <p:cNvPr id="18473" name="Title 27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6773E9D-D4BF-474A-9D77-EEBB9CCB98FA}" type="slidenum">
              <a:rPr lang="zh-TW" altLang="en-US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pPr>
                <a:defRPr/>
              </a:pPr>
              <a:t>12</a:t>
            </a:fld>
            <a:endParaRPr lang="zh-TW" altLang="en-US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2288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Scanner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6672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Parser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1056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Semantic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Routines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7105624" y="56054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Generator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7105624" y="3929050"/>
            <a:ext cx="1219200" cy="6858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Optimizer</a:t>
            </a:r>
          </a:p>
        </p:txBody>
      </p:sp>
      <p:sp>
        <p:nvSpPr>
          <p:cNvPr id="19474" name="Line 10"/>
          <p:cNvSpPr>
            <a:spLocks noChangeShapeType="1"/>
          </p:cNvSpPr>
          <p:nvPr/>
        </p:nvSpPr>
        <p:spPr bwMode="auto">
          <a:xfrm>
            <a:off x="10096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11"/>
          <p:cNvSpPr>
            <a:spLocks noChangeShapeType="1"/>
          </p:cNvSpPr>
          <p:nvPr/>
        </p:nvSpPr>
        <p:spPr bwMode="auto">
          <a:xfrm>
            <a:off x="34480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12"/>
          <p:cNvSpPr>
            <a:spLocks noChangeShapeType="1"/>
          </p:cNvSpPr>
          <p:nvPr/>
        </p:nvSpPr>
        <p:spPr bwMode="auto">
          <a:xfrm>
            <a:off x="58864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Line 13"/>
          <p:cNvSpPr>
            <a:spLocks noChangeShapeType="1"/>
          </p:cNvSpPr>
          <p:nvPr/>
        </p:nvSpPr>
        <p:spPr bwMode="auto">
          <a:xfrm>
            <a:off x="7715250" y="27098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14"/>
          <p:cNvSpPr>
            <a:spLocks noChangeShapeType="1"/>
          </p:cNvSpPr>
          <p:nvPr/>
        </p:nvSpPr>
        <p:spPr bwMode="auto">
          <a:xfrm>
            <a:off x="7715250" y="461486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Line 15"/>
          <p:cNvSpPr>
            <a:spLocks noChangeShapeType="1"/>
          </p:cNvSpPr>
          <p:nvPr/>
        </p:nvSpPr>
        <p:spPr bwMode="auto">
          <a:xfrm>
            <a:off x="7715250" y="62912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Text Box 16"/>
          <p:cNvSpPr txBox="1">
            <a:spLocks noChangeArrowheads="1"/>
          </p:cNvSpPr>
          <p:nvPr/>
        </p:nvSpPr>
        <p:spPr bwMode="auto">
          <a:xfrm>
            <a:off x="857250" y="164306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</a:p>
        </p:txBody>
      </p:sp>
      <p:sp>
        <p:nvSpPr>
          <p:cNvPr id="19481" name="Text Box 18"/>
          <p:cNvSpPr txBox="1">
            <a:spLocks noChangeArrowheads="1"/>
          </p:cNvSpPr>
          <p:nvPr/>
        </p:nvSpPr>
        <p:spPr bwMode="auto">
          <a:xfrm>
            <a:off x="3524250" y="1947863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Tokens</a:t>
            </a:r>
          </a:p>
        </p:txBody>
      </p:sp>
      <p:sp>
        <p:nvSpPr>
          <p:cNvPr id="19482" name="Text Box 19"/>
          <p:cNvSpPr txBox="1">
            <a:spLocks noChangeArrowheads="1"/>
          </p:cNvSpPr>
          <p:nvPr/>
        </p:nvSpPr>
        <p:spPr bwMode="auto">
          <a:xfrm>
            <a:off x="6038850" y="194786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Syntactic</a:t>
            </a:r>
          </a:p>
        </p:txBody>
      </p:sp>
      <p:sp>
        <p:nvSpPr>
          <p:cNvPr id="19483" name="Text Box 20"/>
          <p:cNvSpPr txBox="1">
            <a:spLocks noChangeArrowheads="1"/>
          </p:cNvSpPr>
          <p:nvPr/>
        </p:nvSpPr>
        <p:spPr bwMode="auto">
          <a:xfrm>
            <a:off x="6038850" y="23288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</p:txBody>
      </p:sp>
      <p:sp>
        <p:nvSpPr>
          <p:cNvPr id="19484" name="Line 23"/>
          <p:cNvSpPr>
            <a:spLocks noChangeShapeType="1"/>
          </p:cNvSpPr>
          <p:nvPr/>
        </p:nvSpPr>
        <p:spPr bwMode="auto">
          <a:xfrm flipH="1">
            <a:off x="6724650" y="37004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Line 24"/>
          <p:cNvSpPr>
            <a:spLocks noChangeShapeType="1"/>
          </p:cNvSpPr>
          <p:nvPr/>
        </p:nvSpPr>
        <p:spPr bwMode="auto">
          <a:xfrm flipH="1">
            <a:off x="6724650" y="370046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Line 25"/>
          <p:cNvSpPr>
            <a:spLocks noChangeShapeType="1"/>
          </p:cNvSpPr>
          <p:nvPr/>
        </p:nvSpPr>
        <p:spPr bwMode="auto">
          <a:xfrm>
            <a:off x="6724650" y="51482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2152624" y="4005250"/>
            <a:ext cx="20574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Symbol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Attribute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Tables</a:t>
            </a:r>
          </a:p>
        </p:txBody>
      </p:sp>
      <p:sp>
        <p:nvSpPr>
          <p:cNvPr id="19490" name="Text Box 28"/>
          <p:cNvSpPr txBox="1">
            <a:spLocks noChangeArrowheads="1"/>
          </p:cNvSpPr>
          <p:nvPr/>
        </p:nvSpPr>
        <p:spPr bwMode="auto">
          <a:xfrm>
            <a:off x="2533650" y="5148263"/>
            <a:ext cx="1646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(Used by all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Phases of 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Compiler)</a:t>
            </a:r>
          </a:p>
        </p:txBody>
      </p:sp>
      <p:sp>
        <p:nvSpPr>
          <p:cNvPr id="26" name="矩形 25"/>
          <p:cNvSpPr/>
          <p:nvPr/>
        </p:nvSpPr>
        <p:spPr>
          <a:xfrm>
            <a:off x="214282" y="3071810"/>
            <a:ext cx="6357982" cy="33575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F7C12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Optimizer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IR code generated by the semantic routines is analyzed and transformed into functionally equivalent but improved IR code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This phase can be very complex and slow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Peephole optimization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loop optimization, register allocation, code scheduling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TW" sz="1400" b="1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Register and Temporary Management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Peephole Optimization</a:t>
            </a:r>
          </a:p>
        </p:txBody>
      </p:sp>
      <p:sp>
        <p:nvSpPr>
          <p:cNvPr id="19494" name="Text Box 17"/>
          <p:cNvSpPr txBox="1">
            <a:spLocks noChangeArrowheads="1"/>
          </p:cNvSpPr>
          <p:nvPr/>
        </p:nvSpPr>
        <p:spPr bwMode="auto">
          <a:xfrm>
            <a:off x="0" y="2405063"/>
            <a:ext cx="212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(Character Stream)</a:t>
            </a:r>
          </a:p>
        </p:txBody>
      </p:sp>
      <p:sp>
        <p:nvSpPr>
          <p:cNvPr id="19495" name="Text Box 22"/>
          <p:cNvSpPr txBox="1">
            <a:spLocks noChangeArrowheads="1"/>
          </p:cNvSpPr>
          <p:nvPr/>
        </p:nvSpPr>
        <p:spPr bwMode="auto">
          <a:xfrm>
            <a:off x="6858000" y="285750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Intermediate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</a:t>
            </a:r>
          </a:p>
        </p:txBody>
      </p:sp>
      <p:sp>
        <p:nvSpPr>
          <p:cNvPr id="19496" name="矩形 26"/>
          <p:cNvSpPr>
            <a:spLocks noChangeArrowheads="1"/>
          </p:cNvSpPr>
          <p:nvPr/>
        </p:nvSpPr>
        <p:spPr bwMode="auto">
          <a:xfrm>
            <a:off x="6643688" y="6488113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machine code</a:t>
            </a:r>
          </a:p>
        </p:txBody>
      </p:sp>
      <p:sp>
        <p:nvSpPr>
          <p:cNvPr id="19497" name="Title 27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1B58E48-CA13-4F90-8213-49B48E45E1FD}" type="slidenum">
              <a:rPr lang="zh-TW" altLang="en-US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pPr>
                <a:defRPr/>
              </a:pPr>
              <a:t>13</a:t>
            </a:fld>
            <a:endParaRPr lang="zh-TW" altLang="en-US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483" name="Text Box 16"/>
          <p:cNvSpPr txBox="1">
            <a:spLocks noChangeArrowheads="1"/>
          </p:cNvSpPr>
          <p:nvPr/>
        </p:nvSpPr>
        <p:spPr bwMode="auto">
          <a:xfrm>
            <a:off x="857250" y="164306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</a:p>
        </p:txBody>
      </p:sp>
      <p:sp>
        <p:nvSpPr>
          <p:cNvPr id="20484" name="Text Box 17"/>
          <p:cNvSpPr txBox="1">
            <a:spLocks noChangeArrowheads="1"/>
          </p:cNvSpPr>
          <p:nvPr/>
        </p:nvSpPr>
        <p:spPr bwMode="auto">
          <a:xfrm>
            <a:off x="0" y="2405063"/>
            <a:ext cx="212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(Character Stream)</a:t>
            </a:r>
          </a:p>
        </p:txBody>
      </p:sp>
      <p:sp>
        <p:nvSpPr>
          <p:cNvPr id="7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288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Scanner</a:t>
            </a: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10096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3524250" y="1947863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Tokens</a:t>
            </a: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34480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6672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Parser</a:t>
            </a:r>
          </a:p>
        </p:txBody>
      </p:sp>
      <p:sp>
        <p:nvSpPr>
          <p:cNvPr id="20494" name="Line 12"/>
          <p:cNvSpPr>
            <a:spLocks noChangeShapeType="1"/>
          </p:cNvSpPr>
          <p:nvPr/>
        </p:nvSpPr>
        <p:spPr bwMode="auto">
          <a:xfrm>
            <a:off x="58864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6038850" y="194786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Syntactic</a:t>
            </a:r>
          </a:p>
        </p:txBody>
      </p: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6038850" y="23288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</p:txBody>
      </p:sp>
      <p:sp>
        <p:nvSpPr>
          <p:cNvPr id="15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056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Semantic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Routines</a:t>
            </a:r>
          </a:p>
        </p:txBody>
      </p:sp>
      <p:sp>
        <p:nvSpPr>
          <p:cNvPr id="20500" name="Line 13"/>
          <p:cNvSpPr>
            <a:spLocks noChangeShapeType="1"/>
          </p:cNvSpPr>
          <p:nvPr/>
        </p:nvSpPr>
        <p:spPr bwMode="auto">
          <a:xfrm>
            <a:off x="7715250" y="27098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Line 14"/>
          <p:cNvSpPr>
            <a:spLocks noChangeShapeType="1"/>
          </p:cNvSpPr>
          <p:nvPr/>
        </p:nvSpPr>
        <p:spPr bwMode="auto">
          <a:xfrm flipH="1">
            <a:off x="7715250" y="5143500"/>
            <a:ext cx="0" cy="461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858000" y="285750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Intermediate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>
            <a:off x="6724650" y="37004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 flipH="1">
            <a:off x="6724650" y="370046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6724650" y="51482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Rectangle 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05624" y="3929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Optimizer</a:t>
            </a:r>
          </a:p>
        </p:txBody>
      </p:sp>
      <p:sp>
        <p:nvSpPr>
          <p:cNvPr id="20509" name="Line 14"/>
          <p:cNvSpPr>
            <a:spLocks noChangeShapeType="1"/>
          </p:cNvSpPr>
          <p:nvPr/>
        </p:nvSpPr>
        <p:spPr bwMode="auto">
          <a:xfrm>
            <a:off x="7715250" y="461486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105624" y="5605450"/>
            <a:ext cx="1219200" cy="6858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Generator</a:t>
            </a:r>
          </a:p>
        </p:txBody>
      </p:sp>
      <p:sp>
        <p:nvSpPr>
          <p:cNvPr id="20513" name="Line 15"/>
          <p:cNvSpPr>
            <a:spLocks noChangeShapeType="1"/>
          </p:cNvSpPr>
          <p:nvPr/>
        </p:nvSpPr>
        <p:spPr bwMode="auto">
          <a:xfrm>
            <a:off x="7715250" y="62912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28600" y="3048000"/>
            <a:ext cx="6357600" cy="3358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chemeClr val="accent4">
                    <a:lumMod val="75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Code Generator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Interpretive Code Generation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Generating Code from Tree/Dag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Grammar-Based Code Generator</a:t>
            </a:r>
          </a:p>
        </p:txBody>
      </p:sp>
      <p:sp>
        <p:nvSpPr>
          <p:cNvPr id="20517" name="矩形 28"/>
          <p:cNvSpPr>
            <a:spLocks noChangeArrowheads="1"/>
          </p:cNvSpPr>
          <p:nvPr/>
        </p:nvSpPr>
        <p:spPr bwMode="auto">
          <a:xfrm>
            <a:off x="6643688" y="6357938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1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machine code</a:t>
            </a:r>
          </a:p>
        </p:txBody>
      </p:sp>
      <p:sp>
        <p:nvSpPr>
          <p:cNvPr id="20518" name="Title 26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145E00F-AD40-4804-993F-1927598B65C6}" type="slidenum">
              <a:rPr lang="zh-TW" altLang="en-US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pPr>
                <a:defRPr/>
              </a:pPr>
              <a:t>14</a:t>
            </a:fld>
            <a:endParaRPr lang="zh-TW" altLang="en-US" b="1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0" name="Picture 8" descr="auto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558042" cy="306387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9050">
            <a:contourClr>
              <a:schemeClr val="accent6">
                <a:lumMod val="20000"/>
                <a:lumOff val="80000"/>
              </a:schemeClr>
            </a:contourClr>
          </a:sp3d>
        </p:spPr>
      </p:pic>
      <p:sp>
        <p:nvSpPr>
          <p:cNvPr id="15" name="圓角矩形 14"/>
          <p:cNvSpPr/>
          <p:nvPr/>
        </p:nvSpPr>
        <p:spPr>
          <a:xfrm>
            <a:off x="862151" y="2214554"/>
            <a:ext cx="3362513" cy="360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Scanner  </a:t>
            </a:r>
            <a:br>
              <a:rPr lang="en-US" altLang="zh-TW" sz="1200" b="1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1200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[Lexical Analyzer]</a:t>
            </a:r>
            <a:endParaRPr lang="zh-TW" altLang="en-US" sz="1200" b="1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9" name="向右箭號 18"/>
          <p:cNvSpPr/>
          <p:nvPr/>
        </p:nvSpPr>
        <p:spPr>
          <a:xfrm rot="5400000">
            <a:off x="2400301" y="1855787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0" name="向右箭號 19"/>
          <p:cNvSpPr/>
          <p:nvPr/>
        </p:nvSpPr>
        <p:spPr>
          <a:xfrm rot="5400000">
            <a:off x="2400301" y="2641600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3" name="向右箭號 22"/>
          <p:cNvSpPr/>
          <p:nvPr/>
        </p:nvSpPr>
        <p:spPr>
          <a:xfrm rot="5400000">
            <a:off x="2430463" y="3213100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857224" y="3500438"/>
            <a:ext cx="3362513" cy="360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Parser  </a:t>
            </a:r>
            <a:br>
              <a:rPr lang="en-US" altLang="zh-TW" sz="1200" b="1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1200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[Syntax Analyzer]</a:t>
            </a:r>
            <a:endParaRPr lang="zh-TW" altLang="en-US" sz="1200" b="1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143380"/>
            <a:ext cx="2946181" cy="642942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9050">
            <a:contourClr>
              <a:schemeClr val="accent6">
                <a:lumMod val="20000"/>
                <a:lumOff val="80000"/>
              </a:schemeClr>
            </a:contourClr>
          </a:sp3d>
        </p:spPr>
      </p:pic>
      <p:sp>
        <p:nvSpPr>
          <p:cNvPr id="25" name="向右箭號 24"/>
          <p:cNvSpPr/>
          <p:nvPr/>
        </p:nvSpPr>
        <p:spPr>
          <a:xfrm rot="5400000">
            <a:off x="2430463" y="3856037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6" name="向右箭號 25"/>
          <p:cNvSpPr/>
          <p:nvPr/>
        </p:nvSpPr>
        <p:spPr>
          <a:xfrm rot="5400000">
            <a:off x="2395538" y="4784725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857224" y="5072074"/>
            <a:ext cx="3362513" cy="360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Semantic Process  </a:t>
            </a:r>
            <a:br>
              <a:rPr lang="en-US" altLang="zh-TW" sz="1200" b="1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1200" b="1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[Semantic analyzer]</a:t>
            </a:r>
            <a:endParaRPr lang="zh-TW" altLang="en-US" sz="1200" b="1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786454"/>
            <a:ext cx="3176752" cy="571503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9050">
            <a:contourClr>
              <a:schemeClr val="accent6">
                <a:lumMod val="20000"/>
                <a:lumOff val="80000"/>
              </a:schemeClr>
            </a:contourClr>
          </a:sp3d>
        </p:spPr>
      </p:pic>
      <p:sp>
        <p:nvSpPr>
          <p:cNvPr id="29" name="圓角矩形 28"/>
          <p:cNvSpPr/>
          <p:nvPr/>
        </p:nvSpPr>
        <p:spPr>
          <a:xfrm>
            <a:off x="5281453" y="1500174"/>
            <a:ext cx="3362513" cy="360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Code Generator</a:t>
            </a:r>
          </a:p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[Intermediate Code Generator]</a:t>
            </a:r>
            <a:endParaRPr lang="zh-TW" altLang="en-US" sz="1200" b="1">
              <a:solidFill>
                <a:srgbClr val="FFFF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0" name="向右箭號 29"/>
          <p:cNvSpPr/>
          <p:nvPr/>
        </p:nvSpPr>
        <p:spPr>
          <a:xfrm rot="5400000">
            <a:off x="6819901" y="1141412"/>
            <a:ext cx="285750" cy="28892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3597" y="2285992"/>
            <a:ext cx="3010228" cy="571504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9050">
            <a:contourClr>
              <a:schemeClr val="accent6">
                <a:lumMod val="20000"/>
                <a:lumOff val="80000"/>
              </a:schemeClr>
            </a:contourClr>
          </a:sp3d>
        </p:spPr>
      </p:pic>
      <p:sp>
        <p:nvSpPr>
          <p:cNvPr id="31" name="向右箭號 30"/>
          <p:cNvSpPr/>
          <p:nvPr/>
        </p:nvSpPr>
        <p:spPr>
          <a:xfrm rot="5400000">
            <a:off x="6819901" y="1927225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5281453" y="3214686"/>
            <a:ext cx="3362513" cy="360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Code Optimizer</a:t>
            </a: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5740" y="4000504"/>
            <a:ext cx="2689991" cy="361950"/>
          </a:xfrm>
          <a:prstGeom prst="rect">
            <a:avLst/>
          </a:prstGeom>
          <a:noFill/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contourW="19050">
            <a:contourClr>
              <a:schemeClr val="accent6">
                <a:lumMod val="20000"/>
                <a:lumOff val="80000"/>
              </a:schemeClr>
            </a:contourClr>
          </a:sp3d>
        </p:spPr>
      </p:pic>
      <p:sp>
        <p:nvSpPr>
          <p:cNvPr id="34" name="向右箭號 33"/>
          <p:cNvSpPr/>
          <p:nvPr/>
        </p:nvSpPr>
        <p:spPr>
          <a:xfrm rot="5400000">
            <a:off x="6819901" y="3641725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5" name="向右箭號 34"/>
          <p:cNvSpPr/>
          <p:nvPr/>
        </p:nvSpPr>
        <p:spPr>
          <a:xfrm rot="5400000">
            <a:off x="6819901" y="2927350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6" name="向右箭號 35"/>
          <p:cNvSpPr/>
          <p:nvPr/>
        </p:nvSpPr>
        <p:spPr>
          <a:xfrm rot="5400000">
            <a:off x="2359026" y="5427662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358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63" y="0"/>
            <a:ext cx="19621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32"/>
          <p:cNvGrpSpPr>
            <a:grpSpLocks/>
          </p:cNvGrpSpPr>
          <p:nvPr/>
        </p:nvGrpSpPr>
        <p:grpSpPr bwMode="auto">
          <a:xfrm>
            <a:off x="1000125" y="2786063"/>
            <a:ext cx="2789238" cy="385762"/>
            <a:chOff x="1000100" y="2786058"/>
            <a:chExt cx="2789021" cy="385764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42510" y="3000372"/>
              <a:ext cx="2446611" cy="171450"/>
            </a:xfrm>
            <a:prstGeom prst="rect">
              <a:avLst/>
            </a:prstGeom>
            <a:noFill/>
            <a:ln w="9525">
              <a:solidFill>
                <a:schemeClr val="accent6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 contourW="19050">
              <a:contourClr>
                <a:schemeClr val="accent6">
                  <a:lumMod val="20000"/>
                  <a:lumOff val="80000"/>
                </a:schemeClr>
              </a:contourClr>
            </a:sp3d>
          </p:spPr>
        </p:pic>
        <p:sp>
          <p:nvSpPr>
            <p:cNvPr id="21552" name="文字方塊 27"/>
            <p:cNvSpPr txBox="1">
              <a:spLocks noChangeArrowheads="1"/>
            </p:cNvSpPr>
            <p:nvPr/>
          </p:nvSpPr>
          <p:spPr bwMode="auto">
            <a:xfrm>
              <a:off x="1000100" y="2786058"/>
              <a:ext cx="100013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rgbClr val="C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Tokens </a:t>
              </a:r>
              <a:endParaRPr lang="zh-TW" altLang="en-US" sz="12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8" name="文字方塊 37"/>
          <p:cNvSpPr txBox="1">
            <a:spLocks noChangeArrowheads="1"/>
          </p:cNvSpPr>
          <p:nvPr/>
        </p:nvSpPr>
        <p:spPr bwMode="auto">
          <a:xfrm>
            <a:off x="642938" y="4000500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2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Parse tree</a:t>
            </a:r>
            <a:endParaRPr lang="zh-TW" altLang="en-US" sz="1200" b="1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0" y="5500688"/>
            <a:ext cx="2571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Abstract Syntax Tree w/ Attributes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643688" y="2071688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12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Non-optimized Intermediate Code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991350" y="3714750"/>
            <a:ext cx="2179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12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Optimized Intermediate Code</a:t>
            </a:r>
          </a:p>
        </p:txBody>
      </p:sp>
      <p:sp>
        <p:nvSpPr>
          <p:cNvPr id="43" name="圓角矩形 42"/>
          <p:cNvSpPr/>
          <p:nvPr/>
        </p:nvSpPr>
        <p:spPr>
          <a:xfrm>
            <a:off x="5286380" y="4714884"/>
            <a:ext cx="3362513" cy="360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b="1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Code Optimizer</a:t>
            </a:r>
          </a:p>
        </p:txBody>
      </p:sp>
      <p:sp>
        <p:nvSpPr>
          <p:cNvPr id="44" name="向右箭號 43"/>
          <p:cNvSpPr/>
          <p:nvPr/>
        </p:nvSpPr>
        <p:spPr>
          <a:xfrm rot="5400000">
            <a:off x="6788151" y="4427537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2564" name="Picture 3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25" y="5357813"/>
            <a:ext cx="27860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向右箭號 44"/>
          <p:cNvSpPr/>
          <p:nvPr/>
        </p:nvSpPr>
        <p:spPr>
          <a:xfrm rot="5400000">
            <a:off x="6788151" y="5070475"/>
            <a:ext cx="285750" cy="28892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200" b="1">
              <a:solidFill>
                <a:srgbClr val="00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7429500" y="5143500"/>
            <a:ext cx="162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1200" b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machine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5" grpId="0" animBg="1"/>
      <p:bldP spid="26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8" grpId="0"/>
      <p:bldP spid="39" grpId="0"/>
      <p:bldP spid="40" grpId="0"/>
      <p:bldP spid="41" grpId="0"/>
      <p:bldP spid="44" grpId="0" animBg="1"/>
      <p:bldP spid="45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Compilers</a:t>
            </a:r>
            <a:endParaRPr lang="zh-TW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2190750"/>
          </a:xfrm>
        </p:spPr>
        <p:txBody>
          <a:bodyPr/>
          <a:lstStyle/>
          <a:p>
            <a:pPr eaLnBrk="1" hangingPunct="1"/>
            <a:r>
              <a:rPr lang="en-US" altLang="zh-TW" smtClean="0"/>
              <a:t>“</a:t>
            </a:r>
            <a:r>
              <a:rPr lang="en-US" altLang="zh-TW" i="1" smtClean="0"/>
              <a:t>Compilation</a:t>
            </a:r>
            <a:r>
              <a:rPr lang="en-US" altLang="zh-TW" smtClean="0"/>
              <a:t>”</a:t>
            </a:r>
          </a:p>
          <a:p>
            <a:pPr lvl="1" eaLnBrk="1" hangingPunct="1"/>
            <a:r>
              <a:rPr lang="en-US" altLang="zh-TW" smtClean="0"/>
              <a:t>Translation of a program written in a source language into a semantically equivalent program written in a target language</a:t>
            </a:r>
          </a:p>
          <a:p>
            <a:pPr eaLnBrk="1" hangingPunct="1"/>
            <a:endParaRPr lang="en-US" altLang="zh-TW" smtClean="0"/>
          </a:p>
        </p:txBody>
      </p:sp>
      <p:grpSp>
        <p:nvGrpSpPr>
          <p:cNvPr id="9220" name="Group 15"/>
          <p:cNvGrpSpPr>
            <a:grpSpLocks/>
          </p:cNvGrpSpPr>
          <p:nvPr/>
        </p:nvGrpSpPr>
        <p:grpSpPr bwMode="auto">
          <a:xfrm>
            <a:off x="536575" y="3446463"/>
            <a:ext cx="8077200" cy="2819400"/>
            <a:chOff x="338" y="2171"/>
            <a:chExt cx="5088" cy="1776"/>
          </a:xfrm>
        </p:grpSpPr>
        <p:sp>
          <p:nvSpPr>
            <p:cNvPr id="9221" name="Rectangle 4"/>
            <p:cNvSpPr>
              <a:spLocks noChangeArrowheads="1"/>
            </p:cNvSpPr>
            <p:nvPr/>
          </p:nvSpPr>
          <p:spPr bwMode="auto">
            <a:xfrm>
              <a:off x="2018" y="2795"/>
              <a:ext cx="153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TW" sz="2400">
                  <a:latin typeface="Times"/>
                </a:rPr>
                <a:t>Compiler</a:t>
              </a:r>
            </a:p>
          </p:txBody>
        </p:sp>
        <p:sp>
          <p:nvSpPr>
            <p:cNvPr id="9222" name="Line 5"/>
            <p:cNvSpPr>
              <a:spLocks noChangeShapeType="1"/>
            </p:cNvSpPr>
            <p:nvPr/>
          </p:nvSpPr>
          <p:spPr bwMode="auto">
            <a:xfrm>
              <a:off x="1106" y="3083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Line 6"/>
            <p:cNvSpPr>
              <a:spLocks noChangeShapeType="1"/>
            </p:cNvSpPr>
            <p:nvPr/>
          </p:nvSpPr>
          <p:spPr bwMode="auto">
            <a:xfrm>
              <a:off x="2786" y="3371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Text Box 7"/>
            <p:cNvSpPr txBox="1">
              <a:spLocks noChangeArrowheads="1"/>
            </p:cNvSpPr>
            <p:nvPr/>
          </p:nvSpPr>
          <p:spPr bwMode="auto">
            <a:xfrm>
              <a:off x="2162" y="3659"/>
              <a:ext cx="1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>
                  <a:latin typeface="Times"/>
                </a:rPr>
                <a:t>Error messages</a:t>
              </a:r>
            </a:p>
          </p:txBody>
        </p:sp>
        <p:sp>
          <p:nvSpPr>
            <p:cNvPr id="9225" name="Text Box 8"/>
            <p:cNvSpPr txBox="1">
              <a:spLocks noChangeArrowheads="1"/>
            </p:cNvSpPr>
            <p:nvPr/>
          </p:nvSpPr>
          <p:spPr bwMode="auto">
            <a:xfrm>
              <a:off x="338" y="2843"/>
              <a:ext cx="77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>
                  <a:latin typeface="Times"/>
                </a:rPr>
                <a:t>Source</a:t>
              </a:r>
            </a:p>
            <a:p>
              <a:pPr algn="ctr" eaLnBrk="0" hangingPunct="0"/>
              <a:r>
                <a:rPr lang="en-US" altLang="zh-TW" sz="2400">
                  <a:latin typeface="Times"/>
                </a:rPr>
                <a:t>Program</a:t>
              </a:r>
            </a:p>
          </p:txBody>
        </p:sp>
        <p:sp>
          <p:nvSpPr>
            <p:cNvPr id="9226" name="Line 9"/>
            <p:cNvSpPr>
              <a:spLocks noChangeShapeType="1"/>
            </p:cNvSpPr>
            <p:nvPr/>
          </p:nvSpPr>
          <p:spPr bwMode="auto">
            <a:xfrm>
              <a:off x="3554" y="3083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10"/>
            <p:cNvSpPr>
              <a:spLocks noChangeArrowheads="1"/>
            </p:cNvSpPr>
            <p:nvPr/>
          </p:nvSpPr>
          <p:spPr bwMode="auto">
            <a:xfrm>
              <a:off x="4466" y="2795"/>
              <a:ext cx="96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TW" sz="2400">
                  <a:latin typeface="Times"/>
                </a:rPr>
                <a:t>Target</a:t>
              </a:r>
            </a:p>
            <a:p>
              <a:pPr algn="ctr" eaLnBrk="0" hangingPunct="0"/>
              <a:r>
                <a:rPr lang="en-US" altLang="zh-TW" sz="2400">
                  <a:latin typeface="Times"/>
                </a:rPr>
                <a:t>Program</a:t>
              </a:r>
            </a:p>
          </p:txBody>
        </p:sp>
        <p:sp>
          <p:nvSpPr>
            <p:cNvPr id="9228" name="Line 11"/>
            <p:cNvSpPr>
              <a:spLocks noChangeShapeType="1"/>
            </p:cNvSpPr>
            <p:nvPr/>
          </p:nvSpPr>
          <p:spPr bwMode="auto">
            <a:xfrm>
              <a:off x="4946" y="3371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12"/>
            <p:cNvSpPr>
              <a:spLocks noChangeShapeType="1"/>
            </p:cNvSpPr>
            <p:nvPr/>
          </p:nvSpPr>
          <p:spPr bwMode="auto">
            <a:xfrm>
              <a:off x="4946" y="2459"/>
              <a:ext cx="0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Text Box 13"/>
            <p:cNvSpPr txBox="1">
              <a:spLocks noChangeArrowheads="1"/>
            </p:cNvSpPr>
            <p:nvPr/>
          </p:nvSpPr>
          <p:spPr bwMode="auto">
            <a:xfrm>
              <a:off x="4706" y="2171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>
                  <a:latin typeface="Times"/>
                </a:rPr>
                <a:t>Input</a:t>
              </a:r>
            </a:p>
          </p:txBody>
        </p:sp>
        <p:sp>
          <p:nvSpPr>
            <p:cNvPr id="9231" name="Text Box 14"/>
            <p:cNvSpPr txBox="1">
              <a:spLocks noChangeArrowheads="1"/>
            </p:cNvSpPr>
            <p:nvPr/>
          </p:nvSpPr>
          <p:spPr bwMode="auto">
            <a:xfrm>
              <a:off x="4658" y="3659"/>
              <a:ext cx="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2400">
                  <a:latin typeface="Times"/>
                </a:rPr>
                <a:t>Output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0" y="1360488"/>
            <a:ext cx="3598863" cy="2714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Lexical Analyzer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0" y="2035175"/>
            <a:ext cx="3598863" cy="271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Syntax Analyzer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0" y="2711450"/>
            <a:ext cx="3598863" cy="271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Semantic Analyzer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0" y="3386138"/>
            <a:ext cx="3598863" cy="2714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Intermediate Code Generator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87588" y="4167188"/>
            <a:ext cx="3598862" cy="4524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Machine-Independent</a:t>
            </a:r>
          </a:p>
          <a:p>
            <a:pPr algn="ctr"/>
            <a:r>
              <a:rPr lang="en-US" altLang="zh-TW">
                <a:latin typeface="Constantia" pitchFamily="18" charset="0"/>
              </a:rPr>
              <a:t>Code Optimizer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87588" y="5024438"/>
            <a:ext cx="3598862" cy="27146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Code Generator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287588" y="5805488"/>
            <a:ext cx="3598862" cy="45243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Machine-Dependent</a:t>
            </a:r>
          </a:p>
          <a:p>
            <a:pPr algn="ctr"/>
            <a:r>
              <a:rPr lang="en-US" altLang="zh-TW">
                <a:latin typeface="Constantia" pitchFamily="18" charset="0"/>
              </a:rPr>
              <a:t>Code Optimizer</a:t>
            </a:r>
          </a:p>
        </p:txBody>
      </p:sp>
      <p:cxnSp>
        <p:nvCxnSpPr>
          <p:cNvPr id="10249" name="AutoShape 9"/>
          <p:cNvCxnSpPr>
            <a:cxnSpLocks noChangeShapeType="1"/>
            <a:stCxn id="10242" idx="2"/>
            <a:endCxn id="10243" idx="0"/>
          </p:cNvCxnSpPr>
          <p:nvPr/>
        </p:nvCxnSpPr>
        <p:spPr bwMode="auto">
          <a:xfrm rot="5400000">
            <a:off x="3883819" y="1834357"/>
            <a:ext cx="4032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0" name="AutoShape 10"/>
          <p:cNvCxnSpPr>
            <a:cxnSpLocks noChangeShapeType="1"/>
            <a:stCxn id="10243" idx="2"/>
            <a:endCxn id="10244" idx="0"/>
          </p:cNvCxnSpPr>
          <p:nvPr/>
        </p:nvCxnSpPr>
        <p:spPr bwMode="auto">
          <a:xfrm rot="5400000">
            <a:off x="3882232" y="2509044"/>
            <a:ext cx="406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1" name="AutoShape 11"/>
          <p:cNvCxnSpPr>
            <a:cxnSpLocks noChangeShapeType="1"/>
            <a:stCxn id="10244" idx="2"/>
            <a:endCxn id="10245" idx="0"/>
          </p:cNvCxnSpPr>
          <p:nvPr/>
        </p:nvCxnSpPr>
        <p:spPr bwMode="auto">
          <a:xfrm rot="5400000">
            <a:off x="3883819" y="3183732"/>
            <a:ext cx="4032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2" name="AutoShape 12"/>
          <p:cNvCxnSpPr>
            <a:cxnSpLocks noChangeShapeType="1"/>
            <a:stCxn id="10245" idx="2"/>
            <a:endCxn id="10246" idx="0"/>
          </p:cNvCxnSpPr>
          <p:nvPr/>
        </p:nvCxnSpPr>
        <p:spPr bwMode="auto">
          <a:xfrm rot="16200000" flipH="1">
            <a:off x="3831432" y="3910806"/>
            <a:ext cx="50958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3" name="AutoShape 13"/>
          <p:cNvCxnSpPr>
            <a:cxnSpLocks noChangeShapeType="1"/>
            <a:stCxn id="10246" idx="2"/>
            <a:endCxn id="10247" idx="0"/>
          </p:cNvCxnSpPr>
          <p:nvPr/>
        </p:nvCxnSpPr>
        <p:spPr bwMode="auto">
          <a:xfrm rot="5400000">
            <a:off x="3884613" y="4822825"/>
            <a:ext cx="4048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4" name="AutoShape 14"/>
          <p:cNvCxnSpPr>
            <a:cxnSpLocks noChangeShapeType="1"/>
            <a:stCxn id="10247" idx="2"/>
            <a:endCxn id="10248" idx="0"/>
          </p:cNvCxnSpPr>
          <p:nvPr/>
        </p:nvCxnSpPr>
        <p:spPr bwMode="auto">
          <a:xfrm rot="5400000">
            <a:off x="3832225" y="5551488"/>
            <a:ext cx="50958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255" name="AutoShape 15"/>
          <p:cNvCxnSpPr>
            <a:cxnSpLocks noChangeShapeType="1"/>
            <a:stCxn id="10256" idx="2"/>
            <a:endCxn id="10242" idx="0"/>
          </p:cNvCxnSpPr>
          <p:nvPr/>
        </p:nvCxnSpPr>
        <p:spPr bwMode="auto">
          <a:xfrm rot="5400000">
            <a:off x="3885406" y="1158082"/>
            <a:ext cx="4032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287588" y="685800"/>
            <a:ext cx="35988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1">
                <a:latin typeface="Constantia" pitchFamily="18" charset="0"/>
              </a:rPr>
              <a:t>character stream 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2287588" y="6662738"/>
            <a:ext cx="35988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1">
                <a:latin typeface="Constantia" pitchFamily="18" charset="0"/>
              </a:rPr>
              <a:t>target-machine code</a:t>
            </a:r>
          </a:p>
        </p:txBody>
      </p:sp>
      <p:cxnSp>
        <p:nvCxnSpPr>
          <p:cNvPr id="10258" name="AutoShape 18"/>
          <p:cNvCxnSpPr>
            <a:cxnSpLocks noChangeShapeType="1"/>
            <a:stCxn id="10248" idx="2"/>
            <a:endCxn id="10257" idx="0"/>
          </p:cNvCxnSpPr>
          <p:nvPr/>
        </p:nvCxnSpPr>
        <p:spPr bwMode="auto">
          <a:xfrm rot="5400000">
            <a:off x="3884613" y="6461125"/>
            <a:ext cx="4048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419600" y="1676400"/>
            <a:ext cx="160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Constantia" pitchFamily="18" charset="0"/>
              </a:rPr>
              <a:t>token stream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419600" y="2286000"/>
            <a:ext cx="145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Constantia" pitchFamily="18" charset="0"/>
              </a:rPr>
              <a:t>syntax tree 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419600" y="2971800"/>
            <a:ext cx="139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Constantia" pitchFamily="18" charset="0"/>
              </a:rPr>
              <a:t>syntax tree</a:t>
            </a:r>
          </a:p>
        </p:txBody>
      </p:sp>
      <p:sp>
        <p:nvSpPr>
          <p:cNvPr id="10262" name="Text Box 25"/>
          <p:cNvSpPr txBox="1">
            <a:spLocks noChangeArrowheads="1"/>
          </p:cNvSpPr>
          <p:nvPr/>
        </p:nvSpPr>
        <p:spPr bwMode="auto">
          <a:xfrm>
            <a:off x="4419600" y="6324600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Constantia" pitchFamily="18" charset="0"/>
              </a:rPr>
              <a:t>target-machine code 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152400" y="3094038"/>
            <a:ext cx="1152525" cy="10207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latin typeface="+mn-lt"/>
              </a:rPr>
              <a:t>Symbol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latin typeface="+mn-lt"/>
              </a:rPr>
              <a:t>Table</a:t>
            </a:r>
          </a:p>
        </p:txBody>
      </p:sp>
      <p:sp>
        <p:nvSpPr>
          <p:cNvPr id="10264" name="Rectangle 27"/>
          <p:cNvSpPr>
            <a:spLocks noChangeArrowheads="1"/>
          </p:cNvSpPr>
          <p:nvPr/>
        </p:nvSpPr>
        <p:spPr bwMode="auto">
          <a:xfrm>
            <a:off x="106045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TW" sz="3400" b="1">
                <a:solidFill>
                  <a:schemeClr val="tx2"/>
                </a:solidFill>
                <a:latin typeface="Garamond" pitchFamily="18" charset="0"/>
              </a:rPr>
              <a:t>Phases of  a Compiler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543800" y="3048000"/>
            <a:ext cx="1371600" cy="106203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latin typeface="+mn-lt"/>
              </a:rPr>
              <a:t>Error Handler</a:t>
            </a:r>
          </a:p>
        </p:txBody>
      </p:sp>
      <p:cxnSp>
        <p:nvCxnSpPr>
          <p:cNvPr id="30" name="Straight Connector 29"/>
          <p:cNvCxnSpPr>
            <a:stCxn id="37914" idx="3"/>
          </p:cNvCxnSpPr>
          <p:nvPr/>
        </p:nvCxnSpPr>
        <p:spPr>
          <a:xfrm flipV="1">
            <a:off x="1304925" y="1600200"/>
            <a:ext cx="981075" cy="200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7914" idx="3"/>
            <a:endCxn id="10243" idx="1"/>
          </p:cNvCxnSpPr>
          <p:nvPr/>
        </p:nvCxnSpPr>
        <p:spPr>
          <a:xfrm flipV="1">
            <a:off x="1304925" y="2171700"/>
            <a:ext cx="981075" cy="143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7914" idx="3"/>
            <a:endCxn id="10244" idx="1"/>
          </p:cNvCxnSpPr>
          <p:nvPr/>
        </p:nvCxnSpPr>
        <p:spPr>
          <a:xfrm flipV="1">
            <a:off x="1304925" y="2847975"/>
            <a:ext cx="981075" cy="757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7914" idx="3"/>
            <a:endCxn id="10245" idx="1"/>
          </p:cNvCxnSpPr>
          <p:nvPr/>
        </p:nvCxnSpPr>
        <p:spPr>
          <a:xfrm flipV="1">
            <a:off x="1304925" y="3522663"/>
            <a:ext cx="981075" cy="82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914" idx="3"/>
          </p:cNvCxnSpPr>
          <p:nvPr/>
        </p:nvCxnSpPr>
        <p:spPr>
          <a:xfrm>
            <a:off x="1304925" y="3605213"/>
            <a:ext cx="1057275" cy="890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7914" idx="3"/>
            <a:endCxn id="10247" idx="1"/>
          </p:cNvCxnSpPr>
          <p:nvPr/>
        </p:nvCxnSpPr>
        <p:spPr>
          <a:xfrm>
            <a:off x="1304925" y="3605213"/>
            <a:ext cx="982663" cy="155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7914" idx="3"/>
          </p:cNvCxnSpPr>
          <p:nvPr/>
        </p:nvCxnSpPr>
        <p:spPr>
          <a:xfrm>
            <a:off x="1304925" y="3605213"/>
            <a:ext cx="981075" cy="2566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8" idx="1"/>
            <a:endCxn id="10242" idx="3"/>
          </p:cNvCxnSpPr>
          <p:nvPr/>
        </p:nvCxnSpPr>
        <p:spPr>
          <a:xfrm rot="10800000">
            <a:off x="5884863" y="1497013"/>
            <a:ext cx="1658937" cy="208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8" idx="1"/>
            <a:endCxn id="10243" idx="3"/>
          </p:cNvCxnSpPr>
          <p:nvPr/>
        </p:nvCxnSpPr>
        <p:spPr>
          <a:xfrm rot="10800000">
            <a:off x="5884863" y="2171700"/>
            <a:ext cx="1658937" cy="1408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8" idx="1"/>
            <a:endCxn id="10244" idx="3"/>
          </p:cNvCxnSpPr>
          <p:nvPr/>
        </p:nvCxnSpPr>
        <p:spPr>
          <a:xfrm rot="10800000">
            <a:off x="5884863" y="2847975"/>
            <a:ext cx="1658937" cy="731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8" idx="1"/>
            <a:endCxn id="10245" idx="3"/>
          </p:cNvCxnSpPr>
          <p:nvPr/>
        </p:nvCxnSpPr>
        <p:spPr>
          <a:xfrm rot="10800000">
            <a:off x="5884863" y="3522663"/>
            <a:ext cx="1658937" cy="57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8" idx="1"/>
            <a:endCxn id="10246" idx="3"/>
          </p:cNvCxnSpPr>
          <p:nvPr/>
        </p:nvCxnSpPr>
        <p:spPr>
          <a:xfrm rot="10800000" flipV="1">
            <a:off x="5886450" y="3579813"/>
            <a:ext cx="1657350" cy="81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28" idx="1"/>
            <a:endCxn id="10247" idx="3"/>
          </p:cNvCxnSpPr>
          <p:nvPr/>
        </p:nvCxnSpPr>
        <p:spPr>
          <a:xfrm rot="10800000" flipV="1">
            <a:off x="5886450" y="3579813"/>
            <a:ext cx="1657350" cy="1579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8" idx="1"/>
            <a:endCxn id="10248" idx="3"/>
          </p:cNvCxnSpPr>
          <p:nvPr/>
        </p:nvCxnSpPr>
        <p:spPr>
          <a:xfrm rot="10800000" flipV="1">
            <a:off x="5886450" y="3579813"/>
            <a:ext cx="1657350" cy="2452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0" name="Text Box 22"/>
          <p:cNvSpPr txBox="1">
            <a:spLocks noChangeArrowheads="1"/>
          </p:cNvSpPr>
          <p:nvPr/>
        </p:nvSpPr>
        <p:spPr bwMode="auto">
          <a:xfrm>
            <a:off x="4419600" y="36576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Constantia" pitchFamily="18" charset="0"/>
              </a:rPr>
              <a:t>intermediate representation</a:t>
            </a:r>
          </a:p>
        </p:txBody>
      </p:sp>
      <p:sp>
        <p:nvSpPr>
          <p:cNvPr id="10281" name="Text Box 23"/>
          <p:cNvSpPr txBox="1">
            <a:spLocks noChangeArrowheads="1"/>
          </p:cNvSpPr>
          <p:nvPr/>
        </p:nvSpPr>
        <p:spPr bwMode="auto">
          <a:xfrm>
            <a:off x="4419600" y="5334000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Constantia" pitchFamily="18" charset="0"/>
              </a:rPr>
              <a:t>target-machine code </a:t>
            </a:r>
          </a:p>
        </p:txBody>
      </p:sp>
      <p:sp>
        <p:nvSpPr>
          <p:cNvPr id="10282" name="Text Box 24"/>
          <p:cNvSpPr txBox="1">
            <a:spLocks noChangeArrowheads="1"/>
          </p:cNvSpPr>
          <p:nvPr/>
        </p:nvSpPr>
        <p:spPr bwMode="auto">
          <a:xfrm>
            <a:off x="4419600" y="4659313"/>
            <a:ext cx="373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  <a:latin typeface="Constantia" pitchFamily="18" charset="0"/>
              </a:rPr>
              <a:t>intermediate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4"/>
          <p:cNvSpPr>
            <a:spLocks noChangeArrowheads="1"/>
          </p:cNvSpPr>
          <p:nvPr/>
        </p:nvSpPr>
        <p:spPr bwMode="auto">
          <a:xfrm>
            <a:off x="323850" y="908050"/>
            <a:ext cx="3598863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Lexical Analyzer</a:t>
            </a:r>
          </a:p>
        </p:txBody>
      </p:sp>
      <p:sp>
        <p:nvSpPr>
          <p:cNvPr id="11267" name="Rectangle 135"/>
          <p:cNvSpPr>
            <a:spLocks noChangeArrowheads="1"/>
          </p:cNvSpPr>
          <p:nvPr/>
        </p:nvSpPr>
        <p:spPr bwMode="auto">
          <a:xfrm>
            <a:off x="323850" y="1773238"/>
            <a:ext cx="3598863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Syntax Analyzer</a:t>
            </a:r>
          </a:p>
        </p:txBody>
      </p:sp>
      <p:sp>
        <p:nvSpPr>
          <p:cNvPr id="11268" name="Rectangle 136"/>
          <p:cNvSpPr>
            <a:spLocks noChangeArrowheads="1"/>
          </p:cNvSpPr>
          <p:nvPr/>
        </p:nvSpPr>
        <p:spPr bwMode="auto">
          <a:xfrm>
            <a:off x="323850" y="4681538"/>
            <a:ext cx="3598863" cy="431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Semantic Analyzer</a:t>
            </a:r>
          </a:p>
        </p:txBody>
      </p:sp>
      <p:cxnSp>
        <p:nvCxnSpPr>
          <p:cNvPr id="11269" name="AutoShape 141"/>
          <p:cNvCxnSpPr>
            <a:cxnSpLocks noChangeShapeType="1"/>
            <a:stCxn id="11266" idx="2"/>
            <a:endCxn id="11267" idx="0"/>
          </p:cNvCxnSpPr>
          <p:nvPr/>
        </p:nvCxnSpPr>
        <p:spPr bwMode="auto">
          <a:xfrm>
            <a:off x="2124075" y="1339850"/>
            <a:ext cx="0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0" name="AutoShape 142"/>
          <p:cNvCxnSpPr>
            <a:cxnSpLocks noChangeShapeType="1"/>
            <a:stCxn id="11267" idx="2"/>
            <a:endCxn id="11268" idx="0"/>
          </p:cNvCxnSpPr>
          <p:nvPr/>
        </p:nvCxnSpPr>
        <p:spPr bwMode="auto">
          <a:xfrm>
            <a:off x="2124075" y="2205038"/>
            <a:ext cx="0" cy="2476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1" name="AutoShape 143"/>
          <p:cNvCxnSpPr>
            <a:cxnSpLocks noChangeShapeType="1"/>
            <a:stCxn id="11268" idx="2"/>
          </p:cNvCxnSpPr>
          <p:nvPr/>
        </p:nvCxnSpPr>
        <p:spPr bwMode="auto">
          <a:xfrm>
            <a:off x="2124075" y="5113338"/>
            <a:ext cx="0" cy="1052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272" name="AutoShape 147"/>
          <p:cNvCxnSpPr>
            <a:cxnSpLocks noChangeShapeType="1"/>
            <a:stCxn id="11273" idx="2"/>
            <a:endCxn id="11266" idx="0"/>
          </p:cNvCxnSpPr>
          <p:nvPr/>
        </p:nvCxnSpPr>
        <p:spPr bwMode="auto">
          <a:xfrm rot="5400000">
            <a:off x="2020094" y="764381"/>
            <a:ext cx="247650" cy="39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73" name="Rectangle 148"/>
          <p:cNvSpPr>
            <a:spLocks noChangeArrowheads="1"/>
          </p:cNvSpPr>
          <p:nvPr/>
        </p:nvSpPr>
        <p:spPr bwMode="auto">
          <a:xfrm>
            <a:off x="363538" y="152400"/>
            <a:ext cx="35988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1">
                <a:latin typeface="Constantia" pitchFamily="18" charset="0"/>
              </a:rPr>
              <a:t>character stream </a:t>
            </a:r>
          </a:p>
        </p:txBody>
      </p:sp>
      <p:sp>
        <p:nvSpPr>
          <p:cNvPr id="13465" name="Text Box 153"/>
          <p:cNvSpPr txBox="1">
            <a:spLocks noChangeArrowheads="1"/>
          </p:cNvSpPr>
          <p:nvPr/>
        </p:nvSpPr>
        <p:spPr bwMode="auto">
          <a:xfrm>
            <a:off x="2971800" y="457200"/>
            <a:ext cx="4908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>
                <a:solidFill>
                  <a:schemeClr val="tx2"/>
                </a:solidFill>
                <a:latin typeface="Courier New" pitchFamily="49" charset="0"/>
              </a:rPr>
              <a:t>position = initial + rate * 60 </a:t>
            </a:r>
          </a:p>
        </p:txBody>
      </p:sp>
      <p:sp>
        <p:nvSpPr>
          <p:cNvPr id="13466" name="Text Box 154"/>
          <p:cNvSpPr txBox="1">
            <a:spLocks noChangeArrowheads="1"/>
          </p:cNvSpPr>
          <p:nvPr/>
        </p:nvSpPr>
        <p:spPr bwMode="auto">
          <a:xfrm>
            <a:off x="3908425" y="1385888"/>
            <a:ext cx="5235575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chemeClr val="tx2"/>
                </a:solidFill>
                <a:latin typeface="Courier New" pitchFamily="49" charset="0"/>
              </a:rPr>
              <a:t>&lt;id,1&gt; &lt;=&gt; &lt;id,2&gt; &lt;+&gt; &lt;id,3&gt; &lt;*&gt; &lt;60&gt;</a:t>
            </a:r>
          </a:p>
        </p:txBody>
      </p:sp>
      <p:grpSp>
        <p:nvGrpSpPr>
          <p:cNvPr id="2" name="Group 170"/>
          <p:cNvGrpSpPr>
            <a:grpSpLocks/>
          </p:cNvGrpSpPr>
          <p:nvPr/>
        </p:nvGrpSpPr>
        <p:grpSpPr bwMode="auto">
          <a:xfrm>
            <a:off x="5334000" y="2057400"/>
            <a:ext cx="2978150" cy="2044700"/>
            <a:chOff x="3152" y="1375"/>
            <a:chExt cx="1876" cy="1288"/>
          </a:xfrm>
        </p:grpSpPr>
        <p:sp>
          <p:nvSpPr>
            <p:cNvPr id="11294" name="Text Box 156"/>
            <p:cNvSpPr txBox="1">
              <a:spLocks noChangeArrowheads="1"/>
            </p:cNvSpPr>
            <p:nvPr/>
          </p:nvSpPr>
          <p:spPr bwMode="auto">
            <a:xfrm>
              <a:off x="3696" y="1375"/>
              <a:ext cx="212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Courier New" pitchFamily="49" charset="0"/>
                </a:rPr>
                <a:t>=</a:t>
              </a:r>
            </a:p>
          </p:txBody>
        </p:sp>
        <p:sp>
          <p:nvSpPr>
            <p:cNvPr id="11295" name="Text Box 157"/>
            <p:cNvSpPr txBox="1">
              <a:spLocks noChangeArrowheads="1"/>
            </p:cNvSpPr>
            <p:nvPr/>
          </p:nvSpPr>
          <p:spPr bwMode="auto">
            <a:xfrm>
              <a:off x="3152" y="1752"/>
              <a:ext cx="632" cy="231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>
                  <a:latin typeface="Courier New" pitchFamily="49" charset="0"/>
                </a:rPr>
                <a:t>&lt;id,1&gt;</a:t>
              </a:r>
            </a:p>
          </p:txBody>
        </p:sp>
        <p:sp>
          <p:nvSpPr>
            <p:cNvPr id="11296" name="Text Box 159"/>
            <p:cNvSpPr txBox="1">
              <a:spLocks noChangeArrowheads="1"/>
            </p:cNvSpPr>
            <p:nvPr/>
          </p:nvSpPr>
          <p:spPr bwMode="auto">
            <a:xfrm>
              <a:off x="3560" y="2069"/>
              <a:ext cx="632" cy="231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>
                  <a:latin typeface="Courier New" pitchFamily="49" charset="0"/>
                </a:rPr>
                <a:t>&lt;id,2&gt;</a:t>
              </a:r>
            </a:p>
          </p:txBody>
        </p:sp>
        <p:sp>
          <p:nvSpPr>
            <p:cNvPr id="11297" name="Text Box 160"/>
            <p:cNvSpPr txBox="1">
              <a:spLocks noChangeArrowheads="1"/>
            </p:cNvSpPr>
            <p:nvPr/>
          </p:nvSpPr>
          <p:spPr bwMode="auto">
            <a:xfrm>
              <a:off x="3923" y="2432"/>
              <a:ext cx="632" cy="231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>
                  <a:latin typeface="Courier New" pitchFamily="49" charset="0"/>
                </a:rPr>
                <a:t>&lt;id,3&gt;</a:t>
              </a:r>
            </a:p>
          </p:txBody>
        </p:sp>
        <p:sp>
          <p:nvSpPr>
            <p:cNvPr id="11298" name="Text Box 161"/>
            <p:cNvSpPr txBox="1">
              <a:spLocks noChangeArrowheads="1"/>
            </p:cNvSpPr>
            <p:nvPr/>
          </p:nvSpPr>
          <p:spPr bwMode="auto">
            <a:xfrm>
              <a:off x="4059" y="1738"/>
              <a:ext cx="212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Courier New" pitchFamily="49" charset="0"/>
                </a:rPr>
                <a:t>+</a:t>
              </a:r>
            </a:p>
          </p:txBody>
        </p:sp>
        <p:sp>
          <p:nvSpPr>
            <p:cNvPr id="11299" name="Text Box 162"/>
            <p:cNvSpPr txBox="1">
              <a:spLocks noChangeArrowheads="1"/>
            </p:cNvSpPr>
            <p:nvPr/>
          </p:nvSpPr>
          <p:spPr bwMode="auto">
            <a:xfrm>
              <a:off x="4468" y="2055"/>
              <a:ext cx="212" cy="25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Courier New" pitchFamily="49" charset="0"/>
                </a:rPr>
                <a:t>*</a:t>
              </a:r>
            </a:p>
          </p:txBody>
        </p:sp>
        <p:sp>
          <p:nvSpPr>
            <p:cNvPr id="11300" name="Text Box 163"/>
            <p:cNvSpPr txBox="1">
              <a:spLocks noChangeArrowheads="1"/>
            </p:cNvSpPr>
            <p:nvPr/>
          </p:nvSpPr>
          <p:spPr bwMode="auto">
            <a:xfrm>
              <a:off x="4740" y="2432"/>
              <a:ext cx="288" cy="231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>
                  <a:latin typeface="Courier New" pitchFamily="49" charset="0"/>
                </a:rPr>
                <a:t>60</a:t>
              </a:r>
            </a:p>
          </p:txBody>
        </p:sp>
        <p:cxnSp>
          <p:nvCxnSpPr>
            <p:cNvPr id="11301" name="AutoShape 164"/>
            <p:cNvCxnSpPr>
              <a:cxnSpLocks noChangeShapeType="1"/>
              <a:stCxn id="11294" idx="2"/>
              <a:endCxn id="11295" idx="0"/>
            </p:cNvCxnSpPr>
            <p:nvPr/>
          </p:nvCxnSpPr>
          <p:spPr bwMode="auto">
            <a:xfrm flipH="1">
              <a:off x="3468" y="1620"/>
              <a:ext cx="329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02" name="AutoShape 165"/>
            <p:cNvCxnSpPr>
              <a:cxnSpLocks noChangeShapeType="1"/>
              <a:stCxn id="11294" idx="2"/>
              <a:endCxn id="11298" idx="0"/>
            </p:cNvCxnSpPr>
            <p:nvPr/>
          </p:nvCxnSpPr>
          <p:spPr bwMode="auto">
            <a:xfrm>
              <a:off x="3797" y="1620"/>
              <a:ext cx="363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03" name="AutoShape 166"/>
            <p:cNvCxnSpPr>
              <a:cxnSpLocks noChangeShapeType="1"/>
              <a:stCxn id="11298" idx="2"/>
              <a:endCxn id="11296" idx="0"/>
            </p:cNvCxnSpPr>
            <p:nvPr/>
          </p:nvCxnSpPr>
          <p:spPr bwMode="auto">
            <a:xfrm flipH="1">
              <a:off x="3876" y="1983"/>
              <a:ext cx="284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04" name="AutoShape 167"/>
            <p:cNvCxnSpPr>
              <a:cxnSpLocks noChangeShapeType="1"/>
              <a:stCxn id="11298" idx="2"/>
              <a:endCxn id="11299" idx="0"/>
            </p:cNvCxnSpPr>
            <p:nvPr/>
          </p:nvCxnSpPr>
          <p:spPr bwMode="auto">
            <a:xfrm>
              <a:off x="4160" y="1983"/>
              <a:ext cx="409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05" name="AutoShape 168"/>
            <p:cNvCxnSpPr>
              <a:cxnSpLocks noChangeShapeType="1"/>
              <a:stCxn id="11299" idx="2"/>
              <a:endCxn id="11297" idx="0"/>
            </p:cNvCxnSpPr>
            <p:nvPr/>
          </p:nvCxnSpPr>
          <p:spPr bwMode="auto">
            <a:xfrm flipH="1">
              <a:off x="4239" y="2300"/>
              <a:ext cx="330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06" name="AutoShape 169"/>
            <p:cNvCxnSpPr>
              <a:cxnSpLocks noChangeShapeType="1"/>
              <a:stCxn id="11299" idx="2"/>
              <a:endCxn id="11300" idx="0"/>
            </p:cNvCxnSpPr>
            <p:nvPr/>
          </p:nvCxnSpPr>
          <p:spPr bwMode="auto">
            <a:xfrm>
              <a:off x="4569" y="2300"/>
              <a:ext cx="315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188"/>
          <p:cNvGrpSpPr>
            <a:grpSpLocks/>
          </p:cNvGrpSpPr>
          <p:nvPr/>
        </p:nvGrpSpPr>
        <p:grpSpPr bwMode="auto">
          <a:xfrm>
            <a:off x="4356100" y="4076700"/>
            <a:ext cx="4070350" cy="2589213"/>
            <a:chOff x="2847" y="1531"/>
            <a:chExt cx="2564" cy="1631"/>
          </a:xfrm>
        </p:grpSpPr>
        <p:sp>
          <p:nvSpPr>
            <p:cNvPr id="11279" name="Text Box 172"/>
            <p:cNvSpPr txBox="1">
              <a:spLocks noChangeArrowheads="1"/>
            </p:cNvSpPr>
            <p:nvPr/>
          </p:nvSpPr>
          <p:spPr bwMode="auto">
            <a:xfrm>
              <a:off x="3391" y="1531"/>
              <a:ext cx="212" cy="25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Courier New" pitchFamily="49" charset="0"/>
                </a:rPr>
                <a:t>=</a:t>
              </a:r>
            </a:p>
          </p:txBody>
        </p:sp>
        <p:sp>
          <p:nvSpPr>
            <p:cNvPr id="11280" name="Text Box 173"/>
            <p:cNvSpPr txBox="1">
              <a:spLocks noChangeArrowheads="1"/>
            </p:cNvSpPr>
            <p:nvPr/>
          </p:nvSpPr>
          <p:spPr bwMode="auto">
            <a:xfrm>
              <a:off x="2847" y="1908"/>
              <a:ext cx="632" cy="23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>
                  <a:latin typeface="Courier New" pitchFamily="49" charset="0"/>
                </a:rPr>
                <a:t>&lt;id,1&gt;</a:t>
              </a:r>
            </a:p>
          </p:txBody>
        </p:sp>
        <p:sp>
          <p:nvSpPr>
            <p:cNvPr id="11281" name="Text Box 174"/>
            <p:cNvSpPr txBox="1">
              <a:spLocks noChangeArrowheads="1"/>
            </p:cNvSpPr>
            <p:nvPr/>
          </p:nvSpPr>
          <p:spPr bwMode="auto">
            <a:xfrm>
              <a:off x="3255" y="2225"/>
              <a:ext cx="632" cy="23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>
                  <a:latin typeface="Courier New" pitchFamily="49" charset="0"/>
                </a:rPr>
                <a:t>&lt;id,2&gt;</a:t>
              </a:r>
            </a:p>
          </p:txBody>
        </p:sp>
        <p:sp>
          <p:nvSpPr>
            <p:cNvPr id="11282" name="Text Box 175"/>
            <p:cNvSpPr txBox="1">
              <a:spLocks noChangeArrowheads="1"/>
            </p:cNvSpPr>
            <p:nvPr/>
          </p:nvSpPr>
          <p:spPr bwMode="auto">
            <a:xfrm>
              <a:off x="3618" y="2588"/>
              <a:ext cx="632" cy="23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>
                  <a:latin typeface="Courier New" pitchFamily="49" charset="0"/>
                </a:rPr>
                <a:t>&lt;id,3&gt;</a:t>
              </a:r>
            </a:p>
          </p:txBody>
        </p:sp>
        <p:sp>
          <p:nvSpPr>
            <p:cNvPr id="11283" name="Text Box 176"/>
            <p:cNvSpPr txBox="1">
              <a:spLocks noChangeArrowheads="1"/>
            </p:cNvSpPr>
            <p:nvPr/>
          </p:nvSpPr>
          <p:spPr bwMode="auto">
            <a:xfrm>
              <a:off x="3754" y="1894"/>
              <a:ext cx="212" cy="25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Courier New" pitchFamily="49" charset="0"/>
                </a:rPr>
                <a:t>+</a:t>
              </a:r>
            </a:p>
          </p:txBody>
        </p:sp>
        <p:sp>
          <p:nvSpPr>
            <p:cNvPr id="11284" name="Text Box 177"/>
            <p:cNvSpPr txBox="1">
              <a:spLocks noChangeArrowheads="1"/>
            </p:cNvSpPr>
            <p:nvPr/>
          </p:nvSpPr>
          <p:spPr bwMode="auto">
            <a:xfrm>
              <a:off x="4163" y="2211"/>
              <a:ext cx="212" cy="25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000" b="1">
                  <a:latin typeface="Courier New" pitchFamily="49" charset="0"/>
                </a:rPr>
                <a:t>*</a:t>
              </a:r>
            </a:p>
          </p:txBody>
        </p:sp>
        <p:sp>
          <p:nvSpPr>
            <p:cNvPr id="11285" name="Text Box 178"/>
            <p:cNvSpPr txBox="1">
              <a:spLocks noChangeArrowheads="1"/>
            </p:cNvSpPr>
            <p:nvPr/>
          </p:nvSpPr>
          <p:spPr bwMode="auto">
            <a:xfrm>
              <a:off x="4435" y="2588"/>
              <a:ext cx="976" cy="23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>
                  <a:latin typeface="Courier New" pitchFamily="49" charset="0"/>
                </a:rPr>
                <a:t>inttofloat</a:t>
              </a:r>
            </a:p>
          </p:txBody>
        </p:sp>
        <p:cxnSp>
          <p:nvCxnSpPr>
            <p:cNvPr id="11286" name="AutoShape 179"/>
            <p:cNvCxnSpPr>
              <a:cxnSpLocks noChangeShapeType="1"/>
              <a:stCxn id="11279" idx="2"/>
              <a:endCxn id="11280" idx="0"/>
            </p:cNvCxnSpPr>
            <p:nvPr/>
          </p:nvCxnSpPr>
          <p:spPr bwMode="auto">
            <a:xfrm flipH="1">
              <a:off x="3163" y="1781"/>
              <a:ext cx="334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7" name="AutoShape 180"/>
            <p:cNvCxnSpPr>
              <a:cxnSpLocks noChangeShapeType="1"/>
              <a:stCxn id="11279" idx="2"/>
              <a:endCxn id="11283" idx="0"/>
            </p:cNvCxnSpPr>
            <p:nvPr/>
          </p:nvCxnSpPr>
          <p:spPr bwMode="auto">
            <a:xfrm>
              <a:off x="3497" y="1781"/>
              <a:ext cx="363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8" name="AutoShape 181"/>
            <p:cNvCxnSpPr>
              <a:cxnSpLocks noChangeShapeType="1"/>
              <a:stCxn id="11283" idx="2"/>
              <a:endCxn id="11281" idx="0"/>
            </p:cNvCxnSpPr>
            <p:nvPr/>
          </p:nvCxnSpPr>
          <p:spPr bwMode="auto">
            <a:xfrm flipH="1">
              <a:off x="3571" y="2144"/>
              <a:ext cx="289" cy="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89" name="AutoShape 182"/>
            <p:cNvCxnSpPr>
              <a:cxnSpLocks noChangeShapeType="1"/>
              <a:stCxn id="11283" idx="2"/>
              <a:endCxn id="11284" idx="0"/>
            </p:cNvCxnSpPr>
            <p:nvPr/>
          </p:nvCxnSpPr>
          <p:spPr bwMode="auto">
            <a:xfrm>
              <a:off x="3860" y="2144"/>
              <a:ext cx="409" cy="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90" name="AutoShape 183"/>
            <p:cNvCxnSpPr>
              <a:cxnSpLocks noChangeShapeType="1"/>
              <a:stCxn id="11284" idx="2"/>
              <a:endCxn id="11282" idx="0"/>
            </p:cNvCxnSpPr>
            <p:nvPr/>
          </p:nvCxnSpPr>
          <p:spPr bwMode="auto">
            <a:xfrm flipH="1">
              <a:off x="3934" y="2461"/>
              <a:ext cx="335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91" name="AutoShape 184"/>
            <p:cNvCxnSpPr>
              <a:cxnSpLocks noChangeShapeType="1"/>
              <a:stCxn id="11284" idx="2"/>
              <a:endCxn id="11285" idx="0"/>
            </p:cNvCxnSpPr>
            <p:nvPr/>
          </p:nvCxnSpPr>
          <p:spPr bwMode="auto">
            <a:xfrm>
              <a:off x="4269" y="2461"/>
              <a:ext cx="654" cy="1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292" name="Text Box 186"/>
            <p:cNvSpPr txBox="1">
              <a:spLocks noChangeArrowheads="1"/>
            </p:cNvSpPr>
            <p:nvPr/>
          </p:nvSpPr>
          <p:spPr bwMode="auto">
            <a:xfrm>
              <a:off x="4779" y="2931"/>
              <a:ext cx="288" cy="23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b="1">
                  <a:latin typeface="Courier New" pitchFamily="49" charset="0"/>
                </a:rPr>
                <a:t>60</a:t>
              </a:r>
            </a:p>
          </p:txBody>
        </p:sp>
        <p:cxnSp>
          <p:nvCxnSpPr>
            <p:cNvPr id="11293" name="AutoShape 187"/>
            <p:cNvCxnSpPr>
              <a:cxnSpLocks noChangeShapeType="1"/>
              <a:stCxn id="11285" idx="2"/>
              <a:endCxn id="11292" idx="0"/>
            </p:cNvCxnSpPr>
            <p:nvPr/>
          </p:nvCxnSpPr>
          <p:spPr bwMode="auto">
            <a:xfrm>
              <a:off x="4923" y="2819"/>
              <a:ext cx="0" cy="1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1278" name="TextBox 41"/>
          <p:cNvSpPr txBox="1">
            <a:spLocks noChangeArrowheads="1"/>
          </p:cNvSpPr>
          <p:nvPr/>
        </p:nvSpPr>
        <p:spPr bwMode="auto">
          <a:xfrm>
            <a:off x="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Example:-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" grpId="0"/>
      <p:bldP spid="134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411413" y="260350"/>
            <a:ext cx="3598862" cy="431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Intermediate Code Generator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411413" y="2132013"/>
            <a:ext cx="3598862" cy="7191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Machine-Independent</a:t>
            </a:r>
          </a:p>
          <a:p>
            <a:pPr algn="ctr"/>
            <a:r>
              <a:rPr lang="en-US" altLang="zh-TW">
                <a:latin typeface="Constantia" pitchFamily="18" charset="0"/>
              </a:rPr>
              <a:t>Code Optimizer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411413" y="3789363"/>
            <a:ext cx="3598862" cy="431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>
                <a:latin typeface="Constantia" pitchFamily="18" charset="0"/>
              </a:rPr>
              <a:t>Code Generator</a:t>
            </a:r>
          </a:p>
        </p:txBody>
      </p:sp>
      <p:cxnSp>
        <p:nvCxnSpPr>
          <p:cNvPr id="12293" name="AutoShape 7"/>
          <p:cNvCxnSpPr>
            <a:cxnSpLocks noChangeShapeType="1"/>
            <a:stCxn id="12290" idx="2"/>
            <a:endCxn id="12291" idx="0"/>
          </p:cNvCxnSpPr>
          <p:nvPr/>
        </p:nvCxnSpPr>
        <p:spPr bwMode="auto">
          <a:xfrm>
            <a:off x="4211638" y="692150"/>
            <a:ext cx="0" cy="1439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4" name="AutoShape 8"/>
          <p:cNvCxnSpPr>
            <a:cxnSpLocks noChangeShapeType="1"/>
            <a:stCxn id="12291" idx="2"/>
            <a:endCxn id="12292" idx="0"/>
          </p:cNvCxnSpPr>
          <p:nvPr/>
        </p:nvCxnSpPr>
        <p:spPr bwMode="auto">
          <a:xfrm>
            <a:off x="4211638" y="2851150"/>
            <a:ext cx="0" cy="938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5" name="AutoShape 9"/>
          <p:cNvCxnSpPr>
            <a:cxnSpLocks noChangeShapeType="1"/>
            <a:stCxn id="12292" idx="2"/>
          </p:cNvCxnSpPr>
          <p:nvPr/>
        </p:nvCxnSpPr>
        <p:spPr bwMode="auto">
          <a:xfrm>
            <a:off x="4211638" y="4221163"/>
            <a:ext cx="0" cy="172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5795963" y="762000"/>
            <a:ext cx="2808287" cy="129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b="1">
                <a:latin typeface="Courier New" pitchFamily="49" charset="0"/>
              </a:rPr>
              <a:t>t1 = inttofloat(60)</a:t>
            </a:r>
          </a:p>
          <a:p>
            <a:r>
              <a:rPr lang="en-US" altLang="zh-TW" b="1">
                <a:latin typeface="Courier New" pitchFamily="49" charset="0"/>
              </a:rPr>
              <a:t>t2 = id3 * t1</a:t>
            </a:r>
          </a:p>
          <a:p>
            <a:r>
              <a:rPr lang="en-US" altLang="zh-TW" b="1">
                <a:latin typeface="Courier New" pitchFamily="49" charset="0"/>
              </a:rPr>
              <a:t>t3 = id2 + t2</a:t>
            </a:r>
          </a:p>
          <a:p>
            <a:r>
              <a:rPr lang="en-US" altLang="zh-TW" b="1">
                <a:latin typeface="Courier New" pitchFamily="49" charset="0"/>
              </a:rPr>
              <a:t>id1 = t3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5795963" y="2924175"/>
            <a:ext cx="2808287" cy="6492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b="1">
                <a:latin typeface="Courier New" pitchFamily="49" charset="0"/>
              </a:rPr>
              <a:t>t1 = id3 * 60.0</a:t>
            </a:r>
          </a:p>
          <a:p>
            <a:r>
              <a:rPr lang="en-US" altLang="zh-TW" b="1">
                <a:latin typeface="Courier New" pitchFamily="49" charset="0"/>
              </a:rPr>
              <a:t>id1 = id2 + t1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5795963" y="4437063"/>
            <a:ext cx="2808287" cy="15843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b="1">
                <a:latin typeface="Courier New" pitchFamily="49" charset="0"/>
              </a:rPr>
              <a:t>L R2, id3</a:t>
            </a:r>
          </a:p>
          <a:p>
            <a:r>
              <a:rPr lang="en-US" altLang="zh-TW" b="1">
                <a:latin typeface="Courier New" pitchFamily="49" charset="0"/>
              </a:rPr>
              <a:t>MULF  R2, #60.0</a:t>
            </a:r>
          </a:p>
          <a:p>
            <a:r>
              <a:rPr lang="en-US" altLang="zh-TW" b="1">
                <a:latin typeface="Courier New" pitchFamily="49" charset="0"/>
              </a:rPr>
              <a:t>L R1, id2</a:t>
            </a:r>
          </a:p>
          <a:p>
            <a:r>
              <a:rPr lang="en-US" altLang="zh-TW" b="1">
                <a:latin typeface="Courier New" pitchFamily="49" charset="0"/>
              </a:rPr>
              <a:t>ADDF R1, R2</a:t>
            </a:r>
          </a:p>
          <a:p>
            <a:r>
              <a:rPr lang="en-US" altLang="zh-TW" b="1">
                <a:latin typeface="Courier New" pitchFamily="49" charset="0"/>
              </a:rPr>
              <a:t>ST id1, R1</a:t>
            </a:r>
          </a:p>
        </p:txBody>
      </p:sp>
      <p:graphicFrame>
        <p:nvGraphicFramePr>
          <p:cNvPr id="38956" name="Group 44"/>
          <p:cNvGraphicFramePr>
            <a:graphicFrameLocks noGrp="1"/>
          </p:cNvGraphicFramePr>
          <p:nvPr/>
        </p:nvGraphicFramePr>
        <p:xfrm>
          <a:off x="395288" y="4365625"/>
          <a:ext cx="2592387" cy="1432972"/>
        </p:xfrm>
        <a:graphic>
          <a:graphicData uri="http://schemas.openxmlformats.org/drawingml/2006/table">
            <a:tbl>
              <a:tblPr/>
              <a:tblGrid>
                <a:gridCol w="447675"/>
                <a:gridCol w="1446212"/>
                <a:gridCol w="698500"/>
              </a:tblGrid>
              <a:tr h="4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T="34093" marB="34093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position</a:t>
                      </a:r>
                    </a:p>
                  </a:txBody>
                  <a:tcPr marT="34093" marB="34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34093" marB="34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2</a:t>
                      </a:r>
                    </a:p>
                  </a:txBody>
                  <a:tcPr marT="34093" marB="34093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initial</a:t>
                      </a:r>
                    </a:p>
                  </a:txBody>
                  <a:tcPr marT="34093" marB="34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34093" marB="34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3</a:t>
                      </a:r>
                    </a:p>
                  </a:txBody>
                  <a:tcPr marT="34093" marB="34093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rate</a:t>
                      </a:r>
                    </a:p>
                  </a:txBody>
                  <a:tcPr marT="34093" marB="34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…</a:t>
                      </a:r>
                    </a:p>
                  </a:txBody>
                  <a:tcPr marT="34093" marB="34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pitchFamily="18" charset="-120"/>
                      </a:endParaRPr>
                    </a:p>
                  </a:txBody>
                  <a:tcPr marT="34093" marB="34093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pitchFamily="18" charset="-120"/>
                      </a:endParaRPr>
                    </a:p>
                  </a:txBody>
                  <a:tcPr marT="34093" marB="340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pitchFamily="18" charset="-120"/>
                      </a:endParaRPr>
                    </a:p>
                  </a:txBody>
                  <a:tcPr marT="34093" marB="340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0" name="Text Box 40"/>
          <p:cNvSpPr txBox="1">
            <a:spLocks noChangeArrowheads="1"/>
          </p:cNvSpPr>
          <p:nvPr/>
        </p:nvSpPr>
        <p:spPr bwMode="auto">
          <a:xfrm>
            <a:off x="971550" y="587692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Courier New" pitchFamily="49" charset="0"/>
              </a:rPr>
              <a:t>SYMBOL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38923" grpId="0" animBg="1"/>
      <p:bldP spid="389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9600" cy="692150"/>
          </a:xfrm>
        </p:spPr>
        <p:txBody>
          <a:bodyPr/>
          <a:lstStyle/>
          <a:p>
            <a:pPr eaLnBrk="1" hangingPunct="1"/>
            <a:r>
              <a:rPr lang="en-US" altLang="zh-TW" sz="3800" smtClean="0"/>
              <a:t>The Phases of a Compiler</a:t>
            </a:r>
          </a:p>
        </p:txBody>
      </p:sp>
      <p:graphicFrame>
        <p:nvGraphicFramePr>
          <p:cNvPr id="13443" name="Group 131"/>
          <p:cNvGraphicFramePr>
            <a:graphicFrameLocks noGrp="1"/>
          </p:cNvGraphicFramePr>
          <p:nvPr>
            <p:ph idx="1"/>
          </p:nvPr>
        </p:nvGraphicFramePr>
        <p:xfrm>
          <a:off x="396875" y="744670"/>
          <a:ext cx="8747125" cy="611333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970041"/>
                <a:gridCol w="3159686"/>
                <a:gridCol w="2617398"/>
              </a:tblGrid>
              <a:tr h="316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Phase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Sample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</a:tr>
              <a:tr h="494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Programmer (source code producer)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Source string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A=B+C;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</a:tr>
              <a:tr h="6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Scanner (performs lexical analysis)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Token string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‘A’, ‘=’, ‘B’, ‘+’, ‘C’, ‘;’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And symbol table with names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</a:tr>
              <a:tr h="1529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Parser (performs syntax analysis based on the grammar of the programming language)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Parse tree or abstract syntax tree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;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|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=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\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  +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/ \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B   C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</a:tr>
              <a:tr h="498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Semantic analyzer (type checking,  etc)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Annotated parse tree or abstract syntax tree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1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</a:tr>
              <a:tr h="762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Intermediate code generator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Three-address code, quads, or RTL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int2fp    B          t1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           t1    C    t2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:=     t2         A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</a:tr>
              <a:tr h="498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Optimizer</a:t>
                      </a:r>
                      <a:endParaRPr kumimoji="1" lang="en-US" altLang="zh-TW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Three-address code, quads, or RTL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int2fp B          t1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      t1   #2.3  A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</a:tr>
              <a:tr h="704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Code generator</a:t>
                      </a:r>
                      <a:endParaRPr kumimoji="1" lang="en-US" altLang="zh-TW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Assembly code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MOVF  #2.3,r1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ADDF2 r1,r2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MOVF  r2,A</a:t>
                      </a:r>
                      <a:endParaRPr kumimoji="1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</a:tr>
              <a:tr h="498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Peephole optimizer</a:t>
                      </a:r>
                      <a:endParaRPr kumimoji="1" lang="en-US" altLang="zh-TW" sz="1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Assembly code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ADDF2 #2.3,r2</a:t>
                      </a:r>
                      <a:b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1" lang="en-US" altLang="zh-TW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MOVF  r2,A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新細明體" pitchFamily="18" charset="-120"/>
                      </a:endParaRPr>
                    </a:p>
                  </a:txBody>
                  <a:tcPr marT="44225" marB="44225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DFF3C6-5838-4A7F-91CC-5436AC0CDCF1}" type="slidenum">
              <a:rPr lang="zh-TW" altLang="en-US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80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 compiler must perform two major tasks</a:t>
            </a:r>
          </a:p>
          <a:p>
            <a:pPr lvl="1" eaLnBrk="1" hangingPunct="1"/>
            <a:endParaRPr lang="en-US" altLang="zh-TW" b="1" i="1" u="sng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endParaRPr lang="en-US" altLang="zh-TW" b="1" i="1" u="sng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endParaRPr lang="en-US" altLang="zh-TW" b="1" i="1" u="sng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endParaRPr lang="en-US" altLang="zh-TW" b="1" i="1" u="sng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endParaRPr lang="en-US" altLang="zh-TW" b="1" i="1" u="sng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endParaRPr lang="en-US" altLang="zh-TW" b="1" i="1" u="sng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endParaRPr lang="en-US" altLang="zh-TW" b="1" i="1" u="sng" smtClean="0">
              <a:solidFill>
                <a:srgbClr val="00B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/>
            <a:r>
              <a:rPr lang="en-US" altLang="zh-TW" b="1" i="1" u="sng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</a:t>
            </a:r>
            <a:r>
              <a:rPr lang="en-US" altLang="zh-TW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source program</a:t>
            </a:r>
          </a:p>
          <a:p>
            <a:pPr lvl="1" eaLnBrk="1" hangingPunct="1"/>
            <a:r>
              <a:rPr lang="en-US" altLang="zh-TW" b="1" i="1" u="sng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Synthesis</a:t>
            </a:r>
            <a:r>
              <a:rPr lang="en-US" altLang="zh-TW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a machine-language program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The Structure of a Compiler (1)</a:t>
            </a:r>
          </a:p>
        </p:txBody>
      </p:sp>
      <p:sp>
        <p:nvSpPr>
          <p:cNvPr id="6" name="矩形 5"/>
          <p:cNvSpPr/>
          <p:nvPr/>
        </p:nvSpPr>
        <p:spPr>
          <a:xfrm>
            <a:off x="857250" y="2286000"/>
            <a:ext cx="7537450" cy="92868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rgbClr val="FFFFFF"/>
                </a:solidFill>
              </a:rPr>
              <a:t>Compiler</a:t>
            </a: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857250" y="3786188"/>
            <a:ext cx="3716338" cy="1000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rgbClr val="FFFFFF"/>
                </a:solidFill>
              </a:rPr>
              <a:t>Analysis</a:t>
            </a: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784725" y="3786188"/>
            <a:ext cx="3716338" cy="10001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rgbClr val="FFFFFF"/>
                </a:solidFill>
              </a:rPr>
              <a:t>Synthesis</a:t>
            </a:r>
            <a:endParaRPr lang="zh-TW" altLang="en-US">
              <a:solidFill>
                <a:srgbClr val="FFFFFF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rot="5400000">
            <a:off x="6233319" y="3571082"/>
            <a:ext cx="714375" cy="1587"/>
          </a:xfrm>
          <a:prstGeom prst="straightConnector1">
            <a:avLst/>
          </a:prstGeom>
          <a:solidFill>
            <a:schemeClr val="accent6"/>
          </a:solidFill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5400000">
            <a:off x="2305844" y="3571082"/>
            <a:ext cx="714375" cy="1587"/>
          </a:xfrm>
          <a:prstGeom prst="straightConnector1">
            <a:avLst/>
          </a:prstGeom>
          <a:solidFill>
            <a:schemeClr val="accent6"/>
          </a:solidFill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842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The Structure of a Compiler</a:t>
            </a:r>
            <a:endParaRPr lang="zh-TW" altLang="en-US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EFA67D0-B1F6-4E81-818A-F7945D7B6BFC}" type="slidenum">
              <a:rPr lang="zh-TW" altLang="en-US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pPr>
                <a:defRPr/>
              </a:pPr>
              <a:t>8</a:t>
            </a:fld>
            <a:endParaRPr lang="zh-TW" altLang="en-US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2288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Scanner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6672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Parser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1056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Semantic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Routines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7105624" y="56054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Generator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7105624" y="3929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Optimizer</a:t>
            </a:r>
          </a:p>
        </p:txBody>
      </p:sp>
      <p:sp>
        <p:nvSpPr>
          <p:cNvPr id="15379" name="Line 10"/>
          <p:cNvSpPr>
            <a:spLocks noChangeShapeType="1"/>
          </p:cNvSpPr>
          <p:nvPr/>
        </p:nvSpPr>
        <p:spPr bwMode="auto">
          <a:xfrm>
            <a:off x="10096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11"/>
          <p:cNvSpPr>
            <a:spLocks noChangeShapeType="1"/>
          </p:cNvSpPr>
          <p:nvPr/>
        </p:nvSpPr>
        <p:spPr bwMode="auto">
          <a:xfrm>
            <a:off x="34480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Line 12"/>
          <p:cNvSpPr>
            <a:spLocks noChangeShapeType="1"/>
          </p:cNvSpPr>
          <p:nvPr/>
        </p:nvSpPr>
        <p:spPr bwMode="auto">
          <a:xfrm>
            <a:off x="58864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13"/>
          <p:cNvSpPr>
            <a:spLocks noChangeShapeType="1"/>
          </p:cNvSpPr>
          <p:nvPr/>
        </p:nvSpPr>
        <p:spPr bwMode="auto">
          <a:xfrm>
            <a:off x="7715250" y="27098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14"/>
          <p:cNvSpPr>
            <a:spLocks noChangeShapeType="1"/>
          </p:cNvSpPr>
          <p:nvPr/>
        </p:nvSpPr>
        <p:spPr bwMode="auto">
          <a:xfrm>
            <a:off x="7715250" y="461486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Text Box 16"/>
          <p:cNvSpPr txBox="1">
            <a:spLocks noChangeArrowheads="1"/>
          </p:cNvSpPr>
          <p:nvPr/>
        </p:nvSpPr>
        <p:spPr bwMode="auto">
          <a:xfrm>
            <a:off x="857250" y="164306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</a:p>
        </p:txBody>
      </p:sp>
      <p:sp>
        <p:nvSpPr>
          <p:cNvPr id="15385" name="Text Box 18"/>
          <p:cNvSpPr txBox="1">
            <a:spLocks noChangeArrowheads="1"/>
          </p:cNvSpPr>
          <p:nvPr/>
        </p:nvSpPr>
        <p:spPr bwMode="auto">
          <a:xfrm>
            <a:off x="3524250" y="1947863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Tokens</a:t>
            </a:r>
          </a:p>
        </p:txBody>
      </p:sp>
      <p:sp>
        <p:nvSpPr>
          <p:cNvPr id="15386" name="Text Box 19"/>
          <p:cNvSpPr txBox="1">
            <a:spLocks noChangeArrowheads="1"/>
          </p:cNvSpPr>
          <p:nvPr/>
        </p:nvSpPr>
        <p:spPr bwMode="auto">
          <a:xfrm>
            <a:off x="6038850" y="194786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Syntactic</a:t>
            </a:r>
          </a:p>
        </p:txBody>
      </p:sp>
      <p:sp>
        <p:nvSpPr>
          <p:cNvPr id="15387" name="Text Box 20"/>
          <p:cNvSpPr txBox="1">
            <a:spLocks noChangeArrowheads="1"/>
          </p:cNvSpPr>
          <p:nvPr/>
        </p:nvSpPr>
        <p:spPr bwMode="auto">
          <a:xfrm>
            <a:off x="6038850" y="23288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</p:txBody>
      </p:sp>
      <p:sp>
        <p:nvSpPr>
          <p:cNvPr id="15388" name="Line 23"/>
          <p:cNvSpPr>
            <a:spLocks noChangeShapeType="1"/>
          </p:cNvSpPr>
          <p:nvPr/>
        </p:nvSpPr>
        <p:spPr bwMode="auto">
          <a:xfrm flipH="1">
            <a:off x="6724650" y="37004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24"/>
          <p:cNvSpPr>
            <a:spLocks noChangeShapeType="1"/>
          </p:cNvSpPr>
          <p:nvPr/>
        </p:nvSpPr>
        <p:spPr bwMode="auto">
          <a:xfrm flipH="1">
            <a:off x="6724650" y="370046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25"/>
          <p:cNvSpPr>
            <a:spLocks noChangeShapeType="1"/>
          </p:cNvSpPr>
          <p:nvPr/>
        </p:nvSpPr>
        <p:spPr bwMode="auto">
          <a:xfrm>
            <a:off x="6724650" y="51482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2152624" y="4005250"/>
            <a:ext cx="20574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Symbol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Attribute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Tables</a:t>
            </a:r>
          </a:p>
        </p:txBody>
      </p:sp>
      <p:sp>
        <p:nvSpPr>
          <p:cNvPr id="15394" name="Text Box 28"/>
          <p:cNvSpPr txBox="1">
            <a:spLocks noChangeArrowheads="1"/>
          </p:cNvSpPr>
          <p:nvPr/>
        </p:nvSpPr>
        <p:spPr bwMode="auto">
          <a:xfrm>
            <a:off x="1285875" y="5148263"/>
            <a:ext cx="421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(Used by all</a:t>
            </a:r>
            <a:r>
              <a:rPr lang="zh-TW" altLang="en-US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Phases of The Compiler)</a:t>
            </a:r>
          </a:p>
        </p:txBody>
      </p:sp>
      <p:sp>
        <p:nvSpPr>
          <p:cNvPr id="15395" name="Text Box 17"/>
          <p:cNvSpPr txBox="1">
            <a:spLocks noChangeArrowheads="1"/>
          </p:cNvSpPr>
          <p:nvPr/>
        </p:nvSpPr>
        <p:spPr bwMode="auto">
          <a:xfrm>
            <a:off x="0" y="2405063"/>
            <a:ext cx="212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(Character Stream)</a:t>
            </a:r>
          </a:p>
        </p:txBody>
      </p:sp>
      <p:sp>
        <p:nvSpPr>
          <p:cNvPr id="15396" name="Text Box 22"/>
          <p:cNvSpPr txBox="1">
            <a:spLocks noChangeArrowheads="1"/>
          </p:cNvSpPr>
          <p:nvPr/>
        </p:nvSpPr>
        <p:spPr bwMode="auto">
          <a:xfrm>
            <a:off x="6858000" y="285750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Intermediate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</a:t>
            </a:r>
          </a:p>
        </p:txBody>
      </p:sp>
      <p:sp>
        <p:nvSpPr>
          <p:cNvPr id="15397" name="矩形 25"/>
          <p:cNvSpPr>
            <a:spLocks noChangeArrowheads="1"/>
          </p:cNvSpPr>
          <p:nvPr/>
        </p:nvSpPr>
        <p:spPr bwMode="auto">
          <a:xfrm>
            <a:off x="6643688" y="6488113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machine code</a:t>
            </a:r>
          </a:p>
        </p:txBody>
      </p:sp>
      <p:sp>
        <p:nvSpPr>
          <p:cNvPr id="15398" name="Line 14"/>
          <p:cNvSpPr>
            <a:spLocks noChangeShapeType="1"/>
          </p:cNvSpPr>
          <p:nvPr/>
        </p:nvSpPr>
        <p:spPr bwMode="auto">
          <a:xfrm>
            <a:off x="7715250" y="6215063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F1808F-817E-4A35-A41E-58EF7D43CCBA}" type="slidenum">
              <a:rPr lang="zh-TW" altLang="en-US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pPr>
                <a:defRPr/>
              </a:pPr>
              <a:t>9</a:t>
            </a:fld>
            <a:endParaRPr lang="zh-TW" altLang="en-US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2228824" y="2024050"/>
            <a:ext cx="1219200" cy="6858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rgbClr val="FFFF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Scanner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46672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Parser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105624" y="2024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Semantic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Routines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7105624" y="56054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Generator</a:t>
            </a: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7105624" y="3929050"/>
            <a:ext cx="1219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Optimizer</a:t>
            </a:r>
          </a:p>
        </p:txBody>
      </p:sp>
      <p:sp>
        <p:nvSpPr>
          <p:cNvPr id="16402" name="Line 10"/>
          <p:cNvSpPr>
            <a:spLocks noChangeShapeType="1"/>
          </p:cNvSpPr>
          <p:nvPr/>
        </p:nvSpPr>
        <p:spPr bwMode="auto">
          <a:xfrm>
            <a:off x="10096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11"/>
          <p:cNvSpPr>
            <a:spLocks noChangeShapeType="1"/>
          </p:cNvSpPr>
          <p:nvPr/>
        </p:nvSpPr>
        <p:spPr bwMode="auto">
          <a:xfrm>
            <a:off x="34480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12"/>
          <p:cNvSpPr>
            <a:spLocks noChangeShapeType="1"/>
          </p:cNvSpPr>
          <p:nvPr/>
        </p:nvSpPr>
        <p:spPr bwMode="auto">
          <a:xfrm>
            <a:off x="5886450" y="232886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13"/>
          <p:cNvSpPr>
            <a:spLocks noChangeShapeType="1"/>
          </p:cNvSpPr>
          <p:nvPr/>
        </p:nvSpPr>
        <p:spPr bwMode="auto">
          <a:xfrm>
            <a:off x="7715250" y="2709863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14"/>
          <p:cNvSpPr>
            <a:spLocks noChangeShapeType="1"/>
          </p:cNvSpPr>
          <p:nvPr/>
        </p:nvSpPr>
        <p:spPr bwMode="auto">
          <a:xfrm>
            <a:off x="7715250" y="4614863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Line 15"/>
          <p:cNvSpPr>
            <a:spLocks noChangeShapeType="1"/>
          </p:cNvSpPr>
          <p:nvPr/>
        </p:nvSpPr>
        <p:spPr bwMode="auto">
          <a:xfrm>
            <a:off x="7715250" y="62912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8" name="Text Box 16"/>
          <p:cNvSpPr txBox="1">
            <a:spLocks noChangeArrowheads="1"/>
          </p:cNvSpPr>
          <p:nvPr/>
        </p:nvSpPr>
        <p:spPr bwMode="auto">
          <a:xfrm>
            <a:off x="857250" y="1643063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</a:p>
        </p:txBody>
      </p:sp>
      <p:sp>
        <p:nvSpPr>
          <p:cNvPr id="16409" name="Text Box 18"/>
          <p:cNvSpPr txBox="1">
            <a:spLocks noChangeArrowheads="1"/>
          </p:cNvSpPr>
          <p:nvPr/>
        </p:nvSpPr>
        <p:spPr bwMode="auto">
          <a:xfrm>
            <a:off x="3524250" y="1947863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Tokens</a:t>
            </a:r>
          </a:p>
        </p:txBody>
      </p:sp>
      <p:sp>
        <p:nvSpPr>
          <p:cNvPr id="16410" name="Text Box 19"/>
          <p:cNvSpPr txBox="1">
            <a:spLocks noChangeArrowheads="1"/>
          </p:cNvSpPr>
          <p:nvPr/>
        </p:nvSpPr>
        <p:spPr bwMode="auto">
          <a:xfrm>
            <a:off x="6038850" y="194786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Syntactic</a:t>
            </a:r>
          </a:p>
        </p:txBody>
      </p:sp>
      <p:sp>
        <p:nvSpPr>
          <p:cNvPr id="16411" name="Text Box 20"/>
          <p:cNvSpPr txBox="1">
            <a:spLocks noChangeArrowheads="1"/>
          </p:cNvSpPr>
          <p:nvPr/>
        </p:nvSpPr>
        <p:spPr bwMode="auto">
          <a:xfrm>
            <a:off x="6038850" y="23288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</a:t>
            </a:r>
          </a:p>
        </p:txBody>
      </p:sp>
      <p:sp>
        <p:nvSpPr>
          <p:cNvPr id="16412" name="Line 23"/>
          <p:cNvSpPr>
            <a:spLocks noChangeShapeType="1"/>
          </p:cNvSpPr>
          <p:nvPr/>
        </p:nvSpPr>
        <p:spPr bwMode="auto">
          <a:xfrm flipH="1">
            <a:off x="6724650" y="37004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24"/>
          <p:cNvSpPr>
            <a:spLocks noChangeShapeType="1"/>
          </p:cNvSpPr>
          <p:nvPr/>
        </p:nvSpPr>
        <p:spPr bwMode="auto">
          <a:xfrm flipH="1">
            <a:off x="6724650" y="370046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Line 25"/>
          <p:cNvSpPr>
            <a:spLocks noChangeShapeType="1"/>
          </p:cNvSpPr>
          <p:nvPr/>
        </p:nvSpPr>
        <p:spPr bwMode="auto">
          <a:xfrm>
            <a:off x="6724650" y="514826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2152624" y="4005250"/>
            <a:ext cx="2057400" cy="990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Symbol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Attribute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Tables</a:t>
            </a:r>
          </a:p>
        </p:txBody>
      </p:sp>
      <p:sp>
        <p:nvSpPr>
          <p:cNvPr id="16418" name="Text Box 28"/>
          <p:cNvSpPr txBox="1">
            <a:spLocks noChangeArrowheads="1"/>
          </p:cNvSpPr>
          <p:nvPr/>
        </p:nvSpPr>
        <p:spPr bwMode="auto">
          <a:xfrm>
            <a:off x="2533650" y="5148263"/>
            <a:ext cx="1646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(Used by all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Phases of 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Compiler)</a:t>
            </a:r>
          </a:p>
        </p:txBody>
      </p:sp>
      <p:sp>
        <p:nvSpPr>
          <p:cNvPr id="26" name="矩形 25"/>
          <p:cNvSpPr/>
          <p:nvPr/>
        </p:nvSpPr>
        <p:spPr>
          <a:xfrm>
            <a:off x="214282" y="3071810"/>
            <a:ext cx="6357600" cy="3358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600" b="1" dirty="0">
                <a:solidFill>
                  <a:srgbClr val="F7C12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Scanner</a:t>
            </a:r>
            <a:r>
              <a:rPr lang="en-US" altLang="zh-TW" sz="3600" b="1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</a:p>
          <a:p>
            <a:pPr marL="228600" lvl="1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The scanner begins the analysis of  the source program by reading the input,  character by character,  and grouping characters into individual words and symbols</a:t>
            </a:r>
            <a:r>
              <a:rPr lang="en-US" altLang="zh-TW" sz="2000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(</a:t>
            </a:r>
            <a:r>
              <a:rPr lang="en-US" altLang="zh-TW" sz="2000" b="1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tokens</a:t>
            </a:r>
            <a:r>
              <a:rPr lang="en-US" altLang="zh-TW" sz="2000" dirty="0">
                <a:solidFill>
                  <a:srgbClr val="FFFF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</a:p>
          <a:p>
            <a:pPr marL="2286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b="1" dirty="0">
              <a:solidFill>
                <a:srgbClr val="FFFFFF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 ( Regular expression 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NFA ( Non-deterministic Finite Automata 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DFA ( Deterministic Finite Automata 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LEX</a:t>
            </a:r>
            <a:endParaRPr lang="zh-TW" altLang="en-US" sz="1400" b="1" dirty="0">
              <a:solidFill>
                <a:schemeClr val="bg1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422" name="Text Box 17"/>
          <p:cNvSpPr txBox="1">
            <a:spLocks noChangeArrowheads="1"/>
          </p:cNvSpPr>
          <p:nvPr/>
        </p:nvSpPr>
        <p:spPr bwMode="auto">
          <a:xfrm>
            <a:off x="0" y="2405063"/>
            <a:ext cx="212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(Character Stream)</a:t>
            </a:r>
          </a:p>
        </p:txBody>
      </p:sp>
      <p:sp>
        <p:nvSpPr>
          <p:cNvPr id="16423" name="Text Box 22"/>
          <p:cNvSpPr txBox="1">
            <a:spLocks noChangeArrowheads="1"/>
          </p:cNvSpPr>
          <p:nvPr/>
        </p:nvSpPr>
        <p:spPr bwMode="auto">
          <a:xfrm>
            <a:off x="6858000" y="285750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Intermediate</a:t>
            </a:r>
          </a:p>
          <a:p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Representation</a:t>
            </a:r>
          </a:p>
        </p:txBody>
      </p:sp>
      <p:sp>
        <p:nvSpPr>
          <p:cNvPr id="16424" name="矩形 26"/>
          <p:cNvSpPr>
            <a:spLocks noChangeArrowheads="1"/>
          </p:cNvSpPr>
          <p:nvPr/>
        </p:nvSpPr>
        <p:spPr bwMode="auto">
          <a:xfrm>
            <a:off x="6643688" y="6488113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machine code</a:t>
            </a:r>
          </a:p>
        </p:txBody>
      </p:sp>
      <p:sp>
        <p:nvSpPr>
          <p:cNvPr id="16425" name="Title 27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952</TotalTime>
  <Words>825</Words>
  <Application>Microsoft Office PowerPoint</Application>
  <PresentationFormat>On-screen Show (4:3)</PresentationFormat>
  <Paragraphs>318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Flow</vt:lpstr>
      <vt:lpstr>3_Flow</vt:lpstr>
      <vt:lpstr>2_Flow</vt:lpstr>
      <vt:lpstr>1_Flow</vt:lpstr>
      <vt:lpstr>Slide 1</vt:lpstr>
      <vt:lpstr>Compilers</vt:lpstr>
      <vt:lpstr>Slide 3</vt:lpstr>
      <vt:lpstr>Slide 4</vt:lpstr>
      <vt:lpstr>Slide 5</vt:lpstr>
      <vt:lpstr>The Phases of a Compiler</vt:lpstr>
      <vt:lpstr>The Structure of a Compiler (1)</vt:lpstr>
      <vt:lpstr>The Structure of a Compiler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Software</dc:title>
  <dc:creator>SKNCOE</dc:creator>
  <cp:lastModifiedBy>Windows User</cp:lastModifiedBy>
  <cp:revision>151</cp:revision>
  <dcterms:created xsi:type="dcterms:W3CDTF">2013-12-06T05:48:40Z</dcterms:created>
  <dcterms:modified xsi:type="dcterms:W3CDTF">2020-01-20T07:06:30Z</dcterms:modified>
</cp:coreProperties>
</file>