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4" r:id="rId1"/>
  </p:sldMasterIdLst>
  <p:notesMasterIdLst>
    <p:notesMasterId r:id="rId19"/>
  </p:notesMasterIdLst>
  <p:sldIdLst>
    <p:sldId id="272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" initials="a" lastIdx="1" clrIdx="0">
    <p:extLst>
      <p:ext uri="{19B8F6BF-5375-455C-9EA6-DF929625EA0E}">
        <p15:presenceInfo xmlns:p15="http://schemas.microsoft.com/office/powerpoint/2012/main" userId="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8" autoAdjust="0"/>
    <p:restoredTop sz="94660"/>
  </p:normalViewPr>
  <p:slideViewPr>
    <p:cSldViewPr snapToGrid="0">
      <p:cViewPr varScale="1">
        <p:scale>
          <a:sx n="70" d="100"/>
          <a:sy n="70" d="100"/>
        </p:scale>
        <p:origin x="6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EEEE0-1F73-4E35-B20A-34A995A2838F}" type="datetimeFigureOut">
              <a:rPr lang="en-US" smtClean="0"/>
              <a:t>07-Feb-20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D6AA4-B865-4A7A-ACC5-840D7F8DB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29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D6AA4-B865-4A7A-ACC5-840D7F8DB4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91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6EC22-7218-486B-B92D-A8020D57D18C}" type="datetime1">
              <a:rPr lang="en-US" smtClean="0"/>
              <a:t>07-Feb-20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83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A01D-33AC-4097-9226-E718182A1DEA}" type="datetime1">
              <a:rPr lang="en-US" smtClean="0"/>
              <a:t>07-Feb-20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83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0B11-03EC-48FD-9157-2B334ED24B61}" type="datetime1">
              <a:rPr lang="en-US" smtClean="0"/>
              <a:t>07-Feb-20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4491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AD5D-81EB-4C1F-9A9C-97BE1B04B36F}" type="datetime1">
              <a:rPr lang="en-US" smtClean="0"/>
              <a:t>07-Feb-20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82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F8FED-7DBA-405E-B8F4-C9CB3023AB1C}" type="datetime1">
              <a:rPr lang="en-US" smtClean="0"/>
              <a:t>07-Feb-20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5274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EF91-9590-4EC7-9361-060BA928AAA1}" type="datetime1">
              <a:rPr lang="en-US" smtClean="0"/>
              <a:t>07-Feb-20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78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25BD-4C51-4564-8A9B-0CA774EF7C48}" type="datetime1">
              <a:rPr lang="en-US" smtClean="0"/>
              <a:t>07-Feb-20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8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E619C-30ED-4D79-AC97-38D2D886AE5F}" type="datetime1">
              <a:rPr lang="en-US" smtClean="0"/>
              <a:t>07-Feb-20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7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C130-1885-492F-9AB2-063E23E5B6A9}" type="datetime1">
              <a:rPr lang="en-US" smtClean="0"/>
              <a:t>07-Feb-20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16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CC263-DD72-4374-80DC-9D90960A44E1}" type="datetime1">
              <a:rPr lang="en-US" smtClean="0"/>
              <a:t>07-Feb-20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981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BA11-753C-40DB-98D5-F7749B314601}" type="datetime1">
              <a:rPr lang="en-US" smtClean="0"/>
              <a:t>07-Feb-20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74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DA30-DC7F-447A-B50D-011D7A87788D}" type="datetime1">
              <a:rPr lang="en-US" smtClean="0"/>
              <a:t>07-Feb-20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68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17F3-E274-4B32-8D57-60C8014D6758}" type="datetime1">
              <a:rPr lang="en-US" smtClean="0"/>
              <a:t>07-Feb-20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93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8B92-45CA-46FD-8E76-DF77424CB092}" type="datetime1">
              <a:rPr lang="en-US" smtClean="0"/>
              <a:t>07-Feb-20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95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8B0E-0595-4FEB-8585-5662788ECC84}" type="datetime1">
              <a:rPr lang="en-US" smtClean="0"/>
              <a:t>07-Feb-20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00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CE82A-034A-4DCF-9AD5-461C2D62896E}" type="datetime1">
              <a:rPr lang="en-US" smtClean="0"/>
              <a:t>07-Feb-20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91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22000"/>
            <a:lum/>
          </a:blip>
          <a:srcRect/>
          <a:stretch>
            <a:fillRect l="40000" t="30000" r="40000" b="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B8FE1-9DBE-4823-9808-71824AD8FC99}" type="datetime1">
              <a:rPr lang="en-US" smtClean="0"/>
              <a:t>07-Feb-20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3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squareit.edu.in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11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64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5" descr="I²IT_With_name Final updated 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6767" y="34530"/>
            <a:ext cx="3669506" cy="1607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657350" y="2626520"/>
            <a:ext cx="5829300" cy="1102519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lang="en-US" sz="3300" dirty="0"/>
              <a:t>Functions in Python</a:t>
            </a:r>
            <a:endParaRPr lang="en-IN" sz="33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143000" y="4927998"/>
            <a:ext cx="6858000" cy="1815703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257175" indent="-257175" algn="ctr">
              <a:spcBef>
                <a:spcPct val="20000"/>
              </a:spcBef>
              <a:defRPr/>
            </a:pPr>
            <a:r>
              <a:rPr lang="en-IN" sz="2400" dirty="0" err="1" smtClean="0"/>
              <a:t>Prof.</a:t>
            </a:r>
            <a:r>
              <a:rPr lang="en-IN" sz="2400" dirty="0" smtClean="0"/>
              <a:t> (</a:t>
            </a:r>
            <a:r>
              <a:rPr lang="en-IN" sz="2400" dirty="0" err="1" smtClean="0"/>
              <a:t>Dr.</a:t>
            </a:r>
            <a:r>
              <a:rPr lang="en-IN" sz="2400" dirty="0" smtClean="0"/>
              <a:t>) </a:t>
            </a:r>
            <a:r>
              <a:rPr lang="en-IN" sz="2400" dirty="0" err="1" smtClean="0"/>
              <a:t>Varsha</a:t>
            </a:r>
            <a:r>
              <a:rPr lang="en-IN" sz="2400" dirty="0" smtClean="0"/>
              <a:t> </a:t>
            </a:r>
            <a:r>
              <a:rPr lang="en-IN" sz="2400" dirty="0" err="1" smtClean="0"/>
              <a:t>Degaonkar</a:t>
            </a:r>
            <a:endParaRPr lang="en-IN" sz="2400" dirty="0"/>
          </a:p>
          <a:p>
            <a:pPr marL="257175" indent="-257175" algn="ctr">
              <a:spcBef>
                <a:spcPct val="20000"/>
              </a:spcBef>
              <a:defRPr/>
            </a:pPr>
            <a:r>
              <a:rPr lang="en-IN" sz="2400" dirty="0" smtClean="0"/>
              <a:t>Department of Electronics and Telecommunication</a:t>
            </a:r>
            <a:endParaRPr lang="en-IN" sz="2400" dirty="0"/>
          </a:p>
          <a:p>
            <a:pPr marL="257175" indent="-257175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IN" sz="2400" dirty="0"/>
          </a:p>
          <a:p>
            <a:pPr marL="257175" indent="-257175" algn="ctr">
              <a:spcBef>
                <a:spcPct val="20000"/>
              </a:spcBef>
              <a:defRPr/>
            </a:pPr>
            <a:r>
              <a:rPr lang="en-IN" sz="2400" dirty="0"/>
              <a:t>International Institute of Information Technology, I²IT</a:t>
            </a:r>
          </a:p>
          <a:p>
            <a:pPr marL="257175" indent="-257175" algn="ctr">
              <a:spcBef>
                <a:spcPct val="20000"/>
              </a:spcBef>
              <a:defRPr/>
            </a:pPr>
            <a:r>
              <a:rPr lang="en-IN" sz="2400" dirty="0">
                <a:hlinkClick r:id="rId4"/>
              </a:rPr>
              <a:t>www.isquareit.edu.in</a:t>
            </a:r>
            <a:r>
              <a:rPr lang="en-IN" sz="2400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7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IN" dirty="0" smtClean="0">
                <a:solidFill>
                  <a:srgbClr val="0070C0"/>
                </a:solidFill>
              </a:rPr>
              <a:t>Random Keyword Arguments (**</a:t>
            </a:r>
            <a:r>
              <a:rPr lang="en-IN" dirty="0" err="1" smtClean="0">
                <a:solidFill>
                  <a:srgbClr val="0070C0"/>
                </a:solidFill>
              </a:rPr>
              <a:t>kwargs</a:t>
            </a:r>
            <a:r>
              <a:rPr lang="en-IN" dirty="0" smtClean="0">
                <a:solidFill>
                  <a:srgbClr val="0070C0"/>
                </a:solidFill>
              </a:rPr>
              <a:t>):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1500" dirty="0"/>
              <a:t>If we are not aware of total keyword arguments to be passed to the function, then two asterisks ** can be added before the parameter name while writing the function definition.</a:t>
            </a:r>
          </a:p>
          <a:p>
            <a:r>
              <a:rPr lang="en-IN" sz="1500" dirty="0"/>
              <a:t>By passing the parameters this way, we are actually passing a </a:t>
            </a:r>
            <a:r>
              <a:rPr lang="en-IN" sz="1500" i="1" dirty="0"/>
              <a:t>dictionary</a:t>
            </a:r>
            <a:r>
              <a:rPr lang="en-IN" sz="1500" dirty="0"/>
              <a:t> as arguments.</a:t>
            </a:r>
          </a:p>
          <a:p>
            <a:r>
              <a:rPr lang="en-IN" sz="1500" dirty="0"/>
              <a:t>Ex. </a:t>
            </a:r>
          </a:p>
          <a:p>
            <a:pPr>
              <a:buNone/>
            </a:pPr>
            <a:r>
              <a:rPr lang="en-IN" sz="1500" dirty="0"/>
              <a:t>	 </a:t>
            </a:r>
            <a:r>
              <a:rPr lang="en-IN" sz="1500" dirty="0" smtClean="0"/>
              <a:t>	</a:t>
            </a:r>
            <a:r>
              <a:rPr lang="en-IN" sz="1500" dirty="0" err="1" smtClean="0"/>
              <a:t>def</a:t>
            </a:r>
            <a:r>
              <a:rPr lang="en-IN" sz="1500" dirty="0" smtClean="0"/>
              <a:t> </a:t>
            </a:r>
            <a:r>
              <a:rPr lang="en-IN" sz="1500" dirty="0" err="1"/>
              <a:t>ex_func</a:t>
            </a:r>
            <a:r>
              <a:rPr lang="en-IN" sz="1500" dirty="0"/>
              <a:t>(**city):</a:t>
            </a:r>
          </a:p>
          <a:p>
            <a:pPr>
              <a:buNone/>
            </a:pPr>
            <a:r>
              <a:rPr lang="en-IN" sz="1500" dirty="0"/>
              <a:t>  			</a:t>
            </a:r>
            <a:r>
              <a:rPr lang="en-IN" sz="1500" dirty="0" smtClean="0"/>
              <a:t>print</a:t>
            </a:r>
            <a:r>
              <a:rPr lang="en-IN" sz="1500" dirty="0"/>
              <a:t>("My favourite city is " + city["c3"])</a:t>
            </a:r>
          </a:p>
          <a:p>
            <a:pPr>
              <a:buNone/>
            </a:pPr>
            <a:endParaRPr lang="en-IN" sz="1500" dirty="0" smtClean="0"/>
          </a:p>
          <a:p>
            <a:pPr>
              <a:buNone/>
            </a:pPr>
            <a:r>
              <a:rPr lang="en-IN" sz="1500" dirty="0"/>
              <a:t>		</a:t>
            </a:r>
            <a:r>
              <a:rPr lang="en-IN" sz="1500" dirty="0" err="1" smtClean="0"/>
              <a:t>ex_func</a:t>
            </a:r>
            <a:r>
              <a:rPr lang="en-IN" sz="1500" dirty="0" smtClean="0"/>
              <a:t>(c1</a:t>
            </a:r>
            <a:r>
              <a:rPr lang="en-IN" sz="1500" dirty="0"/>
              <a:t>=" Pune ", c2="Mumbai", c3="Nagpur")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1362" y="6488280"/>
            <a:ext cx="512638" cy="365125"/>
          </a:xfrm>
        </p:spPr>
        <p:txBody>
          <a:bodyPr/>
          <a:lstStyle/>
          <a:p>
            <a:fld id="{943F0488-C496-4163-963C-B8EF563ABE66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95784" y="6355267"/>
            <a:ext cx="6810233" cy="365125"/>
          </a:xfrm>
        </p:spPr>
        <p:txBody>
          <a:bodyPr/>
          <a:lstStyle/>
          <a:p>
            <a:pPr algn="ctr"/>
            <a:r>
              <a:rPr lang="en-US" dirty="0" smtClean="0"/>
              <a:t>International Institute of Information Technology, I²IT, P-14,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 Phase 1, Pune - 411 057 Phone - +91 20 22933441/2/3 | Website - www.isquareit.edu.in | Email - info@isquareit.edu.in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50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IN" dirty="0">
                <a:solidFill>
                  <a:srgbClr val="0070C0"/>
                </a:solidFill>
              </a:rPr>
              <a:t>Parameter Value by </a:t>
            </a:r>
            <a:r>
              <a:rPr lang="en-IN" dirty="0" smtClean="0">
                <a:solidFill>
                  <a:srgbClr val="0070C0"/>
                </a:solidFill>
              </a:rPr>
              <a:t>Default: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1500" dirty="0"/>
              <a:t>The default value is used by the function, if it is called without any argument.</a:t>
            </a:r>
          </a:p>
          <a:p>
            <a:r>
              <a:rPr lang="en-IN" sz="1500" dirty="0"/>
              <a:t>Ex.</a:t>
            </a:r>
          </a:p>
          <a:p>
            <a:pPr>
              <a:buNone/>
            </a:pPr>
            <a:r>
              <a:rPr lang="en-IN" sz="1500" dirty="0"/>
              <a:t>	def </a:t>
            </a:r>
            <a:r>
              <a:rPr lang="en-IN" sz="1500" dirty="0" err="1"/>
              <a:t>ex_func</a:t>
            </a:r>
            <a:r>
              <a:rPr lang="en-IN" sz="1500" dirty="0"/>
              <a:t>(</a:t>
            </a:r>
            <a:r>
              <a:rPr lang="en-IN" sz="1500" b="1" dirty="0"/>
              <a:t>city = “Pune"</a:t>
            </a:r>
            <a:r>
              <a:rPr lang="en-IN" sz="1500" dirty="0"/>
              <a:t>):</a:t>
            </a:r>
            <a:br>
              <a:rPr lang="en-IN" sz="1500" dirty="0"/>
            </a:br>
            <a:r>
              <a:rPr lang="en-IN" sz="1500" dirty="0"/>
              <a:t>  </a:t>
            </a:r>
            <a:r>
              <a:rPr lang="en-IN" sz="1500" dirty="0" smtClean="0"/>
              <a:t>	print</a:t>
            </a:r>
            <a:r>
              <a:rPr lang="en-IN" sz="1500" dirty="0"/>
              <a:t>("I am from " + city)</a:t>
            </a:r>
            <a:br>
              <a:rPr lang="en-IN" sz="1500" dirty="0"/>
            </a:br>
            <a:r>
              <a:rPr lang="en-IN" sz="1500" dirty="0"/>
              <a:t/>
            </a:r>
            <a:br>
              <a:rPr lang="en-IN" sz="1500" dirty="0"/>
            </a:br>
            <a:r>
              <a:rPr lang="en-IN" sz="1500" dirty="0" err="1"/>
              <a:t>ex_func</a:t>
            </a:r>
            <a:r>
              <a:rPr lang="en-IN" sz="1500" dirty="0"/>
              <a:t>(“Mumbai") 	# output: I am from Mumbai </a:t>
            </a:r>
            <a:br>
              <a:rPr lang="en-IN" sz="1500" dirty="0"/>
            </a:br>
            <a:r>
              <a:rPr lang="en-IN" sz="1500" dirty="0" err="1"/>
              <a:t>ex_func</a:t>
            </a:r>
            <a:r>
              <a:rPr lang="en-IN" sz="1500" dirty="0"/>
              <a:t>(“Nagpur") 	# output: I am from Nagpur </a:t>
            </a:r>
            <a:br>
              <a:rPr lang="en-IN" sz="1500" dirty="0"/>
            </a:br>
            <a:r>
              <a:rPr lang="en-IN" sz="1500" dirty="0" err="1"/>
              <a:t>ex_func</a:t>
            </a:r>
            <a:r>
              <a:rPr lang="en-IN" sz="1500" dirty="0"/>
              <a:t>() 			</a:t>
            </a:r>
            <a:r>
              <a:rPr lang="en-IN" sz="1500" dirty="0">
                <a:solidFill>
                  <a:schemeClr val="accent1">
                    <a:lumMod val="75000"/>
                  </a:schemeClr>
                </a:solidFill>
              </a:rPr>
              <a:t># output: I am from Pune</a:t>
            </a:r>
            <a:r>
              <a:rPr lang="en-IN" sz="1500" dirty="0"/>
              <a:t/>
            </a:r>
            <a:br>
              <a:rPr lang="en-IN" sz="1500" dirty="0"/>
            </a:br>
            <a:r>
              <a:rPr lang="en-IN" sz="1500" dirty="0" err="1"/>
              <a:t>ex_func</a:t>
            </a:r>
            <a:r>
              <a:rPr lang="en-IN" sz="1500" dirty="0"/>
              <a:t>(“Delhi") 		# output: I am from Delhi</a:t>
            </a:r>
          </a:p>
          <a:p>
            <a:pPr>
              <a:buNone/>
            </a:pPr>
            <a:endParaRPr lang="en-IN" sz="1500" dirty="0"/>
          </a:p>
          <a:p>
            <a:pPr>
              <a:buNone/>
            </a:pPr>
            <a:r>
              <a:rPr lang="en-IN" sz="1500" dirty="0"/>
              <a:t>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1362" y="6488280"/>
            <a:ext cx="512638" cy="365125"/>
          </a:xfrm>
        </p:spPr>
        <p:txBody>
          <a:bodyPr/>
          <a:lstStyle/>
          <a:p>
            <a:fld id="{943F0488-C496-4163-963C-B8EF563ABE66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95784" y="6355267"/>
            <a:ext cx="6810233" cy="365125"/>
          </a:xfrm>
        </p:spPr>
        <p:txBody>
          <a:bodyPr/>
          <a:lstStyle/>
          <a:p>
            <a:pPr algn="ctr"/>
            <a:r>
              <a:rPr lang="en-US" dirty="0" smtClean="0"/>
              <a:t>International Institute of Information Technology, I²IT, P-14,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 Phase 1, Pune - 411 057 Phone - +91 20 22933441/2/3 | Website - www.isquareit.edu.in | Email - info@isquareit.edu.in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50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IN" dirty="0">
                <a:solidFill>
                  <a:srgbClr val="0070C0"/>
                </a:solidFill>
              </a:rPr>
              <a:t>Argument </a:t>
            </a:r>
            <a:r>
              <a:rPr lang="en-IN" dirty="0" smtClean="0">
                <a:solidFill>
                  <a:srgbClr val="0070C0"/>
                </a:solidFill>
              </a:rPr>
              <a:t>passing - a List: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1500" dirty="0"/>
              <a:t>We can pass data of any type while calling the function. Inside the function, it is considered as the same type.</a:t>
            </a:r>
          </a:p>
          <a:p>
            <a:r>
              <a:rPr lang="en-IN" sz="1500" dirty="0"/>
              <a:t>Ex.</a:t>
            </a:r>
          </a:p>
          <a:p>
            <a:pPr>
              <a:buNone/>
            </a:pPr>
            <a:r>
              <a:rPr lang="en-IN" sz="1500" dirty="0"/>
              <a:t>	def </a:t>
            </a:r>
            <a:r>
              <a:rPr lang="en-IN" sz="1500" dirty="0" err="1"/>
              <a:t>my_func</a:t>
            </a:r>
            <a:r>
              <a:rPr lang="en-IN" sz="1500" dirty="0"/>
              <a:t>(place):  		# List is received as argument</a:t>
            </a:r>
            <a:br>
              <a:rPr lang="en-IN" sz="1500" dirty="0"/>
            </a:br>
            <a:r>
              <a:rPr lang="en-IN" sz="1500" dirty="0"/>
              <a:t>  </a:t>
            </a:r>
            <a:r>
              <a:rPr lang="en-IN" sz="1500" dirty="0" smtClean="0"/>
              <a:t>	for</a:t>
            </a:r>
            <a:r>
              <a:rPr lang="en-IN" sz="1500" dirty="0"/>
              <a:t> a in place:</a:t>
            </a:r>
            <a:br>
              <a:rPr lang="en-IN" sz="1500" dirty="0"/>
            </a:br>
            <a:r>
              <a:rPr lang="en-IN" sz="1500" dirty="0"/>
              <a:t>    </a:t>
            </a:r>
            <a:r>
              <a:rPr lang="en-IN" sz="1500" dirty="0" smtClean="0"/>
              <a:t>		print(a</a:t>
            </a:r>
            <a:r>
              <a:rPr lang="en-IN" sz="1500" dirty="0"/>
              <a:t>)</a:t>
            </a:r>
            <a:br>
              <a:rPr lang="en-IN" sz="1500" dirty="0"/>
            </a:br>
            <a:r>
              <a:rPr lang="en-IN" sz="1500" dirty="0"/>
              <a:t/>
            </a:r>
            <a:br>
              <a:rPr lang="en-IN" sz="1500" dirty="0"/>
            </a:br>
            <a:r>
              <a:rPr lang="en-IN" sz="1500" dirty="0"/>
              <a:t>city = [“Pune", “Mumbai", “Nagpur"]</a:t>
            </a:r>
            <a:br>
              <a:rPr lang="en-IN" sz="1500" dirty="0"/>
            </a:br>
            <a:r>
              <a:rPr lang="en-IN" sz="1500" dirty="0"/>
              <a:t/>
            </a:r>
            <a:br>
              <a:rPr lang="en-IN" sz="1500" dirty="0"/>
            </a:br>
            <a:r>
              <a:rPr lang="en-IN" sz="1500" dirty="0" err="1"/>
              <a:t>my_func</a:t>
            </a:r>
            <a:r>
              <a:rPr lang="en-IN" sz="1500" dirty="0"/>
              <a:t>(city)				# List is passed as parameter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1362" y="6492875"/>
            <a:ext cx="512638" cy="365125"/>
          </a:xfrm>
        </p:spPr>
        <p:txBody>
          <a:bodyPr/>
          <a:lstStyle/>
          <a:p>
            <a:fld id="{943F0488-C496-4163-963C-B8EF563ABE66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95784" y="6355267"/>
            <a:ext cx="6810233" cy="365125"/>
          </a:xfrm>
        </p:spPr>
        <p:txBody>
          <a:bodyPr/>
          <a:lstStyle/>
          <a:p>
            <a:pPr algn="ctr"/>
            <a:r>
              <a:rPr lang="en-US" dirty="0" smtClean="0"/>
              <a:t>International Institute of Information Technology, I²IT, P-14,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 Phase 1, Pune - 411 057 Phone - +91 20 22933441/2/3 | Website - www.isquareit.edu.in | Email - info@isquareit.edu.in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50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IN" dirty="0" smtClean="0">
                <a:solidFill>
                  <a:srgbClr val="0070C0"/>
                </a:solidFill>
              </a:rPr>
              <a:t>Return Values: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1500" dirty="0"/>
              <a:t>The  ‘return’  statement is used to return a data from function</a:t>
            </a:r>
          </a:p>
          <a:p>
            <a:r>
              <a:rPr lang="en-IN" sz="1500" dirty="0"/>
              <a:t>Ex.</a:t>
            </a:r>
          </a:p>
          <a:p>
            <a:pPr>
              <a:buNone/>
            </a:pPr>
            <a:r>
              <a:rPr lang="en-IN" sz="1500" dirty="0"/>
              <a:t>	def </a:t>
            </a:r>
            <a:r>
              <a:rPr lang="en-IN" sz="1500" dirty="0" err="1"/>
              <a:t>ex_func</a:t>
            </a:r>
            <a:r>
              <a:rPr lang="en-IN" sz="1500" dirty="0"/>
              <a:t>(</a:t>
            </a:r>
            <a:r>
              <a:rPr lang="en-IN" sz="1500" dirty="0" err="1"/>
              <a:t>val</a:t>
            </a:r>
            <a:r>
              <a:rPr lang="en-IN" sz="1500" dirty="0"/>
              <a:t>):</a:t>
            </a:r>
            <a:br>
              <a:rPr lang="en-IN" sz="1500" dirty="0"/>
            </a:br>
            <a:r>
              <a:rPr lang="en-IN" sz="1500" dirty="0"/>
              <a:t>  	return 10 + </a:t>
            </a:r>
            <a:r>
              <a:rPr lang="en-IN" sz="1500" dirty="0" err="1"/>
              <a:t>val</a:t>
            </a:r>
            <a:r>
              <a:rPr lang="en-IN" sz="1500" dirty="0"/>
              <a:t/>
            </a:r>
            <a:br>
              <a:rPr lang="en-IN" sz="1500" dirty="0"/>
            </a:br>
            <a:r>
              <a:rPr lang="en-IN" sz="1500" dirty="0"/>
              <a:t/>
            </a:r>
            <a:br>
              <a:rPr lang="en-IN" sz="1500" dirty="0"/>
            </a:br>
            <a:r>
              <a:rPr lang="en-IN" sz="1500" dirty="0"/>
              <a:t>print(</a:t>
            </a:r>
            <a:r>
              <a:rPr lang="en-IN" sz="1500" dirty="0" err="1"/>
              <a:t>ex_func</a:t>
            </a:r>
            <a:r>
              <a:rPr lang="en-IN" sz="1500" dirty="0"/>
              <a:t>(33))</a:t>
            </a:r>
            <a:br>
              <a:rPr lang="en-IN" sz="1500" dirty="0"/>
            </a:br>
            <a:r>
              <a:rPr lang="en-IN" sz="1500" dirty="0"/>
              <a:t>print(</a:t>
            </a:r>
            <a:r>
              <a:rPr lang="en-IN" sz="1500" dirty="0" err="1"/>
              <a:t>ex_func</a:t>
            </a:r>
            <a:r>
              <a:rPr lang="en-IN" sz="1500" dirty="0"/>
              <a:t>(50))</a:t>
            </a:r>
            <a:br>
              <a:rPr lang="en-IN" sz="1500" dirty="0"/>
            </a:br>
            <a:r>
              <a:rPr lang="en-IN" sz="1500" dirty="0"/>
              <a:t>print(</a:t>
            </a:r>
            <a:r>
              <a:rPr lang="en-IN" sz="1500" dirty="0" err="1"/>
              <a:t>ex_func</a:t>
            </a:r>
            <a:r>
              <a:rPr lang="en-IN" sz="1500" dirty="0"/>
              <a:t>(99))</a:t>
            </a:r>
          </a:p>
          <a:p>
            <a:endParaRPr lang="en-IN" sz="1500" dirty="0"/>
          </a:p>
          <a:p>
            <a:pPr>
              <a:buNone/>
            </a:pPr>
            <a:r>
              <a:rPr lang="en-IN" sz="1500" dirty="0"/>
              <a:t>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1362" y="6488376"/>
            <a:ext cx="512638" cy="365125"/>
          </a:xfrm>
        </p:spPr>
        <p:txBody>
          <a:bodyPr/>
          <a:lstStyle/>
          <a:p>
            <a:fld id="{943F0488-C496-4163-963C-B8EF563ABE66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95784" y="6355267"/>
            <a:ext cx="6810233" cy="365125"/>
          </a:xfrm>
        </p:spPr>
        <p:txBody>
          <a:bodyPr/>
          <a:lstStyle/>
          <a:p>
            <a:pPr algn="ctr"/>
            <a:r>
              <a:rPr lang="en-US" dirty="0" smtClean="0"/>
              <a:t>International Institute of Information Technology, I²IT, P-14,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 Phase 1, Pune - 411 057 Phone - +91 20 22933441/2/3 | Website - www.isquareit.edu.in | Email - info@isquareit.edu.in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50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IN" dirty="0" smtClean="0">
                <a:solidFill>
                  <a:srgbClr val="0070C0"/>
                </a:solidFill>
              </a:rPr>
              <a:t>The ‘pass’ Statement: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1500" dirty="0"/>
              <a:t>The definition of function can't be empty</a:t>
            </a:r>
          </a:p>
          <a:p>
            <a:r>
              <a:rPr lang="en-IN" sz="1500" dirty="0"/>
              <a:t>If our function definition has no contents, we can write ‘pass’ statement and avoid errors.</a:t>
            </a:r>
          </a:p>
          <a:p>
            <a:r>
              <a:rPr lang="en-IN" sz="1500" dirty="0"/>
              <a:t>Ex.</a:t>
            </a:r>
          </a:p>
          <a:p>
            <a:pPr>
              <a:buNone/>
            </a:pPr>
            <a:r>
              <a:rPr lang="en-IN" sz="1500" dirty="0"/>
              <a:t>	def </a:t>
            </a:r>
            <a:r>
              <a:rPr lang="en-IN" sz="1500" dirty="0" err="1"/>
              <a:t>ex_func</a:t>
            </a:r>
            <a:r>
              <a:rPr lang="en-IN" sz="1500" dirty="0"/>
              <a:t>():</a:t>
            </a:r>
            <a:br>
              <a:rPr lang="en-IN" sz="1500" dirty="0"/>
            </a:br>
            <a:r>
              <a:rPr lang="en-IN" sz="1500" dirty="0"/>
              <a:t>  	pass</a:t>
            </a:r>
          </a:p>
          <a:p>
            <a:endParaRPr lang="en-IN" sz="1500" dirty="0"/>
          </a:p>
          <a:p>
            <a:pPr>
              <a:buNone/>
            </a:pPr>
            <a:r>
              <a:rPr lang="en-IN" sz="1500" dirty="0"/>
              <a:t>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1362" y="6488280"/>
            <a:ext cx="512638" cy="365125"/>
          </a:xfrm>
        </p:spPr>
        <p:txBody>
          <a:bodyPr/>
          <a:lstStyle/>
          <a:p>
            <a:fld id="{943F0488-C496-4163-963C-B8EF563ABE66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95784" y="6355267"/>
            <a:ext cx="6810233" cy="365125"/>
          </a:xfrm>
        </p:spPr>
        <p:txBody>
          <a:bodyPr/>
          <a:lstStyle/>
          <a:p>
            <a:pPr algn="ctr"/>
            <a:r>
              <a:rPr lang="en-US" dirty="0" smtClean="0"/>
              <a:t>International Institute of Information Technology, I²IT, P-14,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 Phase 1, Pune - 411 057 Phone - +91 20 22933441/2/3 | Website - www.isquareit.edu.in | Email - info@isquareit.edu.in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50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IN" dirty="0" smtClean="0">
                <a:solidFill>
                  <a:srgbClr val="0070C0"/>
                </a:solidFill>
              </a:rPr>
              <a:t>Recursion: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2477692"/>
            <a:ext cx="6564312" cy="2910580"/>
          </a:xfrm>
        </p:spPr>
        <p:txBody>
          <a:bodyPr>
            <a:noAutofit/>
          </a:bodyPr>
          <a:lstStyle/>
          <a:p>
            <a:r>
              <a:rPr lang="en-IN" dirty="0" smtClean="0"/>
              <a:t>Recursion means - a defined function call itself</a:t>
            </a:r>
          </a:p>
          <a:p>
            <a:r>
              <a:rPr lang="en-IN" dirty="0" smtClean="0"/>
              <a:t>It </a:t>
            </a:r>
            <a:r>
              <a:rPr lang="en-IN" dirty="0"/>
              <a:t>is very </a:t>
            </a:r>
            <a:r>
              <a:rPr lang="en-IN" dirty="0" smtClean="0"/>
              <a:t>effective </a:t>
            </a:r>
            <a:r>
              <a:rPr lang="en-IN" dirty="0"/>
              <a:t>and </a:t>
            </a:r>
            <a:r>
              <a:rPr lang="en-IN" dirty="0" smtClean="0"/>
              <a:t>arithmetically sophisticated method</a:t>
            </a:r>
            <a:endParaRPr lang="en-IN" dirty="0"/>
          </a:p>
          <a:p>
            <a:r>
              <a:rPr lang="en-IN" dirty="0" smtClean="0"/>
              <a:t>Ex.</a:t>
            </a:r>
          </a:p>
          <a:p>
            <a:pPr>
              <a:buNone/>
            </a:pPr>
            <a:r>
              <a:rPr lang="en-IN" dirty="0" smtClean="0"/>
              <a:t>	# function definition to calculate factorial of a number using recursive function</a:t>
            </a:r>
          </a:p>
          <a:p>
            <a:pPr>
              <a:spcBef>
                <a:spcPts val="0"/>
              </a:spcBef>
              <a:buNone/>
            </a:pPr>
            <a:endParaRPr lang="en-IN" dirty="0" smtClean="0"/>
          </a:p>
          <a:p>
            <a:pPr>
              <a:spcBef>
                <a:spcPts val="0"/>
              </a:spcBef>
              <a:buNone/>
            </a:pPr>
            <a:r>
              <a:rPr lang="en-IN" dirty="0" smtClean="0"/>
              <a:t>	</a:t>
            </a:r>
            <a:r>
              <a:rPr lang="en-IN" dirty="0" err="1" smtClean="0"/>
              <a:t>def</a:t>
            </a:r>
            <a:r>
              <a:rPr lang="en-IN" dirty="0" smtClean="0"/>
              <a:t> </a:t>
            </a:r>
            <a:r>
              <a:rPr lang="en-IN" dirty="0" err="1" smtClean="0"/>
              <a:t>rec_fact</a:t>
            </a:r>
            <a:r>
              <a:rPr lang="en-IN" dirty="0" smtClean="0"/>
              <a:t>(no):</a:t>
            </a:r>
          </a:p>
          <a:p>
            <a:pPr>
              <a:spcBef>
                <a:spcPts val="0"/>
              </a:spcBef>
              <a:buNone/>
            </a:pPr>
            <a:r>
              <a:rPr lang="en-IN" dirty="0" smtClean="0"/>
              <a:t>   			if no == 1:</a:t>
            </a:r>
          </a:p>
          <a:p>
            <a:pPr>
              <a:spcBef>
                <a:spcPts val="0"/>
              </a:spcBef>
              <a:buNone/>
            </a:pPr>
            <a:r>
              <a:rPr lang="en-IN" dirty="0" smtClean="0"/>
              <a:t>       			return no</a:t>
            </a:r>
          </a:p>
          <a:p>
            <a:pPr>
              <a:spcBef>
                <a:spcPts val="0"/>
              </a:spcBef>
              <a:buNone/>
            </a:pPr>
            <a:r>
              <a:rPr lang="en-IN" dirty="0" smtClean="0"/>
              <a:t>   			else:</a:t>
            </a:r>
          </a:p>
          <a:p>
            <a:pPr>
              <a:spcBef>
                <a:spcPts val="0"/>
              </a:spcBef>
              <a:buNone/>
            </a:pPr>
            <a:r>
              <a:rPr lang="en-IN" dirty="0" smtClean="0"/>
              <a:t>       			return no*</a:t>
            </a:r>
            <a:r>
              <a:rPr lang="en-IN" dirty="0" err="1" smtClean="0"/>
              <a:t>rec_fact</a:t>
            </a:r>
            <a:r>
              <a:rPr lang="en-IN" dirty="0" smtClean="0"/>
              <a:t>(no-1)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1362" y="6492875"/>
            <a:ext cx="512638" cy="365125"/>
          </a:xfrm>
        </p:spPr>
        <p:txBody>
          <a:bodyPr/>
          <a:lstStyle/>
          <a:p>
            <a:fld id="{943F0488-C496-4163-963C-B8EF563ABE66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95784" y="6355267"/>
            <a:ext cx="6810233" cy="365125"/>
          </a:xfrm>
        </p:spPr>
        <p:txBody>
          <a:bodyPr/>
          <a:lstStyle/>
          <a:p>
            <a:pPr algn="ctr"/>
            <a:r>
              <a:rPr lang="en-US" dirty="0" smtClean="0"/>
              <a:t>International Institute of Information Technology, I²IT, P-14,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 Phase 1, Pune - 411 057 Phone - +91 20 22933441/2/3 | Website - www.isquareit.edu.in | Email - info@isquareit.edu.in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50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35526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dirty="0" smtClean="0">
              <a:latin typeface="Algerian" pitchFamily="82" charset="0"/>
            </a:endParaRPr>
          </a:p>
          <a:p>
            <a:pPr marL="0" indent="0" algn="ctr">
              <a:buNone/>
            </a:pPr>
            <a:endParaRPr lang="en-US" dirty="0">
              <a:latin typeface="Algerian" pitchFamily="82" charset="0"/>
            </a:endParaRPr>
          </a:p>
          <a:p>
            <a:pPr marL="0" indent="0" algn="ctr">
              <a:buNone/>
            </a:pPr>
            <a:endParaRPr lang="en-US" dirty="0" smtClean="0">
              <a:latin typeface="Algerian" pitchFamily="82" charset="0"/>
            </a:endParaRPr>
          </a:p>
          <a:p>
            <a:pPr marL="0" indent="0" algn="ctr">
              <a:buNone/>
            </a:pPr>
            <a:endParaRPr lang="en-US" dirty="0" smtClean="0">
              <a:latin typeface="Algerian" pitchFamily="82" charset="0"/>
            </a:endParaRPr>
          </a:p>
          <a:p>
            <a:pPr marL="0" indent="0" algn="ctr">
              <a:buNone/>
            </a:pPr>
            <a:endParaRPr lang="en-US" dirty="0">
              <a:latin typeface="Algerian" pitchFamily="82" charset="0"/>
            </a:endParaRPr>
          </a:p>
          <a:p>
            <a:pPr marL="0" indent="0" algn="ctr">
              <a:buNone/>
            </a:pPr>
            <a:endParaRPr lang="en-US" dirty="0" smtClean="0">
              <a:latin typeface="Algerian" pitchFamily="82" charset="0"/>
            </a:endParaRPr>
          </a:p>
          <a:p>
            <a:pPr marL="0" indent="0" algn="ctr">
              <a:buNone/>
            </a:pPr>
            <a:endParaRPr lang="en-US" dirty="0">
              <a:latin typeface="Algerian" pitchFamily="82" charset="0"/>
            </a:endParaRPr>
          </a:p>
          <a:p>
            <a:pPr marL="0" indent="0" algn="ctr">
              <a:buNone/>
            </a:pPr>
            <a:endParaRPr lang="en-US" dirty="0" smtClean="0">
              <a:latin typeface="Algerian" pitchFamily="82" charset="0"/>
            </a:endParaRPr>
          </a:p>
          <a:p>
            <a:pPr marL="0" indent="0" algn="ctr">
              <a:buNone/>
            </a:pPr>
            <a:r>
              <a:rPr lang="en-US" sz="4000" dirty="0" smtClean="0">
                <a:latin typeface="Algerian" pitchFamily="82" charset="0"/>
              </a:rPr>
              <a:t>Thank </a:t>
            </a:r>
            <a:r>
              <a:rPr lang="en-US" sz="4000" dirty="0">
                <a:latin typeface="Algerian" pitchFamily="82" charset="0"/>
              </a:rPr>
              <a:t>you</a:t>
            </a:r>
            <a:r>
              <a:rPr lang="en-US" sz="4000" dirty="0" smtClean="0">
                <a:latin typeface="Algerian" pitchFamily="82" charset="0"/>
              </a:rPr>
              <a:t>!!</a:t>
            </a:r>
            <a:endParaRPr lang="en-US" sz="4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1362" y="6492875"/>
            <a:ext cx="512638" cy="365125"/>
          </a:xfrm>
        </p:spPr>
        <p:txBody>
          <a:bodyPr/>
          <a:lstStyle/>
          <a:p>
            <a:fld id="{943F0488-C496-4163-963C-B8EF563ABE66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95784" y="6355267"/>
            <a:ext cx="6810233" cy="365125"/>
          </a:xfrm>
        </p:spPr>
        <p:txBody>
          <a:bodyPr/>
          <a:lstStyle/>
          <a:p>
            <a:pPr algn="ctr"/>
            <a:r>
              <a:rPr lang="en-US" dirty="0" smtClean="0"/>
              <a:t>International Institute of Information Technology, I²IT, P-14,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 Phase 1, Pune - 411 057 Phone - +91 20 22933441/2/3 | Website - www.isquareit.edu.in | Email - info@isquareit.edu.in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97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786" y="2491340"/>
            <a:ext cx="6564312" cy="2910580"/>
          </a:xfrm>
        </p:spPr>
        <p:txBody>
          <a:bodyPr>
            <a:noAutofit/>
          </a:bodyPr>
          <a:lstStyle/>
          <a:p>
            <a:pPr marL="0" indent="0" algn="ctr">
              <a:spcBef>
                <a:spcPct val="20000"/>
              </a:spcBef>
              <a:buNone/>
              <a:defRPr/>
            </a:pPr>
            <a:r>
              <a:rPr lang="en-IN" dirty="0" err="1"/>
              <a:t>Prof.</a:t>
            </a:r>
            <a:r>
              <a:rPr lang="en-IN" dirty="0"/>
              <a:t> (</a:t>
            </a:r>
            <a:r>
              <a:rPr lang="en-IN" dirty="0" err="1"/>
              <a:t>Dr.</a:t>
            </a:r>
            <a:r>
              <a:rPr lang="en-IN" dirty="0"/>
              <a:t>) </a:t>
            </a:r>
            <a:r>
              <a:rPr lang="en-IN" dirty="0" err="1"/>
              <a:t>Varsha</a:t>
            </a:r>
            <a:r>
              <a:rPr lang="en-IN" dirty="0"/>
              <a:t> </a:t>
            </a:r>
            <a:r>
              <a:rPr lang="en-IN" dirty="0" err="1" smtClean="0"/>
              <a:t>Degaonkar</a:t>
            </a:r>
            <a:endParaRPr lang="en-IN" dirty="0" smtClean="0"/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en-IN" dirty="0" smtClean="0"/>
              <a:t>Assistant Professor in 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en-IN" dirty="0" smtClean="0"/>
              <a:t>Department </a:t>
            </a:r>
            <a:r>
              <a:rPr lang="en-IN" dirty="0"/>
              <a:t>of Electronics and </a:t>
            </a:r>
            <a:r>
              <a:rPr lang="en-IN" dirty="0" smtClean="0"/>
              <a:t>Telecommunication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en-US" dirty="0"/>
              <a:t>International Institute of Information </a:t>
            </a:r>
            <a:r>
              <a:rPr lang="en-US" dirty="0" smtClean="0"/>
              <a:t>Technology (I²IT), Pune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en-US" dirty="0" smtClean="0"/>
              <a:t>varshad@isquareit.edu.in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1362" y="6492875"/>
            <a:ext cx="512638" cy="365125"/>
          </a:xfrm>
        </p:spPr>
        <p:txBody>
          <a:bodyPr/>
          <a:lstStyle/>
          <a:p>
            <a:fld id="{943F0488-C496-4163-963C-B8EF563ABE66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95784" y="6355267"/>
            <a:ext cx="6810233" cy="365125"/>
          </a:xfrm>
        </p:spPr>
        <p:txBody>
          <a:bodyPr/>
          <a:lstStyle/>
          <a:p>
            <a:pPr algn="ctr"/>
            <a:r>
              <a:rPr lang="en-US" dirty="0" smtClean="0"/>
              <a:t>International Institute of Information Technology, I²IT, P-14,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 Phase 1, Pune - 411 057 Phone - +91 20 22933441/2/3 | Website - www.isquareit.edu.in | Email - info@isquareit.edu.in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78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>
                <a:solidFill>
                  <a:srgbClr val="0070C0"/>
                </a:solidFill>
              </a:rPr>
              <a:t>Functions in </a:t>
            </a:r>
            <a:r>
              <a:rPr lang="en-US" dirty="0" smtClean="0">
                <a:solidFill>
                  <a:srgbClr val="0070C0"/>
                </a:solidFill>
              </a:rPr>
              <a:t>Python: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The function is a set of statements/code, that executes upon calling to the function</a:t>
            </a:r>
          </a:p>
          <a:p>
            <a:r>
              <a:rPr lang="en-US" sz="1600" dirty="0">
                <a:solidFill>
                  <a:schemeClr val="tx1"/>
                </a:solidFill>
              </a:rPr>
              <a:t>We may pass parameters to a function.</a:t>
            </a:r>
          </a:p>
          <a:p>
            <a:r>
              <a:rPr lang="en-US" sz="1600" dirty="0">
                <a:solidFill>
                  <a:schemeClr val="tx1"/>
                </a:solidFill>
              </a:rPr>
              <a:t>It may return information as a result.</a:t>
            </a:r>
          </a:p>
          <a:p>
            <a:r>
              <a:rPr lang="en-US" sz="1600" dirty="0">
                <a:solidFill>
                  <a:schemeClr val="tx1"/>
                </a:solidFill>
              </a:rPr>
              <a:t>We have to follow two steps: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1. Function definition / creation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2. Call to the </a:t>
            </a:r>
            <a:r>
              <a:rPr lang="en-US" dirty="0" smtClean="0">
                <a:solidFill>
                  <a:schemeClr val="tx1"/>
                </a:solidFill>
              </a:rPr>
              <a:t>Function</a:t>
            </a:r>
            <a:endParaRPr lang="en-US" dirty="0">
              <a:solidFill>
                <a:schemeClr val="tx1"/>
              </a:solidFill>
            </a:endParaRPr>
          </a:p>
          <a:p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95784" y="6355267"/>
            <a:ext cx="6810233" cy="365125"/>
          </a:xfrm>
        </p:spPr>
        <p:txBody>
          <a:bodyPr/>
          <a:lstStyle/>
          <a:p>
            <a:pPr algn="ctr"/>
            <a:r>
              <a:rPr lang="en-US" dirty="0" smtClean="0"/>
              <a:t>International Institute of Information Technology, I²IT, P-14,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 Phase 1, Pune - 411 057 Phone - +91 20 22933441/2/3 | Website - www.isquareit.edu.in | Email - info@isquareit.edu.in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31362" y="6492875"/>
            <a:ext cx="512638" cy="365125"/>
          </a:xfrm>
        </p:spPr>
        <p:txBody>
          <a:bodyPr/>
          <a:lstStyle/>
          <a:p>
            <a:fld id="{943F0488-C496-4163-963C-B8EF563ABE66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96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>
                <a:solidFill>
                  <a:srgbClr val="0070C0"/>
                </a:solidFill>
              </a:rPr>
              <a:t>Function definition: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For writing the definition of the function in python  ‘</a:t>
            </a:r>
            <a:r>
              <a:rPr lang="en-US" sz="1500" dirty="0" err="1"/>
              <a:t>def</a:t>
            </a:r>
            <a:r>
              <a:rPr lang="en-US" sz="1500" dirty="0"/>
              <a:t>’ keyword is used</a:t>
            </a:r>
          </a:p>
          <a:p>
            <a:r>
              <a:rPr lang="en-US" sz="1500" dirty="0"/>
              <a:t>Ex:</a:t>
            </a:r>
          </a:p>
          <a:p>
            <a:endParaRPr lang="en-US" sz="1500" dirty="0"/>
          </a:p>
          <a:p>
            <a:pPr marL="0" indent="0">
              <a:buNone/>
            </a:pPr>
            <a:r>
              <a:rPr lang="en-US" sz="1500" dirty="0"/>
              <a:t>	</a:t>
            </a:r>
            <a:r>
              <a:rPr lang="en-US" sz="1500" dirty="0" err="1"/>
              <a:t>def</a:t>
            </a:r>
            <a:r>
              <a:rPr lang="en-US" sz="1500" dirty="0"/>
              <a:t> </a:t>
            </a:r>
            <a:r>
              <a:rPr lang="en-US" sz="1500" dirty="0" err="1"/>
              <a:t>ex_func</a:t>
            </a:r>
            <a:r>
              <a:rPr lang="en-US" sz="1500" dirty="0"/>
              <a:t>():				</a:t>
            </a:r>
            <a:r>
              <a:rPr lang="en-US" sz="1500" i="1" dirty="0"/>
              <a:t># Function Definition</a:t>
            </a:r>
            <a:r>
              <a:rPr lang="en-US" sz="1500" dirty="0"/>
              <a:t/>
            </a:r>
            <a:br>
              <a:rPr lang="en-US" sz="1500" dirty="0"/>
            </a:br>
            <a:r>
              <a:rPr lang="en-US" sz="1500" dirty="0"/>
              <a:t>  		print(“This is my first function")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1362" y="6492875"/>
            <a:ext cx="512638" cy="365125"/>
          </a:xfrm>
        </p:spPr>
        <p:txBody>
          <a:bodyPr/>
          <a:lstStyle/>
          <a:p>
            <a:fld id="{943F0488-C496-4163-963C-B8EF563ABE66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95784" y="6355267"/>
            <a:ext cx="6810233" cy="365125"/>
          </a:xfrm>
        </p:spPr>
        <p:txBody>
          <a:bodyPr/>
          <a:lstStyle/>
          <a:p>
            <a:pPr algn="ctr"/>
            <a:r>
              <a:rPr lang="en-US" dirty="0" smtClean="0"/>
              <a:t>International Institute of Information Technology, I²IT, P-14,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 Phase 1, Pune - 411 057 Phone - +91 20 22933441/2/3 | Website - www.isquareit.edu.in | Email - info@isquareit.edu.in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51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>
                <a:solidFill>
                  <a:srgbClr val="0070C0"/>
                </a:solidFill>
              </a:rPr>
              <a:t> Call to the Function: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To call the function, function name followed by round bracket (parenthesis) is </a:t>
            </a:r>
            <a:r>
              <a:rPr lang="en-US" dirty="0" smtClean="0"/>
              <a:t>used.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sz="1500" dirty="0"/>
              <a:t>Ex.</a:t>
            </a:r>
          </a:p>
          <a:p>
            <a:endParaRPr lang="en-US" sz="1500" dirty="0"/>
          </a:p>
          <a:p>
            <a:pPr marL="0" indent="0">
              <a:buNone/>
            </a:pPr>
            <a:r>
              <a:rPr lang="en-US" sz="1500" dirty="0"/>
              <a:t>	</a:t>
            </a:r>
            <a:r>
              <a:rPr lang="en-US" sz="1500" dirty="0" err="1"/>
              <a:t>def</a:t>
            </a:r>
            <a:r>
              <a:rPr lang="en-US" sz="1500" dirty="0"/>
              <a:t> </a:t>
            </a:r>
            <a:r>
              <a:rPr lang="en-US" sz="1500" dirty="0" err="1"/>
              <a:t>ex_func</a:t>
            </a:r>
            <a:r>
              <a:rPr lang="en-US" sz="1500" dirty="0"/>
              <a:t>():					</a:t>
            </a:r>
            <a:r>
              <a:rPr lang="en-US" sz="1500" i="1" dirty="0"/>
              <a:t> # Function Definition</a:t>
            </a:r>
            <a:r>
              <a:rPr lang="en-US" sz="1500" dirty="0"/>
              <a:t/>
            </a:r>
            <a:br>
              <a:rPr lang="en-US" sz="1500" dirty="0"/>
            </a:br>
            <a:r>
              <a:rPr lang="en-US" sz="1500" dirty="0"/>
              <a:t>  		print(“This is my first function")</a:t>
            </a:r>
          </a:p>
          <a:p>
            <a:pPr marL="0" indent="0">
              <a:buNone/>
            </a:pPr>
            <a:r>
              <a:rPr lang="en-US" sz="1500" b="1" dirty="0"/>
              <a:t>	</a:t>
            </a:r>
          </a:p>
          <a:p>
            <a:pPr marL="0" indent="0">
              <a:buNone/>
            </a:pPr>
            <a:r>
              <a:rPr lang="en-US" sz="1500" b="1" dirty="0"/>
              <a:t>	</a:t>
            </a:r>
            <a:r>
              <a:rPr lang="en-US" sz="1500" b="1" dirty="0" err="1"/>
              <a:t>my_func</a:t>
            </a:r>
            <a:r>
              <a:rPr lang="en-US" sz="1500" b="1" dirty="0"/>
              <a:t>()						</a:t>
            </a:r>
            <a:r>
              <a:rPr lang="en-US" sz="1500" i="1" dirty="0"/>
              <a:t> # Function call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1362" y="6492875"/>
            <a:ext cx="512638" cy="365125"/>
          </a:xfrm>
        </p:spPr>
        <p:txBody>
          <a:bodyPr/>
          <a:lstStyle/>
          <a:p>
            <a:fld id="{943F0488-C496-4163-963C-B8EF563ABE66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95784" y="6355267"/>
            <a:ext cx="6810233" cy="365125"/>
          </a:xfrm>
        </p:spPr>
        <p:txBody>
          <a:bodyPr/>
          <a:lstStyle/>
          <a:p>
            <a:pPr algn="ctr"/>
            <a:r>
              <a:rPr lang="en-US" dirty="0" smtClean="0"/>
              <a:t>International Institute of Information Technology, I²IT, P-14,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 Phase 1, Pune - 411 057 Phone - +91 20 22933441/2/3 | Website - www.isquareit.edu.in | Email - info@isquareit.edu.in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88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>
                <a:solidFill>
                  <a:srgbClr val="0070C0"/>
                </a:solidFill>
              </a:rPr>
              <a:t>Arguments in a Function: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1500" dirty="0"/>
              <a:t>Argument means the Information that can be passed to function</a:t>
            </a:r>
          </a:p>
          <a:p>
            <a:r>
              <a:rPr lang="en-US" sz="1500" dirty="0"/>
              <a:t>Inside the parentheses, after the function name, these Arguments are specified </a:t>
            </a:r>
          </a:p>
          <a:p>
            <a:r>
              <a:rPr lang="en-US" sz="1500" dirty="0"/>
              <a:t>We can add as many arguments as we want, separated by commas.</a:t>
            </a:r>
          </a:p>
          <a:p>
            <a:r>
              <a:rPr lang="en-US" sz="1500" dirty="0"/>
              <a:t>In the example below, one argument i.e. </a:t>
            </a:r>
            <a:r>
              <a:rPr lang="en-US" sz="1500" dirty="0" err="1"/>
              <a:t>num</a:t>
            </a:r>
            <a:r>
              <a:rPr lang="en-US" sz="1500" dirty="0"/>
              <a:t> is passed to a function. </a:t>
            </a:r>
          </a:p>
          <a:p>
            <a:endParaRPr lang="en-US" sz="1500" dirty="0"/>
          </a:p>
          <a:p>
            <a:r>
              <a:rPr lang="en-US" sz="1500" dirty="0"/>
              <a:t>Example:</a:t>
            </a:r>
          </a:p>
          <a:p>
            <a:pPr marL="0" indent="0">
              <a:buNone/>
            </a:pPr>
            <a:r>
              <a:rPr lang="en-US" sz="1500" dirty="0"/>
              <a:t>	</a:t>
            </a:r>
            <a:r>
              <a:rPr lang="en-US" sz="1500" dirty="0" err="1"/>
              <a:t>def</a:t>
            </a:r>
            <a:r>
              <a:rPr lang="en-US" sz="1500" dirty="0"/>
              <a:t> </a:t>
            </a:r>
            <a:r>
              <a:rPr lang="en-US" sz="1500" dirty="0" err="1"/>
              <a:t>my_function</a:t>
            </a:r>
            <a:r>
              <a:rPr lang="en-US" sz="1500" dirty="0"/>
              <a:t>(</a:t>
            </a:r>
            <a:r>
              <a:rPr lang="en-US" sz="1500" dirty="0" err="1"/>
              <a:t>num</a:t>
            </a:r>
            <a:r>
              <a:rPr lang="en-US" sz="1500" dirty="0"/>
              <a:t>):				</a:t>
            </a:r>
            <a:r>
              <a:rPr lang="en-US" sz="1500" i="1" dirty="0" smtClean="0"/>
              <a:t># </a:t>
            </a:r>
            <a:r>
              <a:rPr lang="en-US" sz="1500" i="1" dirty="0"/>
              <a:t>Function Definition</a:t>
            </a:r>
            <a:endParaRPr lang="en-US" sz="1500" dirty="0"/>
          </a:p>
          <a:p>
            <a:pPr marL="0" indent="0">
              <a:buNone/>
            </a:pPr>
            <a:r>
              <a:rPr lang="en-US" sz="1500" dirty="0"/>
              <a:t>    		print(</a:t>
            </a:r>
            <a:r>
              <a:rPr lang="en-US" sz="1500" dirty="0" err="1"/>
              <a:t>num</a:t>
            </a:r>
            <a:r>
              <a:rPr lang="en-US" sz="1500" dirty="0"/>
              <a:t>)</a:t>
            </a:r>
          </a:p>
          <a:p>
            <a:endParaRPr lang="en-US" sz="1500" dirty="0"/>
          </a:p>
          <a:p>
            <a:pPr marL="0" indent="0">
              <a:buNone/>
            </a:pPr>
            <a:r>
              <a:rPr lang="en-US" sz="1500" dirty="0"/>
              <a:t>	</a:t>
            </a:r>
            <a:r>
              <a:rPr lang="en-US" sz="1500" dirty="0" err="1"/>
              <a:t>my_function</a:t>
            </a:r>
            <a:r>
              <a:rPr lang="en-US" sz="1500" dirty="0"/>
              <a:t>(100) 		</a:t>
            </a:r>
            <a:r>
              <a:rPr lang="en-US" sz="1500" i="1" dirty="0"/>
              <a:t> 			</a:t>
            </a:r>
            <a:r>
              <a:rPr lang="en-US" sz="1500" i="1" dirty="0" smtClean="0"/>
              <a:t># </a:t>
            </a:r>
            <a:r>
              <a:rPr lang="en-US" sz="1500" i="1" dirty="0"/>
              <a:t>Function call</a:t>
            </a:r>
            <a:r>
              <a:rPr lang="en-US" sz="1500" dirty="0"/>
              <a:t/>
            </a:r>
            <a:br>
              <a:rPr lang="en-US" sz="1500" dirty="0"/>
            </a:br>
            <a:endParaRPr lang="en-US" sz="15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1362" y="6492875"/>
            <a:ext cx="512638" cy="365125"/>
          </a:xfrm>
        </p:spPr>
        <p:txBody>
          <a:bodyPr/>
          <a:lstStyle/>
          <a:p>
            <a:fld id="{943F0488-C496-4163-963C-B8EF563ABE66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95784" y="6355267"/>
            <a:ext cx="6810233" cy="365125"/>
          </a:xfrm>
        </p:spPr>
        <p:txBody>
          <a:bodyPr/>
          <a:lstStyle/>
          <a:p>
            <a:pPr algn="ctr"/>
            <a:r>
              <a:rPr lang="en-US" dirty="0" smtClean="0"/>
              <a:t>International Institute of Information Technology, I²IT, P-14,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 Phase 1, Pune - 411 057 Phone - +91 20 22933441/2/3 | Website - www.isquareit.edu.in | Email - info@isquareit.edu.in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95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>
                <a:solidFill>
                  <a:srgbClr val="0070C0"/>
                </a:solidFill>
              </a:rPr>
              <a:t>Parameters </a:t>
            </a:r>
            <a:r>
              <a:rPr lang="en-US" dirty="0" smtClean="0">
                <a:solidFill>
                  <a:srgbClr val="0070C0"/>
                </a:solidFill>
              </a:rPr>
              <a:t>and Arguments: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When we are passing the information to any function, the terms </a:t>
            </a:r>
            <a:r>
              <a:rPr lang="en-US" sz="1500" i="1" dirty="0"/>
              <a:t> ‘argument’ </a:t>
            </a:r>
            <a:r>
              <a:rPr lang="en-US" sz="1500" dirty="0"/>
              <a:t>and </a:t>
            </a:r>
            <a:r>
              <a:rPr lang="en-US" sz="1500" i="1" dirty="0"/>
              <a:t> ‘parameter’</a:t>
            </a:r>
            <a:r>
              <a:rPr lang="en-US" sz="1500" dirty="0"/>
              <a:t> are used.</a:t>
            </a:r>
          </a:p>
          <a:p>
            <a:r>
              <a:rPr lang="en-US" sz="1500" dirty="0"/>
              <a:t>The variables listed in the round bracket while writing the definition of function are </a:t>
            </a:r>
            <a:r>
              <a:rPr lang="en-US" sz="1500" i="1" dirty="0"/>
              <a:t>parameters.</a:t>
            </a:r>
          </a:p>
          <a:p>
            <a:r>
              <a:rPr lang="en-US" sz="1500" i="1" dirty="0"/>
              <a:t>Arguments are </a:t>
            </a:r>
            <a:r>
              <a:rPr lang="en-US" sz="1500" dirty="0"/>
              <a:t>the values that are passed to the function while it is called.</a:t>
            </a:r>
            <a:endParaRPr lang="en-US" sz="1500" i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1362" y="6492875"/>
            <a:ext cx="512638" cy="365125"/>
          </a:xfrm>
        </p:spPr>
        <p:txBody>
          <a:bodyPr/>
          <a:lstStyle/>
          <a:p>
            <a:fld id="{943F0488-C496-4163-963C-B8EF563ABE66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95784" y="6355267"/>
            <a:ext cx="6810233" cy="365125"/>
          </a:xfrm>
        </p:spPr>
        <p:txBody>
          <a:bodyPr/>
          <a:lstStyle/>
          <a:p>
            <a:pPr algn="ctr"/>
            <a:r>
              <a:rPr lang="en-US" dirty="0" smtClean="0"/>
              <a:t>International Institute of Information Technology, I²IT, P-14,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 Phase 1, Pune - 411 057 Phone - +91 20 22933441/2/3 | Website - www.isquareit.edu.in | Email - info@isquareit.edu.in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6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IN" dirty="0" smtClean="0">
                <a:solidFill>
                  <a:srgbClr val="0070C0"/>
                </a:solidFill>
              </a:rPr>
              <a:t>Total </a:t>
            </a:r>
            <a:r>
              <a:rPr lang="en-US" dirty="0" smtClean="0">
                <a:solidFill>
                  <a:srgbClr val="0070C0"/>
                </a:solidFill>
              </a:rPr>
              <a:t>Arguments: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1500" dirty="0"/>
              <a:t>While calling to the function, we need to specify exactly same arguments. </a:t>
            </a:r>
          </a:p>
          <a:p>
            <a:r>
              <a:rPr lang="en-IN" sz="1500" dirty="0"/>
              <a:t>If in a program we want to pass 3 arguments, then in the function definition, we need to specify 3 arguments.</a:t>
            </a:r>
          </a:p>
          <a:p>
            <a:r>
              <a:rPr lang="en-IN" sz="1500" dirty="0"/>
              <a:t>If there is mismatch, then we will get error.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1362" y="6488280"/>
            <a:ext cx="512638" cy="365125"/>
          </a:xfrm>
        </p:spPr>
        <p:txBody>
          <a:bodyPr/>
          <a:lstStyle/>
          <a:p>
            <a:fld id="{943F0488-C496-4163-963C-B8EF563ABE66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95784" y="6355267"/>
            <a:ext cx="6810233" cy="365125"/>
          </a:xfrm>
        </p:spPr>
        <p:txBody>
          <a:bodyPr/>
          <a:lstStyle/>
          <a:p>
            <a:pPr algn="ctr"/>
            <a:r>
              <a:rPr lang="en-US" dirty="0" smtClean="0"/>
              <a:t>International Institute of Information Technology, I²IT, P-14,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 Phase 1, Pune - 411 057 Phone - +91 20 22933441/2/3 | Website - www.isquareit.edu.in | Email - info@isquareit.edu.in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50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IN" dirty="0" smtClean="0">
                <a:solidFill>
                  <a:srgbClr val="0070C0"/>
                </a:solidFill>
              </a:rPr>
              <a:t>Arbitrary Arguments: *</a:t>
            </a:r>
            <a:r>
              <a:rPr lang="en-IN" dirty="0" err="1" smtClean="0">
                <a:solidFill>
                  <a:srgbClr val="0070C0"/>
                </a:solidFill>
              </a:rPr>
              <a:t>args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1500" dirty="0"/>
              <a:t>While writing code, if we don’t know total arguments to be passed to the function, then we can add a * before the name of the parameter in the definition of function.</a:t>
            </a:r>
          </a:p>
          <a:p>
            <a:r>
              <a:rPr lang="en-IN" sz="1500" dirty="0"/>
              <a:t>As in function call, we are writing all the arguments separated by comma, the function is receiving a </a:t>
            </a:r>
            <a:r>
              <a:rPr lang="en-IN" sz="1500" i="1" dirty="0"/>
              <a:t>tuple</a:t>
            </a:r>
            <a:r>
              <a:rPr lang="en-IN" sz="1500" dirty="0"/>
              <a:t> as arguments.</a:t>
            </a:r>
          </a:p>
          <a:p>
            <a:r>
              <a:rPr lang="en-IN" sz="1500" dirty="0"/>
              <a:t>Ex.</a:t>
            </a:r>
          </a:p>
          <a:p>
            <a:pPr>
              <a:buNone/>
            </a:pPr>
            <a:r>
              <a:rPr lang="en-IN" sz="1500" dirty="0"/>
              <a:t> 	</a:t>
            </a:r>
          </a:p>
          <a:p>
            <a:pPr>
              <a:buNone/>
            </a:pPr>
            <a:r>
              <a:rPr lang="en-IN" sz="1500" dirty="0"/>
              <a:t>	</a:t>
            </a:r>
            <a:r>
              <a:rPr lang="en-IN" sz="1500" dirty="0" err="1"/>
              <a:t>def</a:t>
            </a:r>
            <a:r>
              <a:rPr lang="en-IN" sz="1500" dirty="0"/>
              <a:t> </a:t>
            </a:r>
            <a:r>
              <a:rPr lang="en-IN" sz="1500" dirty="0" err="1"/>
              <a:t>ex_func</a:t>
            </a:r>
            <a:r>
              <a:rPr lang="en-IN" sz="1500" dirty="0"/>
              <a:t>(*city):</a:t>
            </a:r>
            <a:br>
              <a:rPr lang="en-IN" sz="1500" dirty="0"/>
            </a:br>
            <a:r>
              <a:rPr lang="en-IN" sz="1500" dirty="0"/>
              <a:t>  </a:t>
            </a:r>
            <a:r>
              <a:rPr lang="en-IN" sz="1500" dirty="0" smtClean="0"/>
              <a:t>	print</a:t>
            </a:r>
            <a:r>
              <a:rPr lang="en-IN" sz="1500" dirty="0"/>
              <a:t>(“My city name is " + city[1])</a:t>
            </a:r>
            <a:br>
              <a:rPr lang="en-IN" sz="1500" dirty="0"/>
            </a:br>
            <a:r>
              <a:rPr lang="en-IN" sz="1500" dirty="0"/>
              <a:t/>
            </a:r>
            <a:br>
              <a:rPr lang="en-IN" sz="1500" dirty="0"/>
            </a:br>
            <a:r>
              <a:rPr lang="en-IN" sz="1500" dirty="0" err="1"/>
              <a:t>ex_func</a:t>
            </a:r>
            <a:r>
              <a:rPr lang="en-IN" sz="1500" dirty="0"/>
              <a:t>(“Pune", “Mumbai", “Nagpur")</a:t>
            </a:r>
          </a:p>
          <a:p>
            <a:endParaRPr lang="en-IN" sz="15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1362" y="6492875"/>
            <a:ext cx="512638" cy="365125"/>
          </a:xfrm>
        </p:spPr>
        <p:txBody>
          <a:bodyPr/>
          <a:lstStyle/>
          <a:p>
            <a:fld id="{943F0488-C496-4163-963C-B8EF563ABE66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95784" y="6355267"/>
            <a:ext cx="6810233" cy="365125"/>
          </a:xfrm>
        </p:spPr>
        <p:txBody>
          <a:bodyPr/>
          <a:lstStyle/>
          <a:p>
            <a:pPr algn="ctr"/>
            <a:r>
              <a:rPr lang="en-US" dirty="0" smtClean="0"/>
              <a:t>International Institute of Information Technology, I²IT, P-14,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 Phase 1, Pune - 411 057 Phone - +91 20 22933441/2/3 | Website - www.isquareit.edu.in | Email - info@isquareit.edu.in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50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IN" dirty="0" smtClean="0">
                <a:solidFill>
                  <a:srgbClr val="0070C0"/>
                </a:solidFill>
              </a:rPr>
              <a:t>Keyword Arguments (</a:t>
            </a:r>
            <a:r>
              <a:rPr lang="en-IN" dirty="0" err="1" smtClean="0">
                <a:solidFill>
                  <a:srgbClr val="0070C0"/>
                </a:solidFill>
              </a:rPr>
              <a:t>kwargs</a:t>
            </a:r>
            <a:r>
              <a:rPr lang="en-IN" dirty="0" smtClean="0">
                <a:solidFill>
                  <a:srgbClr val="0070C0"/>
                </a:solidFill>
              </a:rPr>
              <a:t>):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1500" dirty="0"/>
              <a:t>Following syntax is also valid while passing parameters to function:</a:t>
            </a:r>
          </a:p>
          <a:p>
            <a:pPr>
              <a:buNone/>
            </a:pPr>
            <a:r>
              <a:rPr lang="en-IN" sz="1500" i="1" dirty="0"/>
              <a:t>		key</a:t>
            </a:r>
            <a:r>
              <a:rPr lang="en-IN" sz="1500" dirty="0"/>
              <a:t> = </a:t>
            </a:r>
            <a:r>
              <a:rPr lang="en-IN" sz="1500" i="1" dirty="0"/>
              <a:t>value</a:t>
            </a:r>
            <a:r>
              <a:rPr lang="en-IN" sz="1500" dirty="0"/>
              <a:t> </a:t>
            </a:r>
          </a:p>
          <a:p>
            <a:r>
              <a:rPr lang="en-IN" sz="1500" i="1" dirty="0"/>
              <a:t>If this format is used, then the sequence of arguments does not matter. </a:t>
            </a:r>
          </a:p>
          <a:p>
            <a:r>
              <a:rPr lang="en-IN" sz="1500" dirty="0"/>
              <a:t>Ex.</a:t>
            </a:r>
          </a:p>
          <a:p>
            <a:pPr>
              <a:buNone/>
            </a:pPr>
            <a:r>
              <a:rPr lang="en-IN" sz="1500" dirty="0"/>
              <a:t>	def </a:t>
            </a:r>
            <a:r>
              <a:rPr lang="en-IN" sz="1500" dirty="0" err="1"/>
              <a:t>ex_func</a:t>
            </a:r>
            <a:r>
              <a:rPr lang="en-IN" sz="1500" dirty="0"/>
              <a:t>(city3, city2, city1):</a:t>
            </a:r>
            <a:br>
              <a:rPr lang="en-IN" sz="1500" dirty="0"/>
            </a:br>
            <a:r>
              <a:rPr lang="en-IN" sz="1500" dirty="0"/>
              <a:t>  	print(“My city is " + city1)</a:t>
            </a:r>
            <a:br>
              <a:rPr lang="en-IN" sz="1500" dirty="0"/>
            </a:br>
            <a:r>
              <a:rPr lang="en-IN" sz="1500" dirty="0"/>
              <a:t/>
            </a:r>
            <a:br>
              <a:rPr lang="en-IN" sz="1500" dirty="0"/>
            </a:br>
            <a:r>
              <a:rPr lang="en-IN" sz="1500" dirty="0" err="1"/>
              <a:t>ex_func</a:t>
            </a:r>
            <a:r>
              <a:rPr lang="en-IN" sz="1500" dirty="0"/>
              <a:t>(city1 = " Pune ", city2 = “Mumbai", city3 = “Nagpur")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1362" y="6492875"/>
            <a:ext cx="512638" cy="365125"/>
          </a:xfrm>
        </p:spPr>
        <p:txBody>
          <a:bodyPr/>
          <a:lstStyle/>
          <a:p>
            <a:fld id="{943F0488-C496-4163-963C-B8EF563ABE66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95784" y="6355267"/>
            <a:ext cx="6810233" cy="365125"/>
          </a:xfrm>
        </p:spPr>
        <p:txBody>
          <a:bodyPr/>
          <a:lstStyle/>
          <a:p>
            <a:pPr algn="ctr"/>
            <a:r>
              <a:rPr lang="en-US" dirty="0" smtClean="0"/>
              <a:t>International Institute of Information Technology, I²IT, P-14,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 Phase 1, Pune - 411 057 Phone - +91 20 22933441/2/3 | Website - www.isquareit.edu.in | Email - info@isquareit.edu.in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50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687</TotalTime>
  <Words>1044</Words>
  <Application>Microsoft Office PowerPoint</Application>
  <PresentationFormat>On-screen Show (4:3)</PresentationFormat>
  <Paragraphs>146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Algerian</vt:lpstr>
      <vt:lpstr>Arial</vt:lpstr>
      <vt:lpstr>Calibri</vt:lpstr>
      <vt:lpstr>Trebuchet MS</vt:lpstr>
      <vt:lpstr>Wingdings 3</vt:lpstr>
      <vt:lpstr>Facet</vt:lpstr>
      <vt:lpstr>PowerPoint Presentation</vt:lpstr>
      <vt:lpstr>Functions in Python:</vt:lpstr>
      <vt:lpstr>Function definition:</vt:lpstr>
      <vt:lpstr> Call to the Function:</vt:lpstr>
      <vt:lpstr>Arguments in a Function:</vt:lpstr>
      <vt:lpstr>Parameters and Arguments:</vt:lpstr>
      <vt:lpstr>Total Arguments: </vt:lpstr>
      <vt:lpstr>Arbitrary Arguments: *args</vt:lpstr>
      <vt:lpstr>Keyword Arguments (kwargs):</vt:lpstr>
      <vt:lpstr>Random Keyword Arguments (**kwargs):</vt:lpstr>
      <vt:lpstr>Parameter Value by Default:</vt:lpstr>
      <vt:lpstr>Argument passing - a List:</vt:lpstr>
      <vt:lpstr>Return Values:</vt:lpstr>
      <vt:lpstr>The ‘pass’ Statement:</vt:lpstr>
      <vt:lpstr>Recursion: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 Functions</dc:title>
  <dc:creator>a</dc:creator>
  <cp:lastModifiedBy>a</cp:lastModifiedBy>
  <cp:revision>81</cp:revision>
  <dcterms:created xsi:type="dcterms:W3CDTF">2020-02-05T16:16:53Z</dcterms:created>
  <dcterms:modified xsi:type="dcterms:W3CDTF">2020-02-07T17:37:36Z</dcterms:modified>
</cp:coreProperties>
</file>