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23"/>
  </p:notesMasterIdLst>
  <p:sldIdLst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1" r:id="rId12"/>
    <p:sldId id="280" r:id="rId13"/>
    <p:sldId id="279" r:id="rId14"/>
    <p:sldId id="278" r:id="rId15"/>
    <p:sldId id="277" r:id="rId16"/>
    <p:sldId id="276" r:id="rId17"/>
    <p:sldId id="275" r:id="rId18"/>
    <p:sldId id="274" r:id="rId19"/>
    <p:sldId id="273" r:id="rId20"/>
    <p:sldId id="282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ea typeface="Open Sans Bold" panose="020B0806030504020204" pitchFamily="34" charset="0"/>
                <a:cs typeface="Open Sans Bold" panose="020B0806030504020204" pitchFamily="34" charset="0"/>
              </a:rPr>
              <a:t>Basics of Computer Graphics</a:t>
            </a:r>
            <a:endParaRPr lang="en-US" sz="4400" b="1" dirty="0">
              <a:solidFill>
                <a:srgbClr val="0070C0"/>
              </a:solidFill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3200" b="1" dirty="0" smtClean="0">
                <a:solidFill>
                  <a:srgbClr val="C00000"/>
                </a:solidFill>
                <a:latin typeface="+mn-lt"/>
                <a:cs typeface="+mn-cs"/>
              </a:rPr>
              <a:t>Prof. Vishal R. Chaudhary</a:t>
            </a:r>
            <a:endParaRPr lang="en-IN" sz="3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/>
            <a:r>
              <a:rPr lang="en-US" dirty="0" smtClean="0"/>
              <a:t>Display devices are also known as output devices.</a:t>
            </a:r>
          </a:p>
          <a:p>
            <a:r>
              <a:rPr lang="en-US" dirty="0" smtClean="0"/>
              <a:t>Following </a:t>
            </a:r>
            <a:r>
              <a:rPr lang="en-US" dirty="0" smtClean="0"/>
              <a:t>devices we are going to study: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Cathode ray tube (CRT)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Direct-view storage tubes (DVST)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Plasma Panels </a:t>
            </a:r>
            <a:r>
              <a:rPr lang="en-US" dirty="0" smtClean="0"/>
              <a:t>displays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Thin Film Electroluminescent Displays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Light Emitting Diode (LED)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Liquid Crystal Display (LCD)</a:t>
            </a: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Cathode-Ray-Tubes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2289103"/>
            <a:ext cx="84963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1143000"/>
            <a:ext cx="22098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en-US" dirty="0" smtClean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072098"/>
          </a:xfrm>
        </p:spPr>
        <p:txBody>
          <a:bodyPr/>
          <a:lstStyle/>
          <a:p>
            <a:pPr lvl="0"/>
            <a:r>
              <a:rPr lang="en-US" dirty="0" smtClean="0"/>
              <a:t>There are two techniques used for producing images on the CRT screen: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Vector scan/Random scan display.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Raster scan display.</a:t>
            </a:r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28204" y="2754573"/>
            <a:ext cx="3995818" cy="33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125104" y="3657601"/>
            <a:ext cx="4477991" cy="2455330"/>
            <a:chOff x="2673" y="9610"/>
            <a:chExt cx="7659" cy="4145"/>
          </a:xfrm>
        </p:grpSpPr>
        <p:sp>
          <p:nvSpPr>
            <p:cNvPr id="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775" y="9610"/>
              <a:ext cx="7493" cy="4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4485" y="9745"/>
              <a:ext cx="4073" cy="38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6"/>
            <p:cNvSpPr>
              <a:spLocks noChangeShapeType="1"/>
            </p:cNvSpPr>
            <p:nvPr/>
          </p:nvSpPr>
          <p:spPr bwMode="auto">
            <a:xfrm>
              <a:off x="5038" y="10487"/>
              <a:ext cx="29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5"/>
            <p:cNvSpPr>
              <a:spLocks noChangeShapeType="1"/>
            </p:cNvSpPr>
            <p:nvPr/>
          </p:nvSpPr>
          <p:spPr bwMode="auto">
            <a:xfrm>
              <a:off x="5034" y="12496"/>
              <a:ext cx="29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 noChangeShapeType="1"/>
            </p:cNvSpPr>
            <p:nvPr/>
          </p:nvSpPr>
          <p:spPr bwMode="auto">
            <a:xfrm>
              <a:off x="5038" y="12132"/>
              <a:ext cx="298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23"/>
            <p:cNvSpPr>
              <a:spLocks noChangeShapeType="1"/>
            </p:cNvSpPr>
            <p:nvPr/>
          </p:nvSpPr>
          <p:spPr bwMode="auto">
            <a:xfrm>
              <a:off x="5028" y="11224"/>
              <a:ext cx="29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22"/>
            <p:cNvSpPr>
              <a:spLocks noChangeShapeType="1"/>
            </p:cNvSpPr>
            <p:nvPr/>
          </p:nvSpPr>
          <p:spPr bwMode="auto">
            <a:xfrm>
              <a:off x="5028" y="10850"/>
              <a:ext cx="29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21"/>
            <p:cNvSpPr>
              <a:spLocks noChangeShapeType="1"/>
            </p:cNvSpPr>
            <p:nvPr/>
          </p:nvSpPr>
          <p:spPr bwMode="auto">
            <a:xfrm>
              <a:off x="5023" y="12848"/>
              <a:ext cx="298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20"/>
            <p:cNvSpPr>
              <a:spLocks noChangeShapeType="1"/>
            </p:cNvSpPr>
            <p:nvPr/>
          </p:nvSpPr>
          <p:spPr bwMode="auto">
            <a:xfrm>
              <a:off x="5023" y="13211"/>
              <a:ext cx="298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9"/>
            <p:cNvSpPr>
              <a:spLocks noChangeShapeType="1"/>
            </p:cNvSpPr>
            <p:nvPr/>
          </p:nvSpPr>
          <p:spPr bwMode="auto">
            <a:xfrm>
              <a:off x="5034" y="10135"/>
              <a:ext cx="29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8"/>
            <p:cNvSpPr>
              <a:spLocks noChangeShapeType="1"/>
            </p:cNvSpPr>
            <p:nvPr/>
          </p:nvSpPr>
          <p:spPr bwMode="auto">
            <a:xfrm flipH="1">
              <a:off x="5023" y="10135"/>
              <a:ext cx="2980" cy="3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17"/>
            <p:cNvSpPr>
              <a:spLocks noChangeShapeType="1"/>
            </p:cNvSpPr>
            <p:nvPr/>
          </p:nvSpPr>
          <p:spPr bwMode="auto">
            <a:xfrm flipH="1">
              <a:off x="5002" y="10498"/>
              <a:ext cx="2980" cy="3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ShapeType="1"/>
            </p:cNvSpPr>
            <p:nvPr/>
          </p:nvSpPr>
          <p:spPr bwMode="auto">
            <a:xfrm flipH="1">
              <a:off x="5002" y="10871"/>
              <a:ext cx="2980" cy="3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15"/>
            <p:cNvSpPr>
              <a:spLocks noChangeShapeType="1"/>
            </p:cNvSpPr>
            <p:nvPr/>
          </p:nvSpPr>
          <p:spPr bwMode="auto">
            <a:xfrm flipH="1">
              <a:off x="5002" y="12143"/>
              <a:ext cx="2980" cy="3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14"/>
            <p:cNvSpPr>
              <a:spLocks noChangeShapeType="1"/>
            </p:cNvSpPr>
            <p:nvPr/>
          </p:nvSpPr>
          <p:spPr bwMode="auto">
            <a:xfrm flipH="1">
              <a:off x="5002" y="12496"/>
              <a:ext cx="2980" cy="3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13"/>
            <p:cNvSpPr>
              <a:spLocks noChangeShapeType="1"/>
            </p:cNvSpPr>
            <p:nvPr/>
          </p:nvSpPr>
          <p:spPr bwMode="auto">
            <a:xfrm flipH="1">
              <a:off x="5002" y="12848"/>
              <a:ext cx="2980" cy="3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12"/>
            <p:cNvSpPr>
              <a:spLocks noChangeShapeType="1"/>
            </p:cNvSpPr>
            <p:nvPr/>
          </p:nvSpPr>
          <p:spPr bwMode="auto">
            <a:xfrm flipH="1" flipV="1">
              <a:off x="5038" y="10135"/>
              <a:ext cx="2944" cy="30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7310" y="11464"/>
              <a:ext cx="708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45306" tIns="22653" rIns="45306" bIns="2265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6675" y="11379"/>
              <a:ext cx="635" cy="3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45306" tIns="22653" rIns="45306" bIns="2265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AutoShape 9"/>
            <p:cNvSpPr>
              <a:spLocks noChangeShapeType="1"/>
            </p:cNvSpPr>
            <p:nvPr/>
          </p:nvSpPr>
          <p:spPr bwMode="auto">
            <a:xfrm flipH="1" flipV="1">
              <a:off x="6916" y="10999"/>
              <a:ext cx="15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8"/>
            <p:cNvSpPr>
              <a:spLocks noChangeShapeType="1"/>
            </p:cNvSpPr>
            <p:nvPr/>
          </p:nvSpPr>
          <p:spPr bwMode="auto">
            <a:xfrm flipH="1" flipV="1">
              <a:off x="7522" y="11224"/>
              <a:ext cx="20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326" y="11716"/>
              <a:ext cx="101" cy="1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6475" y="11385"/>
              <a:ext cx="102" cy="1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8655" y="11050"/>
              <a:ext cx="1677" cy="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Horizontal Retrace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2673" y="11235"/>
              <a:ext cx="1482" cy="7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Vertical Retrace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utoShape 3"/>
            <p:cNvSpPr>
              <a:spLocks noChangeShapeType="1"/>
            </p:cNvSpPr>
            <p:nvPr/>
          </p:nvSpPr>
          <p:spPr bwMode="auto">
            <a:xfrm flipV="1">
              <a:off x="4020" y="11566"/>
              <a:ext cx="2357" cy="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2"/>
            <p:cNvSpPr>
              <a:spLocks noChangeShapeType="1"/>
            </p:cNvSpPr>
            <p:nvPr/>
          </p:nvSpPr>
          <p:spPr bwMode="auto">
            <a:xfrm flipH="1" flipV="1">
              <a:off x="6957" y="10630"/>
              <a:ext cx="1953" cy="8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a Vector Display</a:t>
            </a: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pSp>
        <p:nvGrpSpPr>
          <p:cNvPr id="6" name="Group 3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1680" y="6030"/>
            <a:chExt cx="7425" cy="6119"/>
          </a:xfrm>
        </p:grpSpPr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>
              <a:off x="1680" y="6030"/>
              <a:ext cx="7425" cy="6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23"/>
            <p:cNvSpPr>
              <a:spLocks noChangeArrowheads="1"/>
            </p:cNvSpPr>
            <p:nvPr/>
          </p:nvSpPr>
          <p:spPr bwMode="auto">
            <a:xfrm>
              <a:off x="7822" y="9521"/>
              <a:ext cx="1223" cy="11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891" y="6472"/>
              <a:ext cx="915" cy="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CPU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411" y="7500"/>
              <a:ext cx="1859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 Port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870" y="9970"/>
              <a:ext cx="2790" cy="3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 controller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3757" y="11055"/>
              <a:ext cx="1596" cy="3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Keyboard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5445" y="11055"/>
              <a:ext cx="1290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Mouse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7932" y="9641"/>
              <a:ext cx="985" cy="91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CRT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804" y="7937"/>
              <a:ext cx="1271" cy="378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 buffer memory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AutoShape 15"/>
            <p:cNvSpPr>
              <a:spLocks noChangeShapeType="1"/>
            </p:cNvSpPr>
            <p:nvPr/>
          </p:nvSpPr>
          <p:spPr bwMode="auto">
            <a:xfrm flipV="1">
              <a:off x="5017" y="6830"/>
              <a:ext cx="1" cy="6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4"/>
            <p:cNvSpPr>
              <a:spLocks noChangeShapeType="1"/>
            </p:cNvSpPr>
            <p:nvPr/>
          </p:nvSpPr>
          <p:spPr bwMode="auto">
            <a:xfrm rot="10800000" flipV="1">
              <a:off x="5647" y="6830"/>
              <a:ext cx="1" cy="6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511" y="8530"/>
              <a:ext cx="1979" cy="3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(Interaction data)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954" y="8820"/>
              <a:ext cx="2233" cy="3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63642" tIns="31821" rIns="63642" bIns="31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(Display command)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utoShape 11"/>
            <p:cNvSpPr>
              <a:spLocks noChangeShapeType="1"/>
            </p:cNvSpPr>
            <p:nvPr/>
          </p:nvSpPr>
          <p:spPr bwMode="auto">
            <a:xfrm flipV="1">
              <a:off x="4515" y="7875"/>
              <a:ext cx="1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10"/>
            <p:cNvSpPr>
              <a:spLocks noChangeShapeType="1"/>
            </p:cNvSpPr>
            <p:nvPr/>
          </p:nvSpPr>
          <p:spPr bwMode="auto">
            <a:xfrm>
              <a:off x="4530" y="8869"/>
              <a:ext cx="1" cy="10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9"/>
            <p:cNvSpPr>
              <a:spLocks noChangeShapeType="1"/>
            </p:cNvSpPr>
            <p:nvPr/>
          </p:nvSpPr>
          <p:spPr bwMode="auto">
            <a:xfrm>
              <a:off x="6060" y="9206"/>
              <a:ext cx="1" cy="7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8"/>
            <p:cNvSpPr>
              <a:spLocks noChangeShapeType="1"/>
            </p:cNvSpPr>
            <p:nvPr/>
          </p:nvSpPr>
          <p:spPr bwMode="auto">
            <a:xfrm>
              <a:off x="6061" y="7875"/>
              <a:ext cx="1" cy="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7"/>
            <p:cNvSpPr>
              <a:spLocks noChangeShapeType="1"/>
            </p:cNvSpPr>
            <p:nvPr/>
          </p:nvSpPr>
          <p:spPr bwMode="auto">
            <a:xfrm flipV="1">
              <a:off x="4410" y="10349"/>
              <a:ext cx="1" cy="7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6"/>
            <p:cNvSpPr>
              <a:spLocks noChangeShapeType="1"/>
            </p:cNvSpPr>
            <p:nvPr/>
          </p:nvSpPr>
          <p:spPr bwMode="auto">
            <a:xfrm flipV="1">
              <a:off x="6062" y="10349"/>
              <a:ext cx="1" cy="7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5"/>
            <p:cNvSpPr>
              <a:spLocks noChangeShapeType="1"/>
            </p:cNvSpPr>
            <p:nvPr/>
          </p:nvSpPr>
          <p:spPr bwMode="auto">
            <a:xfrm flipV="1">
              <a:off x="6659" y="10102"/>
              <a:ext cx="114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4"/>
            <p:cNvSpPr>
              <a:spLocks noChangeShapeType="1"/>
            </p:cNvSpPr>
            <p:nvPr/>
          </p:nvSpPr>
          <p:spPr bwMode="auto">
            <a:xfrm rot="21360000">
              <a:off x="3087" y="10134"/>
              <a:ext cx="794" cy="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a Raster Display</a:t>
            </a: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pSp>
        <p:nvGrpSpPr>
          <p:cNvPr id="6" name="Group 1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1285860"/>
            <a:ext cx="8229600" cy="4840303"/>
            <a:chOff x="2490" y="6809"/>
            <a:chExt cx="7308" cy="5524"/>
          </a:xfrm>
        </p:grpSpPr>
        <p:sp>
          <p:nvSpPr>
            <p:cNvPr id="7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490" y="6809"/>
              <a:ext cx="6426" cy="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" name="AutoShape 25"/>
            <p:cNvSpPr>
              <a:spLocks noChangeArrowheads="1"/>
            </p:cNvSpPr>
            <p:nvPr/>
          </p:nvSpPr>
          <p:spPr bwMode="auto">
            <a:xfrm>
              <a:off x="7827" y="10227"/>
              <a:ext cx="1971" cy="17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952" y="6987"/>
              <a:ext cx="632" cy="3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CPU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5620" y="7765"/>
              <a:ext cx="1285" cy="3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 Port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5246" y="9475"/>
              <a:ext cx="1928" cy="3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 controller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653" y="9646"/>
              <a:ext cx="1110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Mouse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8072" y="10638"/>
              <a:ext cx="1487" cy="109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490" y="10423"/>
              <a:ext cx="2278" cy="145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00000000000000000000001111100000000000000010000000000000000100000000000000001000000000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utoShape 18"/>
            <p:cNvSpPr>
              <a:spLocks noChangeShapeType="1"/>
            </p:cNvSpPr>
            <p:nvPr/>
          </p:nvSpPr>
          <p:spPr bwMode="auto">
            <a:xfrm flipV="1">
              <a:off x="6039" y="7328"/>
              <a:ext cx="1" cy="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AutoShape 17"/>
            <p:cNvSpPr>
              <a:spLocks noChangeShapeType="1"/>
            </p:cNvSpPr>
            <p:nvPr/>
          </p:nvSpPr>
          <p:spPr bwMode="auto">
            <a:xfrm rot="10800000" flipV="1">
              <a:off x="6474" y="7328"/>
              <a:ext cx="1" cy="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768" y="8457"/>
              <a:ext cx="1832" cy="3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(Interaction data)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5744" y="8734"/>
              <a:ext cx="2033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(Display command)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AutoShape 14"/>
            <p:cNvSpPr>
              <a:spLocks noChangeShapeType="1"/>
            </p:cNvSpPr>
            <p:nvPr/>
          </p:nvSpPr>
          <p:spPr bwMode="auto">
            <a:xfrm flipV="1">
              <a:off x="5692" y="8106"/>
              <a:ext cx="1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AutoShape 13"/>
            <p:cNvSpPr>
              <a:spLocks noChangeShapeType="1"/>
            </p:cNvSpPr>
            <p:nvPr/>
          </p:nvSpPr>
          <p:spPr bwMode="auto">
            <a:xfrm>
              <a:off x="5702" y="8789"/>
              <a:ext cx="1" cy="6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AutoShape 12"/>
            <p:cNvSpPr>
              <a:spLocks noChangeShapeType="1"/>
            </p:cNvSpPr>
            <p:nvPr/>
          </p:nvSpPr>
          <p:spPr bwMode="auto">
            <a:xfrm>
              <a:off x="6760" y="9059"/>
              <a:ext cx="0" cy="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AutoShape 11"/>
            <p:cNvSpPr>
              <a:spLocks noChangeShapeType="1"/>
            </p:cNvSpPr>
            <p:nvPr/>
          </p:nvSpPr>
          <p:spPr bwMode="auto">
            <a:xfrm>
              <a:off x="6760" y="8106"/>
              <a:ext cx="1" cy="6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7667" y="9239"/>
              <a:ext cx="1101" cy="3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Keyboard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utoShape 9"/>
            <p:cNvSpPr>
              <a:spLocks noChangeShapeType="1"/>
            </p:cNvSpPr>
            <p:nvPr/>
          </p:nvSpPr>
          <p:spPr bwMode="auto">
            <a:xfrm flipH="1">
              <a:off x="7193" y="9520"/>
              <a:ext cx="46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AutoShape 8"/>
            <p:cNvSpPr>
              <a:spLocks noChangeShapeType="1"/>
            </p:cNvSpPr>
            <p:nvPr/>
          </p:nvSpPr>
          <p:spPr bwMode="auto">
            <a:xfrm flipH="1">
              <a:off x="7191" y="9731"/>
              <a:ext cx="46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5246" y="10937"/>
              <a:ext cx="1928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Video controller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AutoShape 6"/>
            <p:cNvSpPr>
              <a:spLocks noChangeShapeType="1"/>
            </p:cNvSpPr>
            <p:nvPr/>
          </p:nvSpPr>
          <p:spPr bwMode="auto">
            <a:xfrm rot="10800000" flipV="1">
              <a:off x="3604" y="9646"/>
              <a:ext cx="1642" cy="77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8" name="AutoShape 5"/>
            <p:cNvSpPr>
              <a:spLocks noChangeShapeType="1"/>
            </p:cNvSpPr>
            <p:nvPr/>
          </p:nvSpPr>
          <p:spPr bwMode="auto">
            <a:xfrm rot="21540000">
              <a:off x="4768" y="11102"/>
              <a:ext cx="488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9" name="AutoShape 4"/>
            <p:cNvSpPr>
              <a:spLocks noChangeShapeType="1"/>
            </p:cNvSpPr>
            <p:nvPr/>
          </p:nvSpPr>
          <p:spPr bwMode="auto">
            <a:xfrm>
              <a:off x="7174" y="11107"/>
              <a:ext cx="653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8500" y="10302"/>
              <a:ext cx="579" cy="2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CRT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2850" y="11977"/>
              <a:ext cx="1590" cy="3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61122" tIns="30561" rIns="61122" bIns="305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Refresh buffer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/>
          <a:lstStyle/>
          <a:p>
            <a:r>
              <a:rPr lang="en-US" dirty="0" smtClean="0"/>
              <a:t>Random Scan v/s Raster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1361236"/>
              </p:ext>
            </p:extLst>
          </p:nvPr>
        </p:nvGraphicFramePr>
        <p:xfrm>
          <a:off x="214282" y="928670"/>
          <a:ext cx="8782080" cy="5334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45340"/>
                <a:gridCol w="3587573"/>
                <a:gridCol w="3849167"/>
              </a:tblGrid>
              <a:tr h="1098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Base of Difference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Raster Scan System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Random Scan System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372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Electron Beam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The electron beam is swept across the screen, one row at a time, from top to bottom.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The electron beam is directed only to the parts of screen where a picture is to be </a:t>
                      </a:r>
                      <a:r>
                        <a:rPr lang="en-US" sz="2000" dirty="0" smtClean="0">
                          <a:effectLst/>
                        </a:rPr>
                        <a:t>drawn.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  <a:tr h="7602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Resolution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Its resolution is </a:t>
                      </a:r>
                      <a:r>
                        <a:rPr lang="en-US" sz="2000" b="0" dirty="0" smtClean="0">
                          <a:effectLst/>
                        </a:rPr>
                        <a:t>poor.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Its resolution is </a:t>
                      </a:r>
                      <a:r>
                        <a:rPr lang="en-US" sz="2000" b="0" dirty="0" smtClean="0">
                          <a:effectLst/>
                        </a:rPr>
                        <a:t>good.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  <a:tr h="17758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Picture Definition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Picture definition is stored as a set of intensity values for all screen points, called pixels in a refresh buffer area.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Picture definition is stored as a set of line drawing instructions in a display file.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/>
              <a:t>Random Scan v/s Raster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0330689"/>
              </p:ext>
            </p:extLst>
          </p:nvPr>
        </p:nvGraphicFramePr>
        <p:xfrm>
          <a:off x="285720" y="1346844"/>
          <a:ext cx="8743980" cy="33680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39503"/>
                <a:gridCol w="3572009"/>
                <a:gridCol w="3832468"/>
              </a:tblGrid>
              <a:tr h="8323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Base of Difference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Raster Scan System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Random Scan System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485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Realistic Display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The capability of this system to store intensity values for pixel makes it well </a:t>
                      </a:r>
                      <a:r>
                        <a:rPr lang="en-US" sz="2000" dirty="0" smtClean="0">
                          <a:effectLst/>
                        </a:rPr>
                        <a:t>suited </a:t>
                      </a:r>
                      <a:r>
                        <a:rPr lang="en-US" sz="2000" dirty="0">
                          <a:effectLst/>
                        </a:rPr>
                        <a:t>for the realistic display of scenes contain shadow and color pattern.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These systems are designed for line-drawing and can’t display realistic shaded scenes.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457200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CRT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There are two basic techniques for color display: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Beam-penetration technique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Shadow-mask technique</a:t>
            </a:r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en-US" dirty="0" smtClean="0"/>
              <a:t>Beam-Penetration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126055"/>
          </a:xfrm>
        </p:spPr>
        <p:txBody>
          <a:bodyPr/>
          <a:lstStyle/>
          <a:p>
            <a:pPr algn="just"/>
            <a:r>
              <a:rPr lang="en-US" dirty="0" smtClean="0"/>
              <a:t>In this technique screen is coated with two </a:t>
            </a:r>
            <a:r>
              <a:rPr lang="en-US" dirty="0" err="1" smtClean="0"/>
              <a:t>colours</a:t>
            </a:r>
            <a:r>
              <a:rPr lang="en-US" dirty="0" smtClean="0"/>
              <a:t>. Outer layer with green and inner layer with red.</a:t>
            </a:r>
          </a:p>
          <a:p>
            <a:pPr algn="just"/>
            <a:r>
              <a:rPr lang="en-US" dirty="0" smtClean="0"/>
              <a:t>Slow speed electron beam strike on red layer and produce red </a:t>
            </a:r>
            <a:r>
              <a:rPr lang="en-US" dirty="0" err="1" smtClean="0"/>
              <a:t>colour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Intermediate speed electron beam strike on red and green layer and produce two </a:t>
            </a:r>
            <a:r>
              <a:rPr lang="en-US" dirty="0" err="1" smtClean="0"/>
              <a:t>colour</a:t>
            </a:r>
            <a:r>
              <a:rPr lang="en-US" dirty="0" smtClean="0"/>
              <a:t> orange and yellow.</a:t>
            </a:r>
          </a:p>
          <a:p>
            <a:pPr algn="just"/>
            <a:r>
              <a:rPr lang="en-US" dirty="0" smtClean="0"/>
              <a:t>High speed electron beam penetrate red and strike on yellow layer and produce yellow </a:t>
            </a:r>
            <a:r>
              <a:rPr lang="en-US" dirty="0" err="1" smtClean="0"/>
              <a:t>colour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4348" y="1714488"/>
            <a:ext cx="8036400" cy="3071834"/>
            <a:chOff x="1183800" y="4254719"/>
            <a:chExt cx="8036400" cy="2069881"/>
          </a:xfrm>
        </p:grpSpPr>
        <p:sp>
          <p:nvSpPr>
            <p:cNvPr id="8" name="Arc 7"/>
            <p:cNvSpPr/>
            <p:nvPr/>
          </p:nvSpPr>
          <p:spPr>
            <a:xfrm>
              <a:off x="4520558" y="4414967"/>
              <a:ext cx="685800" cy="1787827"/>
            </a:xfrm>
            <a:prstGeom prst="arc">
              <a:avLst>
                <a:gd name="adj1" fmla="val 16071846"/>
                <a:gd name="adj2" fmla="val 5491419"/>
              </a:avLst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4441350" y="4318280"/>
              <a:ext cx="876300" cy="1981200"/>
            </a:xfrm>
            <a:prstGeom prst="arc">
              <a:avLst>
                <a:gd name="adj1" fmla="val 15922248"/>
                <a:gd name="adj2" fmla="val 5567847"/>
              </a:avLst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9" idx="0"/>
            </p:cNvCxnSpPr>
            <p:nvPr/>
          </p:nvCxnSpPr>
          <p:spPr>
            <a:xfrm flipH="1">
              <a:off x="2326800" y="4334473"/>
              <a:ext cx="2473801" cy="71773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2"/>
            </p:cNvCxnSpPr>
            <p:nvPr/>
          </p:nvCxnSpPr>
          <p:spPr>
            <a:xfrm flipH="1" flipV="1">
              <a:off x="2326800" y="5846290"/>
              <a:ext cx="2504588" cy="44720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564800" y="5052206"/>
              <a:ext cx="83820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564800" y="5846290"/>
              <a:ext cx="83820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183800" y="4839648"/>
              <a:ext cx="381000" cy="1224232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69600" y="5052206"/>
              <a:ext cx="228600" cy="1804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69600" y="5651779"/>
              <a:ext cx="228600" cy="1804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05958" y="5295845"/>
              <a:ext cx="419100" cy="305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17" idx="3"/>
            </p:cNvCxnSpPr>
            <p:nvPr/>
          </p:nvCxnSpPr>
          <p:spPr>
            <a:xfrm flipV="1">
              <a:off x="1564800" y="5448747"/>
              <a:ext cx="860258" cy="5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3"/>
            </p:cNvCxnSpPr>
            <p:nvPr/>
          </p:nvCxnSpPr>
          <p:spPr>
            <a:xfrm flipV="1">
              <a:off x="2425058" y="4592596"/>
              <a:ext cx="2604143" cy="8561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3"/>
            </p:cNvCxnSpPr>
            <p:nvPr/>
          </p:nvCxnSpPr>
          <p:spPr>
            <a:xfrm>
              <a:off x="2425058" y="5448747"/>
              <a:ext cx="2797342" cy="6491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7" idx="3"/>
            </p:cNvCxnSpPr>
            <p:nvPr/>
          </p:nvCxnSpPr>
          <p:spPr>
            <a:xfrm flipV="1">
              <a:off x="2425058" y="5325352"/>
              <a:ext cx="2892592" cy="1233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294088" y="4303518"/>
              <a:ext cx="304800" cy="2581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0201" y="5007190"/>
              <a:ext cx="304800" cy="258123"/>
            </a:xfrm>
            <a:prstGeom prst="rect">
              <a:avLst/>
            </a:prstGeom>
            <a:solidFill>
              <a:srgbClr val="FF7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10201" y="5369611"/>
              <a:ext cx="304800" cy="2581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97192" y="4254719"/>
              <a:ext cx="269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Slow Speed Electron Beam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36486" y="5955268"/>
              <a:ext cx="2652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 Speed Electron Beam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36749" y="5092919"/>
              <a:ext cx="3483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Intermediate Speed Electron Beam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 is Computer Graphics?</a:t>
            </a:r>
          </a:p>
          <a:p>
            <a:pPr algn="just"/>
            <a:r>
              <a:rPr lang="en-US" dirty="0" smtClean="0"/>
              <a:t>Advantages of Computer Graphics.</a:t>
            </a:r>
          </a:p>
          <a:p>
            <a:pPr algn="just"/>
            <a:r>
              <a:rPr lang="en-US" dirty="0" smtClean="0"/>
              <a:t>Application of Computer Graphics.</a:t>
            </a:r>
          </a:p>
          <a:p>
            <a:pPr algn="just"/>
            <a:r>
              <a:rPr lang="en-US" dirty="0" smtClean="0"/>
              <a:t>Basics of Computer Graphics.</a:t>
            </a:r>
          </a:p>
          <a:p>
            <a:r>
              <a:rPr lang="en-US" dirty="0" smtClean="0"/>
              <a:t>Various display devices.</a:t>
            </a:r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Shadow-Mask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4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14414" y="1643050"/>
            <a:ext cx="6440861" cy="44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Graphics?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Computer graphics</a:t>
            </a:r>
            <a:r>
              <a:rPr lang="en-US" dirty="0" smtClean="0"/>
              <a:t> is an art of drawing lines, charts, pictures, etc. using computers with the help of programming and tools. </a:t>
            </a:r>
          </a:p>
          <a:p>
            <a:pPr algn="just"/>
            <a:r>
              <a:rPr lang="en-US" dirty="0" smtClean="0"/>
              <a:t>Computer graphics image is made up of number of pixels. </a:t>
            </a:r>
          </a:p>
          <a:p>
            <a:pPr algn="just"/>
            <a:r>
              <a:rPr lang="en-US" b="1" dirty="0" smtClean="0"/>
              <a:t>Picture Element (Pixel)</a:t>
            </a:r>
            <a:r>
              <a:rPr lang="en-US" dirty="0" smtClean="0"/>
              <a:t> is the smallest addressable graphical unit represented on the computer screen.</a:t>
            </a:r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Computer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Most effective and commonly used ways of communication with computer.</a:t>
            </a:r>
          </a:p>
          <a:p>
            <a:pPr lvl="0"/>
            <a:r>
              <a:rPr lang="en-US" dirty="0" smtClean="0"/>
              <a:t>It provides tools for producing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picture of “real-world” 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synthetic objects such as mathematical surfaces in 4D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data that have no inherent geometry such as survey result</a:t>
            </a: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Possible to produce animations.</a:t>
            </a:r>
          </a:p>
          <a:p>
            <a:pPr lvl="0"/>
            <a:r>
              <a:rPr lang="en-US" dirty="0" smtClean="0"/>
              <a:t>Can move objects as well as observes as per requirement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example walk through made by builder to show flat interior and surrounding.</a:t>
            </a:r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Computer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User interface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Example: App icon</a:t>
            </a:r>
          </a:p>
          <a:p>
            <a:pPr lvl="0"/>
            <a:r>
              <a:rPr lang="en-US" dirty="0" smtClean="0"/>
              <a:t>Simulation and animation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Example: Cartoon films</a:t>
            </a:r>
          </a:p>
          <a:p>
            <a:pPr lvl="0"/>
            <a:r>
              <a:rPr lang="en-US" dirty="0" smtClean="0"/>
              <a:t>Plotting of graphs and charts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Example: Stock exchange</a:t>
            </a:r>
          </a:p>
          <a:p>
            <a:pPr lvl="0"/>
            <a:r>
              <a:rPr lang="en-US" dirty="0" smtClean="0"/>
              <a:t>Computer aided drafting and design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Example: Automobile parts designing</a:t>
            </a: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Art and commerce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Example: Creative pictures</a:t>
            </a:r>
          </a:p>
          <a:p>
            <a:pPr lvl="0"/>
            <a:r>
              <a:rPr lang="en-US" dirty="0" smtClean="0"/>
              <a:t>Cartography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Example: Geographic maps</a:t>
            </a:r>
          </a:p>
          <a:p>
            <a:pPr lvl="0"/>
            <a:r>
              <a:rPr lang="en-US" dirty="0" smtClean="0"/>
              <a:t>Education and training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Example: Models of physics</a:t>
            </a:r>
            <a:endParaRPr lang="en-US" sz="21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Image processing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70C0"/>
                </a:solidFill>
              </a:rPr>
              <a:t>Example: Editing Photos</a:t>
            </a:r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Computer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smtClean="0"/>
              <a:t>In computer graphics picture or graphics objects are presented as a collection of discrete pixels.</a:t>
            </a:r>
          </a:p>
          <a:p>
            <a:pPr lvl="0" algn="just"/>
            <a:r>
              <a:rPr lang="en-US" dirty="0" smtClean="0"/>
              <a:t>We can control intensity and color of pixel which decide how picture look like.</a:t>
            </a:r>
          </a:p>
          <a:p>
            <a:pPr lvl="0" algn="just"/>
            <a:r>
              <a:rPr lang="en-US" dirty="0" smtClean="0"/>
              <a:t>The special procedure determines which pixel will provide the best approximation to the desired picture or graphics object, this process is known as </a:t>
            </a:r>
            <a:r>
              <a:rPr lang="en-US" b="1" dirty="0" err="1" smtClean="0"/>
              <a:t>Rasterization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representing continuous picture or graphics object as a collection of discrete pixels is called </a:t>
            </a:r>
            <a:r>
              <a:rPr lang="en-US" b="1" dirty="0" smtClean="0"/>
              <a:t>Scan Conversion.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928827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40005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40005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40005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40005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40005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8600" y="42291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42291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42291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42291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42291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8600" y="44577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0" y="44577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44577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24400" y="44577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3000" y="44577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8600" y="46863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67200" y="46863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46863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400" y="46863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46863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38600" y="49149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67200" y="49149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4914904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24400" y="49149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53000" y="4914904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6701 0.04005 C 0.08107 0.04908 0.10208 0.05394 0.12396 0.05394 C 0.14896 0.05394 0.16892 0.04908 0.18298 0.04005 L 0.25 -2.22222E-6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6701 0.04004 C 0.08107 0.04907 0.10208 0.05393 0.12396 0.05393 C 0.14896 0.05393 0.16892 0.04907 0.18298 0.04004 L 0.25 4.44444E-6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6701 0.04005 C 0.08107 0.04908 0.10208 0.05394 0.12396 0.05394 C 0.14896 0.05394 0.16892 0.04908 0.18298 0.04005 L 0.25 -2.22222E-6 " pathEditMode="relative" rAng="0" ptsTypes="AAA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6701 0.04004 C 0.08107 0.04907 0.10208 0.05393 0.12396 0.05393 C 0.14896 0.05393 0.16892 0.04907 0.18298 0.04004 L 0.25 4.44444E-6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F11D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147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149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6701 0.04005 C 0.08107 0.04908 0.10208 0.05394 0.12396 0.05394 C 0.14896 0.05394 0.16892 0.04908 0.18298 0.04005 L 0.25 -2.22222E-6 " pathEditMode="relative" rAng="0" ptsTypes="AAAAA">
                                      <p:cBhvr>
                                        <p:cTn id="151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6701 0.04004 C 0.08107 0.04907 0.10208 0.05393 0.12396 0.05393 C 0.14896 0.05393 0.16892 0.04907 0.18298 0.04004 L 0.25 4.44444E-6 " pathEditMode="relative" rAng="0" ptsTypes="AAAAA">
                                      <p:cBhvr>
                                        <p:cTn id="153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155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157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6701 0.04005 C 0.08107 0.04907 0.10208 0.05393 0.12396 0.05393 C 0.14896 0.05393 0.16892 0.04907 0.18298 0.04005 L 0.25 1.11111E-6 " pathEditMode="relative" rAng="0" ptsTypes="AAAAA">
                                      <p:cBhvr>
                                        <p:cTn id="159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6701 0.04005 C 0.08107 0.04908 0.10208 0.05394 0.12396 0.05394 C 0.14896 0.05394 0.16892 0.04908 0.18298 0.04005 L 0.25 -2.22222E-6 " pathEditMode="relative" rAng="0" ptsTypes="AAAAA">
                                      <p:cBhvr>
                                        <p:cTn id="161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6701 0.04004 C 0.08107 0.04907 0.10208 0.05393 0.12396 0.05393 C 0.14896 0.05393 0.16892 0.04907 0.18298 0.04004 L 0.25 4.44444E-6 " pathEditMode="relative" rAng="0" ptsTypes="AAAAA">
                                      <p:cBhvr>
                                        <p:cTn id="163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27" presetClass="emph" presetSubtype="0" repeatCount="500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500"/>
                            </p:stCondLst>
                            <p:childTnLst>
                              <p:par>
                                <p:cTn id="1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000"/>
                            </p:stCondLst>
                            <p:childTnLst>
                              <p:par>
                                <p:cTn id="1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500"/>
                            </p:stCondLst>
                            <p:childTnLst>
                              <p:par>
                                <p:cTn id="184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500"/>
                            </p:stCondLst>
                            <p:childTnLst>
                              <p:par>
                                <p:cTn id="1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4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6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0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4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8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2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4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1443</Words>
  <Application>Microsoft Office PowerPoint</Application>
  <PresentationFormat>On-screen Show 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1_Custom Design</vt:lpstr>
      <vt:lpstr>Custom Design</vt:lpstr>
      <vt:lpstr>Slide 1</vt:lpstr>
      <vt:lpstr>Outline</vt:lpstr>
      <vt:lpstr>What is Computer Graphics?</vt:lpstr>
      <vt:lpstr>Advantages of Computer Graphics</vt:lpstr>
      <vt:lpstr>Contd.</vt:lpstr>
      <vt:lpstr>Application of Computer Graphics</vt:lpstr>
      <vt:lpstr>Contd.</vt:lpstr>
      <vt:lpstr>Basics of Computer Graphics</vt:lpstr>
      <vt:lpstr>Contd.</vt:lpstr>
      <vt:lpstr>Display Devices</vt:lpstr>
      <vt:lpstr>1. Cathode-Ray-Tubes</vt:lpstr>
      <vt:lpstr>Contd.</vt:lpstr>
      <vt:lpstr>Architecture of a Vector Display</vt:lpstr>
      <vt:lpstr>Architecture of a Raster Display</vt:lpstr>
      <vt:lpstr>Random Scan v/s Raster Scan</vt:lpstr>
      <vt:lpstr>Random Scan v/s Raster Scan</vt:lpstr>
      <vt:lpstr>Color CRT Monitors</vt:lpstr>
      <vt:lpstr>Beam-Penetration Technique</vt:lpstr>
      <vt:lpstr>Contd.</vt:lpstr>
      <vt:lpstr>Shadow-Mask Technique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vishalc</cp:lastModifiedBy>
  <cp:revision>25</cp:revision>
  <dcterms:created xsi:type="dcterms:W3CDTF">2019-11-07T07:44:26Z</dcterms:created>
  <dcterms:modified xsi:type="dcterms:W3CDTF">2020-01-20T08:00:26Z</dcterms:modified>
</cp:coreProperties>
</file>