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8" r:id="rId2"/>
    <p:sldMasterId id="2147483840" r:id="rId3"/>
  </p:sldMasterIdLst>
  <p:notesMasterIdLst>
    <p:notesMasterId r:id="rId38"/>
  </p:notesMasterIdLst>
  <p:sldIdLst>
    <p:sldId id="305" r:id="rId4"/>
    <p:sldId id="256" r:id="rId5"/>
    <p:sldId id="299" r:id="rId6"/>
    <p:sldId id="296" r:id="rId7"/>
    <p:sldId id="297" r:id="rId8"/>
    <p:sldId id="298" r:id="rId9"/>
    <p:sldId id="295" r:id="rId10"/>
    <p:sldId id="300" r:id="rId11"/>
    <p:sldId id="270" r:id="rId12"/>
    <p:sldId id="271" r:id="rId13"/>
    <p:sldId id="272" r:id="rId14"/>
    <p:sldId id="273" r:id="rId15"/>
    <p:sldId id="275" r:id="rId16"/>
    <p:sldId id="277" r:id="rId17"/>
    <p:sldId id="278" r:id="rId18"/>
    <p:sldId id="303" r:id="rId19"/>
    <p:sldId id="30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302" r:id="rId33"/>
    <p:sldId id="294" r:id="rId34"/>
    <p:sldId id="306" r:id="rId35"/>
    <p:sldId id="307" r:id="rId36"/>
    <p:sldId id="30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7" autoAdjust="0"/>
    <p:restoredTop sz="94660"/>
  </p:normalViewPr>
  <p:slideViewPr>
    <p:cSldViewPr>
      <p:cViewPr>
        <p:scale>
          <a:sx n="91" d="100"/>
          <a:sy n="91" d="100"/>
        </p:scale>
        <p:origin x="-1349"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7D0C2-80E8-424A-BA94-A73B2AFB7223}" type="datetimeFigureOut">
              <a:rPr lang="en-US" smtClean="0"/>
              <a:pPr/>
              <a:t>12/27/2019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965A6-6015-4130-8DE9-C50AB9E84308}" type="slidenum">
              <a:rPr lang="en-IN" smtClean="0"/>
              <a:pPr/>
              <a:t>‹#›</a:t>
            </a:fld>
            <a:endParaRPr lang="en-IN"/>
          </a:p>
        </p:txBody>
      </p:sp>
    </p:spTree>
    <p:extLst>
      <p:ext uri="{BB962C8B-B14F-4D97-AF65-F5344CB8AC3E}">
        <p14:creationId xmlns:p14="http://schemas.microsoft.com/office/powerpoint/2010/main" val="3463008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altLang="zh-CN" dirty="0" smtClean="0"/>
              <a:t>AI: the autonomous and intelligent entities will act in full interoperability &amp; will be able to auto-organize themselves depending on the context, circumstances or environment. </a:t>
            </a:r>
          </a:p>
          <a:p>
            <a:pPr eaLnBrk="1" hangingPunct="1">
              <a:spcBef>
                <a:spcPct val="0"/>
              </a:spcBef>
            </a:pPr>
            <a:endParaRPr lang="en-US" altLang="zh-CN" dirty="0" smtClean="0"/>
          </a:p>
          <a:p>
            <a:pPr eaLnBrk="1" hangingPunct="1">
              <a:spcBef>
                <a:spcPct val="0"/>
              </a:spcBef>
            </a:pPr>
            <a:r>
              <a:rPr lang="en-US" altLang="zh-CN" dirty="0" smtClean="0"/>
              <a:t>ED is to design the scheme depending on the need</a:t>
            </a:r>
          </a:p>
          <a:p>
            <a:pPr eaLnBrk="1" hangingPunct="1">
              <a:spcBef>
                <a:spcPct val="0"/>
              </a:spcBef>
            </a:pPr>
            <a:endParaRPr lang="en-US" altLang="zh-CN" dirty="0" smtClean="0"/>
          </a:p>
          <a:p>
            <a:pPr eaLnBrk="1" hangingPunct="1">
              <a:spcBef>
                <a:spcPct val="0"/>
              </a:spcBef>
            </a:pPr>
            <a:r>
              <a:rPr lang="en-US" altLang="zh-CN" dirty="0" smtClean="0"/>
              <a:t>FS means that hundreds and thousands of nodes will be disable and will be set to run. </a:t>
            </a:r>
          </a:p>
          <a:p>
            <a:pPr eaLnBrk="1" hangingPunct="1">
              <a:spcBef>
                <a:spcPct val="0"/>
              </a:spcBef>
            </a:pPr>
            <a:endParaRPr lang="en-US" altLang="zh-CN" dirty="0" smtClean="0"/>
          </a:p>
          <a:p>
            <a:pPr eaLnBrk="1" hangingPunct="1">
              <a:spcBef>
                <a:spcPct val="0"/>
              </a:spcBef>
            </a:pPr>
            <a:r>
              <a:rPr lang="en-US" altLang="zh-CN" dirty="0" smtClean="0"/>
              <a:t>CAT means that there’s several kinds of media such as vehicle stone that they need different access technologies.</a:t>
            </a:r>
          </a:p>
          <a:p>
            <a:pPr eaLnBrk="1" hangingPunct="1">
              <a:spcBef>
                <a:spcPct val="0"/>
              </a:spcBef>
            </a:pPr>
            <a:endParaRPr lang="en-US" altLang="zh-CN" dirty="0" smtClean="0"/>
          </a:p>
          <a:p>
            <a:pPr eaLnBrk="1" hangingPunct="1">
              <a:spcBef>
                <a:spcPct val="0"/>
              </a:spcBef>
            </a:pPr>
            <a:r>
              <a:rPr lang="en-US" altLang="zh-CN" dirty="0" smtClean="0"/>
              <a:t>SS is the machine can rend and send by themselves. No need to tell </a:t>
            </a:r>
            <a:r>
              <a:rPr lang="en-US" altLang="zh-CN" dirty="0" err="1" smtClean="0"/>
              <a:t>humanbeings</a:t>
            </a:r>
            <a:endParaRPr lang="en-US" altLang="zh-CN" dirty="0" smtClean="0"/>
          </a:p>
          <a:p>
            <a:endParaRPr lang="en-US" dirty="0"/>
          </a:p>
        </p:txBody>
      </p:sp>
      <p:sp>
        <p:nvSpPr>
          <p:cNvPr id="4" name="Slide Number Placeholder 3"/>
          <p:cNvSpPr>
            <a:spLocks noGrp="1"/>
          </p:cNvSpPr>
          <p:nvPr>
            <p:ph type="sldNum" sz="quarter" idx="10"/>
          </p:nvPr>
        </p:nvSpPr>
        <p:spPr/>
        <p:txBody>
          <a:bodyPr/>
          <a:lstStyle/>
          <a:p>
            <a:fld id="{0D7587F5-E2F2-416E-9046-59D73810A439}"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zh-CN" dirty="0" smtClean="0"/>
              <a:t>machine-to-machine interfaces and protocols of electronic communication</a:t>
            </a:r>
          </a:p>
          <a:p>
            <a:pPr eaLnBrk="1" hangingPunct="1"/>
            <a:r>
              <a:rPr lang="en-US" altLang="zh-CN" dirty="0" smtClean="0"/>
              <a:t>microcontrollers</a:t>
            </a:r>
          </a:p>
          <a:p>
            <a:pPr eaLnBrk="1" hangingPunct="1"/>
            <a:r>
              <a:rPr lang="en-US" altLang="zh-CN" dirty="0" smtClean="0"/>
              <a:t>wireless communication</a:t>
            </a:r>
          </a:p>
          <a:p>
            <a:pPr eaLnBrk="1" hangingPunct="1"/>
            <a:r>
              <a:rPr lang="en-US" altLang="zh-CN" dirty="0" smtClean="0"/>
              <a:t>RFID</a:t>
            </a:r>
          </a:p>
          <a:p>
            <a:pPr eaLnBrk="1" hangingPunct="1"/>
            <a:r>
              <a:rPr lang="en-US" altLang="zh-CN" dirty="0" smtClean="0"/>
              <a:t>Energy harvesting technologies</a:t>
            </a:r>
          </a:p>
          <a:p>
            <a:pPr eaLnBrk="1" hangingPunct="1"/>
            <a:r>
              <a:rPr lang="en-US" altLang="zh-CN" dirty="0" smtClean="0"/>
              <a:t>sensor technology</a:t>
            </a:r>
          </a:p>
          <a:p>
            <a:pPr eaLnBrk="1" hangingPunct="1"/>
            <a:r>
              <a:rPr lang="en-US" altLang="zh-CN" dirty="0" smtClean="0"/>
              <a:t>Location technology</a:t>
            </a:r>
          </a:p>
          <a:p>
            <a:pPr eaLnBrk="1" hangingPunct="1"/>
            <a:r>
              <a:rPr lang="en-US" altLang="zh-CN" dirty="0" smtClean="0"/>
              <a:t>Software</a:t>
            </a:r>
          </a:p>
          <a:p>
            <a:pPr eaLnBrk="1" hangingPunct="1"/>
            <a:r>
              <a:rPr lang="en-US" altLang="zh-CN" dirty="0" smtClean="0"/>
              <a:t>IPv6</a:t>
            </a:r>
            <a:endParaRPr lang="en-US" dirty="0"/>
          </a:p>
        </p:txBody>
      </p:sp>
      <p:sp>
        <p:nvSpPr>
          <p:cNvPr id="4" name="Slide Number Placeholder 3"/>
          <p:cNvSpPr>
            <a:spLocks noGrp="1"/>
          </p:cNvSpPr>
          <p:nvPr>
            <p:ph type="sldNum" sz="quarter" idx="10"/>
          </p:nvPr>
        </p:nvSpPr>
        <p:spPr/>
        <p:txBody>
          <a:bodyPr/>
          <a:lstStyle/>
          <a:p>
            <a:fld id="{0D7587F5-E2F2-416E-9046-59D73810A439}"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Logistics – Tagging items on a UPS truck (now they use barcodes to be scanned) but not real-time.   Using the newer technology all is in </a:t>
            </a:r>
            <a:r>
              <a:rPr lang="en-US" baseline="0" dirty="0" err="1" smtClean="0"/>
              <a:t>realtime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0D7587F5-E2F2-416E-9046-59D73810A439}"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management, urban planning, sustainable urban environment, </a:t>
            </a:r>
            <a:r>
              <a:rPr lang="en-US" dirty="0" err="1" smtClean="0"/>
              <a:t>continous</a:t>
            </a:r>
            <a:r>
              <a:rPr lang="en-US" dirty="0" smtClean="0"/>
              <a:t> care, emergency response, intelligent shopping, smart product management, smart meters, home automation and smart events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Pharma</a:t>
            </a:r>
            <a:r>
              <a:rPr lang="en-US" baseline="0" dirty="0" smtClean="0"/>
              <a:t>. – Doctors managing patience during the day – </a:t>
            </a:r>
            <a:r>
              <a:rPr lang="en-US" baseline="0" dirty="0" err="1" smtClean="0"/>
              <a:t>realtime</a:t>
            </a:r>
            <a:r>
              <a:rPr lang="en-US" baseline="0" dirty="0" smtClean="0"/>
              <a:t> -  managing heart rate, Temperature, etc.</a:t>
            </a:r>
            <a:endParaRPr lang="en-US" smtClean="0"/>
          </a:p>
          <a:p>
            <a:endParaRPr lang="en-US" dirty="0"/>
          </a:p>
        </p:txBody>
      </p:sp>
      <p:sp>
        <p:nvSpPr>
          <p:cNvPr id="4" name="Slide Number Placeholder 3"/>
          <p:cNvSpPr>
            <a:spLocks noGrp="1"/>
          </p:cNvSpPr>
          <p:nvPr>
            <p:ph type="sldNum" sz="quarter" idx="10"/>
          </p:nvPr>
        </p:nvSpPr>
        <p:spPr/>
        <p:txBody>
          <a:bodyPr/>
          <a:lstStyle/>
          <a:p>
            <a:fld id="{9448ACFA-E35B-4147-B732-15C54626BB77}" type="slidenum">
              <a:rPr lang="en-US" smtClean="0"/>
              <a:pPr/>
              <a:t>22</a:t>
            </a:fld>
            <a:endParaRPr lang="en-US"/>
          </a:p>
        </p:txBody>
      </p:sp>
    </p:spTree>
    <p:extLst>
      <p:ext uri="{BB962C8B-B14F-4D97-AF65-F5344CB8AC3E}">
        <p14:creationId xmlns:p14="http://schemas.microsoft.com/office/powerpoint/2010/main" val="425762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management, urban planning, sustainable urban environment, </a:t>
            </a:r>
            <a:r>
              <a:rPr lang="en-US" dirty="0" err="1" smtClean="0"/>
              <a:t>continous</a:t>
            </a:r>
            <a:r>
              <a:rPr lang="en-US" dirty="0" smtClean="0"/>
              <a:t> care, emergency response, intelligent shopping, smart product management, smart meters, home automation and smart events</a:t>
            </a:r>
            <a:endParaRPr lang="en-US" dirty="0"/>
          </a:p>
        </p:txBody>
      </p:sp>
      <p:sp>
        <p:nvSpPr>
          <p:cNvPr id="4" name="Slide Number Placeholder 3"/>
          <p:cNvSpPr>
            <a:spLocks noGrp="1"/>
          </p:cNvSpPr>
          <p:nvPr>
            <p:ph type="sldNum" sz="quarter" idx="10"/>
          </p:nvPr>
        </p:nvSpPr>
        <p:spPr/>
        <p:txBody>
          <a:bodyPr/>
          <a:lstStyle/>
          <a:p>
            <a:fld id="{9448ACFA-E35B-4147-B732-15C54626BB77}" type="slidenum">
              <a:rPr lang="en-US" smtClean="0"/>
              <a:pPr/>
              <a:t>23</a:t>
            </a:fld>
            <a:endParaRPr lang="en-US"/>
          </a:p>
        </p:txBody>
      </p:sp>
    </p:spTree>
    <p:extLst>
      <p:ext uri="{BB962C8B-B14F-4D97-AF65-F5344CB8AC3E}">
        <p14:creationId xmlns:p14="http://schemas.microsoft.com/office/powerpoint/2010/main" val="4257624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http://blogs.princeton.edu/etc/2012/02/24/the-internet-of-things/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Education – When researching items and tagging them (Radio</a:t>
            </a:r>
            <a:r>
              <a:rPr lang="en-US" baseline="0" dirty="0" smtClean="0"/>
              <a:t> Frequency Identification) the data can be collected and monitored over a time period.</a:t>
            </a:r>
          </a:p>
          <a:p>
            <a:endParaRPr lang="en-US" dirty="0"/>
          </a:p>
        </p:txBody>
      </p:sp>
      <p:sp>
        <p:nvSpPr>
          <p:cNvPr id="4" name="Slide Number Placeholder 3"/>
          <p:cNvSpPr>
            <a:spLocks noGrp="1"/>
          </p:cNvSpPr>
          <p:nvPr>
            <p:ph type="sldNum" sz="quarter" idx="10"/>
          </p:nvPr>
        </p:nvSpPr>
        <p:spPr/>
        <p:txBody>
          <a:bodyPr/>
          <a:lstStyle/>
          <a:p>
            <a:fld id="{9448ACFA-E35B-4147-B732-15C54626BB77}" type="slidenum">
              <a:rPr lang="en-US" smtClean="0"/>
              <a:pPr/>
              <a:t>24</a:t>
            </a:fld>
            <a:endParaRPr lang="en-US"/>
          </a:p>
        </p:txBody>
      </p:sp>
    </p:spTree>
    <p:extLst>
      <p:ext uri="{BB962C8B-B14F-4D97-AF65-F5344CB8AC3E}">
        <p14:creationId xmlns:p14="http://schemas.microsoft.com/office/powerpoint/2010/main" val="425762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management: research</a:t>
            </a:r>
            <a:r>
              <a:rPr lang="en-US" baseline="0" dirty="0" smtClean="0"/>
              <a:t> data</a:t>
            </a:r>
            <a:endParaRPr lang="en-US" dirty="0"/>
          </a:p>
        </p:txBody>
      </p:sp>
      <p:sp>
        <p:nvSpPr>
          <p:cNvPr id="4" name="Slide Number Placeholder 3"/>
          <p:cNvSpPr>
            <a:spLocks noGrp="1"/>
          </p:cNvSpPr>
          <p:nvPr>
            <p:ph type="sldNum" sz="quarter" idx="10"/>
          </p:nvPr>
        </p:nvSpPr>
        <p:spPr/>
        <p:txBody>
          <a:bodyPr/>
          <a:lstStyle/>
          <a:p>
            <a:fld id="{9448ACFA-E35B-4147-B732-15C54626BB77}" type="slidenum">
              <a:rPr lang="en-US" smtClean="0"/>
              <a:pPr/>
              <a:t>25</a:t>
            </a:fld>
            <a:endParaRPr lang="en-US"/>
          </a:p>
        </p:txBody>
      </p:sp>
    </p:spTree>
    <p:extLst>
      <p:ext uri="{BB962C8B-B14F-4D97-AF65-F5344CB8AC3E}">
        <p14:creationId xmlns:p14="http://schemas.microsoft.com/office/powerpoint/2010/main" val="394808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smtClean="0"/>
              <a:t>Legislation: </a:t>
            </a:r>
            <a:r>
              <a:rPr lang="en-US" sz="2300" dirty="0" smtClean="0"/>
              <a:t>mandatory that policy keeps </a:t>
            </a:r>
            <a:r>
              <a:rPr lang="en-US" sz="2800" dirty="0" smtClean="0"/>
              <a:t>up with technology so that citizens gain confidence in the new technology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People’s momentarily  context  and  roles  can  determine  their  attitudes  towards  new technology. An employee will resist his boss’ access to his or her mailbox while the   same   person   may   demand   the   same   insight   into   the   mailboxes   of subordinates.</a:t>
            </a:r>
          </a:p>
          <a:p>
            <a:pPr lvl="1"/>
            <a:endParaRPr lang="en-US" b="1" dirty="0" smtClean="0"/>
          </a:p>
        </p:txBody>
      </p:sp>
      <p:sp>
        <p:nvSpPr>
          <p:cNvPr id="4" name="Slide Number Placeholder 3"/>
          <p:cNvSpPr>
            <a:spLocks noGrp="1"/>
          </p:cNvSpPr>
          <p:nvPr>
            <p:ph type="sldNum" sz="quarter" idx="10"/>
          </p:nvPr>
        </p:nvSpPr>
        <p:spPr/>
        <p:txBody>
          <a:bodyPr/>
          <a:lstStyle/>
          <a:p>
            <a:fld id="{9448ACFA-E35B-4147-B732-15C54626BB77}" type="slidenum">
              <a:rPr lang="en-US" smtClean="0"/>
              <a:pPr/>
              <a:t>27</a:t>
            </a:fld>
            <a:endParaRPr lang="en-US"/>
          </a:p>
        </p:txBody>
      </p:sp>
    </p:spTree>
    <p:extLst>
      <p:ext uri="{BB962C8B-B14F-4D97-AF65-F5344CB8AC3E}">
        <p14:creationId xmlns:p14="http://schemas.microsoft.com/office/powerpoint/2010/main" val="394808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A7FC856-F99E-4D3A-9C3D-0B7188AAA19F}" type="datetimeFigureOut">
              <a:rPr lang="en-US" smtClean="0"/>
              <a:pPr/>
              <a:t>12/27/2019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0BA14E-1C74-4BBC-AF37-1BE250E57172}"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A7FC856-F99E-4D3A-9C3D-0B7188AAA19F}" type="datetimeFigureOut">
              <a:rPr lang="en-US" smtClean="0"/>
              <a:pPr/>
              <a:t>12/27/2019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0BA14E-1C74-4BBC-AF37-1BE250E5717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A7FC856-F99E-4D3A-9C3D-0B7188AAA19F}" type="datetimeFigureOut">
              <a:rPr lang="en-US" smtClean="0"/>
              <a:pPr/>
              <a:t>12/27/2019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0BA14E-1C74-4BBC-AF37-1BE250E57172}"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73B04BE1-0325-415D-8091-96183D052EDB}" type="datetimeFigureOut">
              <a:rPr lang="en-IN">
                <a:solidFill>
                  <a:prstClr val="black">
                    <a:tint val="75000"/>
                  </a:prstClr>
                </a:solidFill>
              </a:rPr>
              <a:pPr>
                <a:defRPr/>
              </a:pPr>
              <a:t>27-12-2019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779634-4582-4850-8C93-6A6ACCAACE15}"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2169637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BDB48DE4-8963-47C6-A67F-16136A2435E7}" type="datetimeFigureOut">
              <a:rPr lang="en-IN">
                <a:solidFill>
                  <a:prstClr val="black">
                    <a:tint val="75000"/>
                  </a:prstClr>
                </a:solidFill>
              </a:rPr>
              <a:pPr>
                <a:defRPr/>
              </a:pPr>
              <a:t>27-12-2019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37F9A3-EF2C-4B7D-A9CE-4E0F8C5151DC}"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1163256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93A84F-9CF7-4F5A-A1BD-9C9B0A1CBFDF}" type="datetimeFigureOut">
              <a:rPr lang="en-IN">
                <a:solidFill>
                  <a:prstClr val="black">
                    <a:tint val="75000"/>
                  </a:prstClr>
                </a:solidFill>
              </a:rPr>
              <a:pPr>
                <a:defRPr/>
              </a:pPr>
              <a:t>27-12-2019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83C679-1EA3-4B8A-A1F9-36926EFF2798}"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1783490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41948B73-2250-408B-A1DB-28E948BF1F95}" type="datetimeFigureOut">
              <a:rPr lang="en-IN">
                <a:solidFill>
                  <a:prstClr val="black">
                    <a:tint val="75000"/>
                  </a:prstClr>
                </a:solidFill>
              </a:rPr>
              <a:pPr>
                <a:defRPr/>
              </a:pPr>
              <a:t>27-12-2019</a:t>
            </a:fld>
            <a:endParaRPr lang="en-I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E34225C-A1C1-4A23-96BC-0871889B99E4}"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137252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FBFCF3D2-B5AA-47D8-95D0-EA61A7A13FD4}" type="datetimeFigureOut">
              <a:rPr lang="en-IN">
                <a:solidFill>
                  <a:prstClr val="black">
                    <a:tint val="75000"/>
                  </a:prstClr>
                </a:solidFill>
              </a:rPr>
              <a:pPr>
                <a:defRPr/>
              </a:pPr>
              <a:t>27-12-2019</a:t>
            </a:fld>
            <a:endParaRPr lang="en-I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B2AD88C-0B75-4FC0-BE6B-5DF96F89D307}"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241899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5F07900D-F88F-404F-9A96-A50CF19D7AD5}" type="datetimeFigureOut">
              <a:rPr lang="en-IN">
                <a:solidFill>
                  <a:prstClr val="black">
                    <a:tint val="75000"/>
                  </a:prstClr>
                </a:solidFill>
              </a:rPr>
              <a:pPr>
                <a:defRPr/>
              </a:pPr>
              <a:t>27-12-2019</a:t>
            </a:fld>
            <a:endParaRPr lang="en-I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22BC384-AE16-4C9A-A6A2-925057607E21}"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4249298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D00AE9-2159-49FD-8E64-6D6FCCE8AFFA}" type="datetimeFigureOut">
              <a:rPr lang="en-IN">
                <a:solidFill>
                  <a:prstClr val="black">
                    <a:tint val="75000"/>
                  </a:prstClr>
                </a:solidFill>
              </a:rPr>
              <a:pPr>
                <a:defRPr/>
              </a:pPr>
              <a:t>27-12-2019</a:t>
            </a:fld>
            <a:endParaRPr lang="en-I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22F9AF2-8510-461C-A2D3-CA03D429D1D6}"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333256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540919-BD49-4ECD-BA50-C5AE7A21BD26}" type="datetimeFigureOut">
              <a:rPr lang="en-IN">
                <a:solidFill>
                  <a:prstClr val="black">
                    <a:tint val="75000"/>
                  </a:prstClr>
                </a:solidFill>
              </a:rPr>
              <a:pPr>
                <a:defRPr/>
              </a:pPr>
              <a:t>27-12-2019</a:t>
            </a:fld>
            <a:endParaRPr lang="en-I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2CF81F-B813-43E3-AB00-08763F3AE95C}"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219241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A7FC856-F99E-4D3A-9C3D-0B7188AAA19F}" type="datetimeFigureOut">
              <a:rPr lang="en-US" smtClean="0"/>
              <a:pPr/>
              <a:t>12/27/2019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0BA14E-1C74-4BBC-AF37-1BE250E57172}"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2EFAF8-416C-4B4C-A8CF-79ADC72239BF}" type="datetimeFigureOut">
              <a:rPr lang="en-IN">
                <a:solidFill>
                  <a:prstClr val="black">
                    <a:tint val="75000"/>
                  </a:prstClr>
                </a:solidFill>
              </a:rPr>
              <a:pPr>
                <a:defRPr/>
              </a:pPr>
              <a:t>27-12-2019</a:t>
            </a:fld>
            <a:endParaRPr lang="en-I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C346035-F60C-4D85-81D4-7DA184C96FDC}"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185409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F61B9F1F-4727-44DA-A54F-70633D3C1D47}" type="datetimeFigureOut">
              <a:rPr lang="en-IN">
                <a:solidFill>
                  <a:prstClr val="black">
                    <a:tint val="75000"/>
                  </a:prstClr>
                </a:solidFill>
              </a:rPr>
              <a:pPr>
                <a:defRPr/>
              </a:pPr>
              <a:t>27-12-2019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D04F45-38C2-47F6-B225-36CB95AA57EF}"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1220301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5EDA2ABE-5EDE-4ED1-950B-8264B5667EAC}" type="datetimeFigureOut">
              <a:rPr lang="en-IN">
                <a:solidFill>
                  <a:prstClr val="black">
                    <a:tint val="75000"/>
                  </a:prstClr>
                </a:solidFill>
              </a:rPr>
              <a:pPr>
                <a:defRPr/>
              </a:pPr>
              <a:t>27-12-2019</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5A4C19-A39C-470D-9EA0-6C785451F3BB}"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3124964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967C208-1432-419B-9B14-56F01E849963}" type="datetimeFigureOut">
              <a:rPr lang="en-IN">
                <a:solidFill>
                  <a:prstClr val="black"/>
                </a:solidFill>
              </a:rPr>
              <a:pPr>
                <a:defRPr/>
              </a:pPr>
              <a:t>27-12-2019</a:t>
            </a:fld>
            <a:endParaRPr lang="en-IN">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F59C71B-C1D0-40EB-832D-9991EB0583A9}" type="slidenum">
              <a:rPr lang="en-IN">
                <a:solidFill>
                  <a:prstClr val="black"/>
                </a:solidFill>
              </a:rPr>
              <a:pPr>
                <a:defRPr/>
              </a:pPr>
              <a:t>‹#›</a:t>
            </a:fld>
            <a:endParaRPr lang="en-IN">
              <a:solidFill>
                <a:prstClr val="black"/>
              </a:solidFill>
            </a:endParaRPr>
          </a:p>
        </p:txBody>
      </p:sp>
    </p:spTree>
    <p:extLst>
      <p:ext uri="{BB962C8B-B14F-4D97-AF65-F5344CB8AC3E}">
        <p14:creationId xmlns:p14="http://schemas.microsoft.com/office/powerpoint/2010/main" val="2670081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187A5C-B1E9-4AA3-B909-49859A073C96}" type="datetimeFigureOut">
              <a:rPr lang="en-IN">
                <a:solidFill>
                  <a:prstClr val="black"/>
                </a:solidFill>
              </a:rPr>
              <a:pPr>
                <a:defRPr/>
              </a:pPr>
              <a:t>27-12-2019</a:t>
            </a:fld>
            <a:endParaRPr lang="en-IN">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FE1CC6A-4191-47DA-A782-0C7FBDDCCC1E}" type="slidenum">
              <a:rPr lang="en-IN">
                <a:solidFill>
                  <a:prstClr val="black"/>
                </a:solidFill>
              </a:rPr>
              <a:pPr>
                <a:defRPr/>
              </a:pPr>
              <a:t>‹#›</a:t>
            </a:fld>
            <a:endParaRPr lang="en-IN">
              <a:solidFill>
                <a:prstClr val="black"/>
              </a:solidFill>
            </a:endParaRPr>
          </a:p>
        </p:txBody>
      </p:sp>
    </p:spTree>
    <p:extLst>
      <p:ext uri="{BB962C8B-B14F-4D97-AF65-F5344CB8AC3E}">
        <p14:creationId xmlns:p14="http://schemas.microsoft.com/office/powerpoint/2010/main" val="3360538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72C5511-F48A-492E-941A-2C7543F7595B}" type="datetimeFigureOut">
              <a:rPr lang="en-IN">
                <a:solidFill>
                  <a:prstClr val="black"/>
                </a:solidFill>
              </a:rPr>
              <a:pPr>
                <a:defRPr/>
              </a:pPr>
              <a:t>27-12-2019</a:t>
            </a:fld>
            <a:endParaRPr lang="en-IN">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7EB820-2057-450D-9192-3B7D8346F9E9}" type="slidenum">
              <a:rPr lang="en-IN">
                <a:solidFill>
                  <a:prstClr val="black"/>
                </a:solidFill>
              </a:rPr>
              <a:pPr>
                <a:defRPr/>
              </a:pPr>
              <a:t>‹#›</a:t>
            </a:fld>
            <a:endParaRPr lang="en-IN">
              <a:solidFill>
                <a:prstClr val="black"/>
              </a:solidFill>
            </a:endParaRPr>
          </a:p>
        </p:txBody>
      </p:sp>
    </p:spTree>
    <p:extLst>
      <p:ext uri="{BB962C8B-B14F-4D97-AF65-F5344CB8AC3E}">
        <p14:creationId xmlns:p14="http://schemas.microsoft.com/office/powerpoint/2010/main" val="2030162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3F7E422-4E23-453C-8803-2C95CAC4A6D8}" type="datetimeFigureOut">
              <a:rPr lang="en-IN">
                <a:solidFill>
                  <a:prstClr val="black"/>
                </a:solidFill>
              </a:rPr>
              <a:pPr>
                <a:defRPr/>
              </a:pPr>
              <a:t>27-12-2019</a:t>
            </a:fld>
            <a:endParaRPr lang="en-IN">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IN">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604932B-759E-43D9-93BE-40ED4E3992B9}" type="slidenum">
              <a:rPr lang="en-IN">
                <a:solidFill>
                  <a:prstClr val="black"/>
                </a:solidFill>
              </a:rPr>
              <a:pPr>
                <a:defRPr/>
              </a:pPr>
              <a:t>‹#›</a:t>
            </a:fld>
            <a:endParaRPr lang="en-IN">
              <a:solidFill>
                <a:prstClr val="black"/>
              </a:solidFill>
            </a:endParaRPr>
          </a:p>
        </p:txBody>
      </p:sp>
    </p:spTree>
    <p:extLst>
      <p:ext uri="{BB962C8B-B14F-4D97-AF65-F5344CB8AC3E}">
        <p14:creationId xmlns:p14="http://schemas.microsoft.com/office/powerpoint/2010/main" val="3382768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B45FA62-A6D6-4EA4-ACD8-91DD6A990189}" type="datetimeFigureOut">
              <a:rPr lang="en-IN">
                <a:solidFill>
                  <a:prstClr val="black"/>
                </a:solidFill>
              </a:rPr>
              <a:pPr>
                <a:defRPr/>
              </a:pPr>
              <a:t>27-12-2019</a:t>
            </a:fld>
            <a:endParaRPr lang="en-IN">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n-IN">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0B72FC8-F5A5-4B6A-8DAF-429EB5B3CE20}" type="slidenum">
              <a:rPr lang="en-IN">
                <a:solidFill>
                  <a:prstClr val="black"/>
                </a:solidFill>
              </a:rPr>
              <a:pPr>
                <a:defRPr/>
              </a:pPr>
              <a:t>‹#›</a:t>
            </a:fld>
            <a:endParaRPr lang="en-IN">
              <a:solidFill>
                <a:prstClr val="black"/>
              </a:solidFill>
            </a:endParaRPr>
          </a:p>
        </p:txBody>
      </p:sp>
    </p:spTree>
    <p:extLst>
      <p:ext uri="{BB962C8B-B14F-4D97-AF65-F5344CB8AC3E}">
        <p14:creationId xmlns:p14="http://schemas.microsoft.com/office/powerpoint/2010/main" val="3911340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BE9578A-220A-4DDD-8A4C-3D8A762B6831}" type="datetimeFigureOut">
              <a:rPr lang="en-IN">
                <a:solidFill>
                  <a:prstClr val="black"/>
                </a:solidFill>
              </a:rPr>
              <a:pPr>
                <a:defRPr/>
              </a:pPr>
              <a:t>27-12-2019</a:t>
            </a:fld>
            <a:endParaRPr lang="en-IN">
              <a:solidFill>
                <a:prstClr val="black"/>
              </a:solidFill>
            </a:endParaRPr>
          </a:p>
        </p:txBody>
      </p:sp>
      <p:sp>
        <p:nvSpPr>
          <p:cNvPr id="4" name="Footer Placeholder 3"/>
          <p:cNvSpPr>
            <a:spLocks noGrp="1"/>
          </p:cNvSpPr>
          <p:nvPr>
            <p:ph type="ftr" sz="quarter" idx="11"/>
          </p:nvPr>
        </p:nvSpPr>
        <p:spPr/>
        <p:txBody>
          <a:bodyPr/>
          <a:lstStyle>
            <a:lvl1pPr>
              <a:defRPr/>
            </a:lvl1pPr>
          </a:lstStyle>
          <a:p>
            <a:pPr>
              <a:defRPr/>
            </a:pPr>
            <a:endParaRPr lang="en-IN">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44835-3663-4D8F-BF98-23A41D6018BA}" type="slidenum">
              <a:rPr lang="en-IN">
                <a:solidFill>
                  <a:prstClr val="black"/>
                </a:solidFill>
              </a:rPr>
              <a:pPr>
                <a:defRPr/>
              </a:pPr>
              <a:t>‹#›</a:t>
            </a:fld>
            <a:endParaRPr lang="en-IN">
              <a:solidFill>
                <a:prstClr val="black"/>
              </a:solidFill>
            </a:endParaRPr>
          </a:p>
        </p:txBody>
      </p:sp>
    </p:spTree>
    <p:extLst>
      <p:ext uri="{BB962C8B-B14F-4D97-AF65-F5344CB8AC3E}">
        <p14:creationId xmlns:p14="http://schemas.microsoft.com/office/powerpoint/2010/main" val="1009227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CDCD29C-72F9-44EF-AF4E-AA7A159DFEE5}" type="datetimeFigureOut">
              <a:rPr lang="en-IN">
                <a:solidFill>
                  <a:prstClr val="black"/>
                </a:solidFill>
              </a:rPr>
              <a:pPr>
                <a:defRPr/>
              </a:pPr>
              <a:t>27-12-2019</a:t>
            </a:fld>
            <a:endParaRPr lang="en-IN">
              <a:solidFill>
                <a:prstClr val="black"/>
              </a:solidFill>
            </a:endParaRPr>
          </a:p>
        </p:txBody>
      </p:sp>
      <p:sp>
        <p:nvSpPr>
          <p:cNvPr id="3" name="Footer Placeholder 2"/>
          <p:cNvSpPr>
            <a:spLocks noGrp="1"/>
          </p:cNvSpPr>
          <p:nvPr>
            <p:ph type="ftr" sz="quarter" idx="11"/>
          </p:nvPr>
        </p:nvSpPr>
        <p:spPr/>
        <p:txBody>
          <a:bodyPr/>
          <a:lstStyle>
            <a:lvl1pPr>
              <a:defRPr/>
            </a:lvl1pPr>
          </a:lstStyle>
          <a:p>
            <a:pPr>
              <a:defRPr/>
            </a:pPr>
            <a:endParaRPr lang="en-IN">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7190F34-9065-4D6C-9A03-0726BBF59398}" type="slidenum">
              <a:rPr lang="en-IN">
                <a:solidFill>
                  <a:prstClr val="black"/>
                </a:solidFill>
              </a:rPr>
              <a:pPr>
                <a:defRPr/>
              </a:pPr>
              <a:t>‹#›</a:t>
            </a:fld>
            <a:endParaRPr lang="en-IN">
              <a:solidFill>
                <a:prstClr val="black"/>
              </a:solidFill>
            </a:endParaRPr>
          </a:p>
        </p:txBody>
      </p:sp>
    </p:spTree>
    <p:extLst>
      <p:ext uri="{BB962C8B-B14F-4D97-AF65-F5344CB8AC3E}">
        <p14:creationId xmlns:p14="http://schemas.microsoft.com/office/powerpoint/2010/main" val="275987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7FC856-F99E-4D3A-9C3D-0B7188AAA19F}" type="datetimeFigureOut">
              <a:rPr lang="en-US" smtClean="0"/>
              <a:pPr/>
              <a:t>12/27/2019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0BA14E-1C74-4BBC-AF37-1BE250E57172}" type="slidenum">
              <a:rPr lang="en-IN" smtClean="0"/>
              <a:pPr/>
              <a:t>‹#›</a:t>
            </a:fld>
            <a:endParaRPr lang="en-I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4790B15-4187-4838-9C17-F57A2C5A686A}" type="datetimeFigureOut">
              <a:rPr lang="en-IN">
                <a:solidFill>
                  <a:prstClr val="black"/>
                </a:solidFill>
              </a:rPr>
              <a:pPr>
                <a:defRPr/>
              </a:pPr>
              <a:t>27-12-2019</a:t>
            </a:fld>
            <a:endParaRPr lang="en-IN">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IN">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5A26CF-5E8A-4338-8CF5-30E9C0146AE0}" type="slidenum">
              <a:rPr lang="en-IN">
                <a:solidFill>
                  <a:prstClr val="black"/>
                </a:solidFill>
              </a:rPr>
              <a:pPr>
                <a:defRPr/>
              </a:pPr>
              <a:t>‹#›</a:t>
            </a:fld>
            <a:endParaRPr lang="en-IN">
              <a:solidFill>
                <a:prstClr val="black"/>
              </a:solidFill>
            </a:endParaRPr>
          </a:p>
        </p:txBody>
      </p:sp>
    </p:spTree>
    <p:extLst>
      <p:ext uri="{BB962C8B-B14F-4D97-AF65-F5344CB8AC3E}">
        <p14:creationId xmlns:p14="http://schemas.microsoft.com/office/powerpoint/2010/main" val="3925073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27251C-BDC1-4E54-B019-6BE8A046096C}" type="datetimeFigureOut">
              <a:rPr lang="en-IN">
                <a:solidFill>
                  <a:prstClr val="black"/>
                </a:solidFill>
              </a:rPr>
              <a:pPr>
                <a:defRPr/>
              </a:pPr>
              <a:t>27-12-2019</a:t>
            </a:fld>
            <a:endParaRPr lang="en-IN">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IN">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05DC508-9337-45F7-954F-D98023B6704F}" type="slidenum">
              <a:rPr lang="en-IN">
                <a:solidFill>
                  <a:prstClr val="black"/>
                </a:solidFill>
              </a:rPr>
              <a:pPr>
                <a:defRPr/>
              </a:pPr>
              <a:t>‹#›</a:t>
            </a:fld>
            <a:endParaRPr lang="en-IN">
              <a:solidFill>
                <a:prstClr val="black"/>
              </a:solidFill>
            </a:endParaRPr>
          </a:p>
        </p:txBody>
      </p:sp>
    </p:spTree>
    <p:extLst>
      <p:ext uri="{BB962C8B-B14F-4D97-AF65-F5344CB8AC3E}">
        <p14:creationId xmlns:p14="http://schemas.microsoft.com/office/powerpoint/2010/main" val="55284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AAE8DAD-678A-43CF-994A-611DB4E94995}" type="datetimeFigureOut">
              <a:rPr lang="en-IN">
                <a:solidFill>
                  <a:prstClr val="black"/>
                </a:solidFill>
              </a:rPr>
              <a:pPr>
                <a:defRPr/>
              </a:pPr>
              <a:t>27-12-2019</a:t>
            </a:fld>
            <a:endParaRPr lang="en-IN">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E15BAFF-1E67-485C-8C6C-8167EA15106A}" type="slidenum">
              <a:rPr lang="en-IN">
                <a:solidFill>
                  <a:prstClr val="black"/>
                </a:solidFill>
              </a:rPr>
              <a:pPr>
                <a:defRPr/>
              </a:pPr>
              <a:t>‹#›</a:t>
            </a:fld>
            <a:endParaRPr lang="en-IN">
              <a:solidFill>
                <a:prstClr val="black"/>
              </a:solidFill>
            </a:endParaRPr>
          </a:p>
        </p:txBody>
      </p:sp>
    </p:spTree>
    <p:extLst>
      <p:ext uri="{BB962C8B-B14F-4D97-AF65-F5344CB8AC3E}">
        <p14:creationId xmlns:p14="http://schemas.microsoft.com/office/powerpoint/2010/main" val="3332819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2A71B-B459-452E-964B-AA0ED8171984}" type="datetimeFigureOut">
              <a:rPr lang="en-IN">
                <a:solidFill>
                  <a:prstClr val="black"/>
                </a:solidFill>
              </a:rPr>
              <a:pPr>
                <a:defRPr/>
              </a:pPr>
              <a:t>27-12-2019</a:t>
            </a:fld>
            <a:endParaRPr lang="en-IN">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4EB87D-4B4C-4034-B82C-8C6F90BA63F0}" type="slidenum">
              <a:rPr lang="en-IN">
                <a:solidFill>
                  <a:prstClr val="black"/>
                </a:solidFill>
              </a:rPr>
              <a:pPr>
                <a:defRPr/>
              </a:pPr>
              <a:t>‹#›</a:t>
            </a:fld>
            <a:endParaRPr lang="en-IN">
              <a:solidFill>
                <a:prstClr val="black"/>
              </a:solidFill>
            </a:endParaRPr>
          </a:p>
        </p:txBody>
      </p:sp>
    </p:spTree>
    <p:extLst>
      <p:ext uri="{BB962C8B-B14F-4D97-AF65-F5344CB8AC3E}">
        <p14:creationId xmlns:p14="http://schemas.microsoft.com/office/powerpoint/2010/main" val="383023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A7FC856-F99E-4D3A-9C3D-0B7188AAA19F}" type="datetimeFigureOut">
              <a:rPr lang="en-US" smtClean="0"/>
              <a:pPr/>
              <a:t>12/27/2019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D0BA14E-1C74-4BBC-AF37-1BE250E5717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A7FC856-F99E-4D3A-9C3D-0B7188AAA19F}" type="datetimeFigureOut">
              <a:rPr lang="en-US" smtClean="0"/>
              <a:pPr/>
              <a:t>12/27/2019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D0BA14E-1C74-4BBC-AF37-1BE250E5717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A7FC856-F99E-4D3A-9C3D-0B7188AAA19F}" type="datetimeFigureOut">
              <a:rPr lang="en-US" smtClean="0"/>
              <a:pPr/>
              <a:t>12/27/2019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D0BA14E-1C74-4BBC-AF37-1BE250E5717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FC856-F99E-4D3A-9C3D-0B7188AAA19F}" type="datetimeFigureOut">
              <a:rPr lang="en-US" smtClean="0"/>
              <a:pPr/>
              <a:t>12/27/2019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D0BA14E-1C74-4BBC-AF37-1BE250E5717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7FC856-F99E-4D3A-9C3D-0B7188AAA19F}" type="datetimeFigureOut">
              <a:rPr lang="en-US" smtClean="0"/>
              <a:pPr/>
              <a:t>12/27/2019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D0BA14E-1C74-4BBC-AF37-1BE250E5717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7FC856-F99E-4D3A-9C3D-0B7188AAA19F}" type="datetimeFigureOut">
              <a:rPr lang="en-US" smtClean="0"/>
              <a:pPr/>
              <a:t>12/27/2019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D0BA14E-1C74-4BBC-AF37-1BE250E57172}"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FC856-F99E-4D3A-9C3D-0B7188AAA19F}" type="datetimeFigureOut">
              <a:rPr lang="en-US" smtClean="0"/>
              <a:pPr/>
              <a:t>12/27/2019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BA14E-1C74-4BBC-AF37-1BE250E5717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6DD3A90-8FB0-48F0-927E-B26AC1731F03}" type="datetimeFigureOut">
              <a:rPr lang="en-IN">
                <a:solidFill>
                  <a:prstClr val="black">
                    <a:tint val="75000"/>
                  </a:prstClr>
                </a:solidFill>
              </a:rPr>
              <a:pPr>
                <a:defRPr/>
              </a:pPr>
              <a:t>27-12-2019</a:t>
            </a:fld>
            <a:endParaRPr lang="en-I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1156001-042C-431A-B23E-A311126B802A}" type="slidenum">
              <a:rPr lang="en-IN">
                <a:solidFill>
                  <a:prstClr val="black">
                    <a:tint val="75000"/>
                  </a:prstClr>
                </a:solidFill>
              </a:rPr>
              <a:pPr>
                <a:defRPr/>
              </a:pPr>
              <a:t>‹#›</a:t>
            </a:fld>
            <a:endParaRPr lang="en-IN">
              <a:solidFill>
                <a:prstClr val="black">
                  <a:tint val="75000"/>
                </a:prstClr>
              </a:solidFill>
            </a:endParaRPr>
          </a:p>
        </p:txBody>
      </p:sp>
    </p:spTree>
    <p:extLst>
      <p:ext uri="{BB962C8B-B14F-4D97-AF65-F5344CB8AC3E}">
        <p14:creationId xmlns:p14="http://schemas.microsoft.com/office/powerpoint/2010/main" val="225603842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pic>
        <p:nvPicPr>
          <p:cNvPr id="1026" name="Picture 6" descr="I2IT Photo 1.jpg"/>
          <p:cNvPicPr>
            <a:picLocks noChangeAspect="1"/>
          </p:cNvPicPr>
          <p:nvPr userDrawn="1"/>
        </p:nvPicPr>
        <p:blipFill>
          <a:blip r:embed="rId14" cstate="print">
            <a:lum bright="2000"/>
          </a:blip>
          <a:srcRect l="11092" r="11092"/>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5" name="Footer Placeholder 4"/>
          <p:cNvSpPr>
            <a:spLocks noGrp="1"/>
          </p:cNvSpPr>
          <p:nvPr>
            <p:ph type="ftr" sz="quarter" idx="3"/>
          </p:nvPr>
        </p:nvSpPr>
        <p:spPr>
          <a:xfrm>
            <a:off x="0" y="6356350"/>
            <a:ext cx="91440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r>
              <a:rPr lang="en-IN">
                <a:solidFill>
                  <a:prstClr val="black"/>
                </a:solidFill>
              </a:rPr>
              <a:t>International Institute of Information </a:t>
            </a:r>
            <a:r>
              <a:rPr lang="en-IN" err="1">
                <a:solidFill>
                  <a:prstClr val="black"/>
                </a:solidFill>
              </a:rPr>
              <a:t>Techonology</a:t>
            </a:r>
            <a:r>
              <a:rPr lang="en-IN">
                <a:solidFill>
                  <a:prstClr val="black"/>
                </a:solidFill>
              </a:rPr>
              <a:t>, I²IT, P-14 Rajiv Gandhi Infotech Park, </a:t>
            </a:r>
            <a:r>
              <a:rPr lang="en-IN" err="1">
                <a:solidFill>
                  <a:prstClr val="black"/>
                </a:solidFill>
              </a:rPr>
              <a:t>Hinjawdi</a:t>
            </a:r>
            <a:r>
              <a:rPr lang="en-IN">
                <a:solidFill>
                  <a:prstClr val="black"/>
                </a:solidFill>
              </a:rPr>
              <a:t> Phase 1, Pune – 411 057</a:t>
            </a:r>
          </a:p>
          <a:p>
            <a:pPr>
              <a:defRPr/>
            </a:pPr>
            <a:r>
              <a:rPr lang="en-IN">
                <a:solidFill>
                  <a:prstClr val="black"/>
                </a:solidFill>
              </a:rPr>
              <a:t>Phone - +91 20 22933441/2/3 | Website – www.isquareit.edu.in | Email – info@isquareit.edu.in</a:t>
            </a:r>
          </a:p>
        </p:txBody>
      </p:sp>
    </p:spTree>
    <p:extLst>
      <p:ext uri="{BB962C8B-B14F-4D97-AF65-F5344CB8AC3E}">
        <p14:creationId xmlns:p14="http://schemas.microsoft.com/office/powerpoint/2010/main" val="305943259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hyperlink" Target="http://www.isquareit.edu.i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111.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5" descr="I²IT_With_name Final updated LOGO.png"/>
          <p:cNvPicPr>
            <a:picLocks noChangeAspect="1"/>
          </p:cNvPicPr>
          <p:nvPr/>
        </p:nvPicPr>
        <p:blipFill>
          <a:blip r:embed="rId3" cstate="print"/>
          <a:srcRect/>
          <a:stretch>
            <a:fillRect/>
          </a:stretch>
        </p:blipFill>
        <p:spPr bwMode="auto">
          <a:xfrm>
            <a:off x="2071688" y="71438"/>
            <a:ext cx="4892675" cy="2143125"/>
          </a:xfrm>
          <a:prstGeom prst="rect">
            <a:avLst/>
          </a:prstGeom>
          <a:noFill/>
          <a:ln w="9525">
            <a:noFill/>
            <a:miter lim="800000"/>
            <a:headEnd/>
            <a:tailEnd/>
          </a:ln>
        </p:spPr>
      </p:pic>
      <p:sp>
        <p:nvSpPr>
          <p:cNvPr id="7" name="Title 1"/>
          <p:cNvSpPr txBox="1">
            <a:spLocks/>
          </p:cNvSpPr>
          <p:nvPr/>
        </p:nvSpPr>
        <p:spPr>
          <a:xfrm>
            <a:off x="685800" y="2130425"/>
            <a:ext cx="7772400" cy="1470025"/>
          </a:xfrm>
          <a:prstGeom prst="rect">
            <a:avLst/>
          </a:prstGeom>
        </p:spPr>
        <p:txBody>
          <a:bodyPr anchor="ctr">
            <a:normAutofit/>
          </a:bodyPr>
          <a:lstStyle/>
          <a:p>
            <a:pPr algn="ctr">
              <a:spcBef>
                <a:spcPct val="0"/>
              </a:spcBef>
              <a:defRPr/>
            </a:pPr>
            <a:r>
              <a:rPr lang="en-IN" sz="4400" dirty="0" smtClean="0">
                <a:solidFill>
                  <a:prstClr val="black"/>
                </a:solidFill>
                <a:cs typeface="Arial" charset="0"/>
              </a:rPr>
              <a:t>Introduction to IoT</a:t>
            </a:r>
          </a:p>
          <a:p>
            <a:pPr algn="ctr">
              <a:spcBef>
                <a:spcPct val="0"/>
              </a:spcBef>
              <a:defRPr/>
            </a:pPr>
            <a:r>
              <a:rPr lang="en-IN" sz="4400" dirty="0" smtClean="0">
                <a:solidFill>
                  <a:prstClr val="black"/>
                </a:solidFill>
                <a:cs typeface="Arial" charset="0"/>
              </a:rPr>
              <a:t>(Internet of Things)</a:t>
            </a:r>
            <a:endParaRPr lang="en-IN" sz="4400" dirty="0">
              <a:solidFill>
                <a:prstClr val="black"/>
              </a:solidFill>
              <a:cs typeface="Arial" charset="0"/>
            </a:endParaRPr>
          </a:p>
        </p:txBody>
      </p:sp>
      <p:sp>
        <p:nvSpPr>
          <p:cNvPr id="8" name="Subtitle 2"/>
          <p:cNvSpPr txBox="1">
            <a:spLocks/>
          </p:cNvSpPr>
          <p:nvPr/>
        </p:nvSpPr>
        <p:spPr>
          <a:xfrm>
            <a:off x="0" y="4437063"/>
            <a:ext cx="9144000" cy="2420937"/>
          </a:xfrm>
          <a:prstGeom prst="rect">
            <a:avLst/>
          </a:prstGeom>
        </p:spPr>
        <p:txBody>
          <a:bodyPr>
            <a:normAutofit fontScale="92500" lnSpcReduction="20000"/>
          </a:bodyPr>
          <a:lstStyle/>
          <a:p>
            <a:pPr marL="342900" indent="-342900" algn="ctr">
              <a:spcBef>
                <a:spcPct val="20000"/>
              </a:spcBef>
              <a:defRPr/>
            </a:pPr>
            <a:r>
              <a:rPr lang="en-IN" sz="3200" dirty="0" err="1" smtClean="0">
                <a:solidFill>
                  <a:prstClr val="black"/>
                </a:solidFill>
                <a:cs typeface="Arial" charset="0"/>
              </a:rPr>
              <a:t>Yogita</a:t>
            </a:r>
            <a:r>
              <a:rPr lang="en-IN" sz="3200" dirty="0" smtClean="0">
                <a:solidFill>
                  <a:prstClr val="black"/>
                </a:solidFill>
                <a:cs typeface="Arial" charset="0"/>
              </a:rPr>
              <a:t> </a:t>
            </a:r>
            <a:r>
              <a:rPr lang="en-IN" sz="3200" dirty="0" err="1" smtClean="0">
                <a:solidFill>
                  <a:prstClr val="black"/>
                </a:solidFill>
                <a:cs typeface="Arial" charset="0"/>
              </a:rPr>
              <a:t>Narule</a:t>
            </a:r>
            <a:endParaRPr lang="en-IN" sz="3200" dirty="0">
              <a:solidFill>
                <a:prstClr val="black"/>
              </a:solidFill>
              <a:cs typeface="Arial" charset="0"/>
            </a:endParaRPr>
          </a:p>
          <a:p>
            <a:pPr marL="342900" indent="-342900" algn="ctr">
              <a:spcBef>
                <a:spcPct val="20000"/>
              </a:spcBef>
              <a:defRPr/>
            </a:pPr>
            <a:r>
              <a:rPr lang="en-IN" sz="3200" dirty="0" smtClean="0">
                <a:solidFill>
                  <a:prstClr val="black"/>
                </a:solidFill>
                <a:cs typeface="Arial" charset="0"/>
              </a:rPr>
              <a:t>Department  Of Computer Engineering</a:t>
            </a:r>
            <a:endParaRPr lang="en-IN" sz="3200" dirty="0">
              <a:solidFill>
                <a:prstClr val="black"/>
              </a:solidFill>
              <a:cs typeface="Arial" charset="0"/>
            </a:endParaRPr>
          </a:p>
          <a:p>
            <a:pPr marL="342900" indent="-342900">
              <a:spcBef>
                <a:spcPct val="20000"/>
              </a:spcBef>
              <a:buFont typeface="Arial" pitchFamily="34" charset="0"/>
              <a:buChar char="•"/>
              <a:defRPr/>
            </a:pPr>
            <a:endParaRPr lang="en-IN" sz="3200" dirty="0">
              <a:solidFill>
                <a:prstClr val="black"/>
              </a:solidFill>
              <a:cs typeface="Arial" charset="0"/>
            </a:endParaRPr>
          </a:p>
          <a:p>
            <a:pPr marL="342900" indent="-342900" algn="ctr">
              <a:spcBef>
                <a:spcPct val="20000"/>
              </a:spcBef>
              <a:defRPr/>
            </a:pPr>
            <a:r>
              <a:rPr lang="en-IN" sz="3200" dirty="0">
                <a:solidFill>
                  <a:prstClr val="black"/>
                </a:solidFill>
                <a:cs typeface="Arial" charset="0"/>
              </a:rPr>
              <a:t>International Institute of Information Technology, I²IT</a:t>
            </a:r>
          </a:p>
          <a:p>
            <a:pPr marL="342900" indent="-342900" algn="ctr">
              <a:spcBef>
                <a:spcPct val="20000"/>
              </a:spcBef>
              <a:defRPr/>
            </a:pPr>
            <a:r>
              <a:rPr lang="en-IN" sz="3200" dirty="0">
                <a:solidFill>
                  <a:prstClr val="black"/>
                </a:solidFill>
                <a:cs typeface="Arial" charset="0"/>
                <a:hlinkClick r:id="rId4"/>
              </a:rPr>
              <a:t>www.isquareit.edu.in</a:t>
            </a:r>
            <a:r>
              <a:rPr lang="en-IN" sz="3200" dirty="0">
                <a:solidFill>
                  <a:prstClr val="black"/>
                </a:solidFill>
                <a:cs typeface="Arial" charset="0"/>
              </a:rPr>
              <a:t> </a:t>
            </a:r>
          </a:p>
        </p:txBody>
      </p:sp>
    </p:spTree>
    <p:extLst>
      <p:ext uri="{BB962C8B-B14F-4D97-AF65-F5344CB8AC3E}">
        <p14:creationId xmlns:p14="http://schemas.microsoft.com/office/powerpoint/2010/main" val="2928780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983179"/>
          </a:xfrm>
        </p:spPr>
        <p:txBody>
          <a:bodyPr>
            <a:normAutofit/>
          </a:bodyPr>
          <a:lstStyle/>
          <a:p>
            <a:pPr algn="just">
              <a:buNone/>
            </a:pPr>
            <a:r>
              <a:rPr lang="en-US" altLang="zh-CN" dirty="0" smtClean="0">
                <a:ea typeface="宋体" pitchFamily="2" charset="-122"/>
              </a:rPr>
              <a:t>	 Internet of Things refers to the concept that the Internet is no longer just a global network for people to   communicate with one another using computers, but it is also a platform for devices to communicate electronically  with the world around them.</a:t>
            </a:r>
          </a:p>
          <a:p>
            <a:pPr algn="just">
              <a:buNone/>
            </a:pPr>
            <a:r>
              <a:rPr lang="en-US" altLang="zh-CN" dirty="0" smtClean="0">
                <a:ea typeface="宋体" pitchFamily="2" charset="-122"/>
              </a:rPr>
              <a:t>			</a:t>
            </a:r>
          </a:p>
          <a:p>
            <a:pPr algn="r">
              <a:buNone/>
            </a:pPr>
            <a:r>
              <a:rPr lang="en-US" altLang="zh-CN" dirty="0">
                <a:ea typeface="宋体" pitchFamily="2" charset="-122"/>
              </a:rPr>
              <a:t>	</a:t>
            </a:r>
            <a:r>
              <a:rPr lang="en-US" altLang="zh-CN" dirty="0" smtClean="0">
                <a:ea typeface="宋体" pitchFamily="2" charset="-122"/>
              </a:rPr>
              <a:t>		</a:t>
            </a:r>
            <a:r>
              <a:rPr lang="en-US" altLang="zh-CN" sz="2800" dirty="0" smtClean="0">
                <a:ea typeface="宋体" pitchFamily="2" charset="-122"/>
              </a:rPr>
              <a:t>-Center for Data and Innovation</a:t>
            </a:r>
            <a:endParaRPr lang="en-IN" sz="2800" dirty="0" smtClean="0"/>
          </a:p>
          <a:p>
            <a:endParaRPr lang="en-IN" dirty="0"/>
          </a:p>
        </p:txBody>
      </p:sp>
      <p:sp>
        <p:nvSpPr>
          <p:cNvPr id="5" name="Rectangle 4"/>
          <p:cNvSpPr/>
          <p:nvPr/>
        </p:nvSpPr>
        <p:spPr>
          <a:xfrm>
            <a:off x="2286000" y="1859340"/>
            <a:ext cx="4572000" cy="369332"/>
          </a:xfrm>
          <a:prstGeom prst="rect">
            <a:avLst/>
          </a:prstGeom>
        </p:spPr>
        <p:txBody>
          <a:bodyPr>
            <a:spAutoFit/>
          </a:bodyPr>
          <a:lstStyle/>
          <a:p>
            <a:pPr algn="just"/>
            <a:r>
              <a:rPr lang="en-US" altLang="zh-CN" b="1" dirty="0" smtClean="0">
                <a:ea typeface="宋体" pitchFamily="2" charset="-122"/>
              </a:rPr>
              <a:t> </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90000"/>
              </a:lnSpc>
              <a:buClr>
                <a:schemeClr val="tx2"/>
              </a:buClr>
              <a:buSzPct val="115000"/>
              <a:buNone/>
            </a:pPr>
            <a:r>
              <a:rPr lang="en-US" altLang="zh-CN" dirty="0">
                <a:ea typeface="宋体" pitchFamily="2" charset="-122"/>
              </a:rPr>
              <a:t>	</a:t>
            </a:r>
            <a:r>
              <a:rPr lang="en-US" altLang="zh-CN" dirty="0" smtClean="0">
                <a:ea typeface="宋体" pitchFamily="2" charset="-122"/>
              </a:rPr>
              <a:t>The term "Internet of Things" has come to describe a number of technologies and research disciplines that enable the Internet to reach out into the real world of physical objects. </a:t>
            </a:r>
          </a:p>
          <a:p>
            <a:pPr>
              <a:lnSpc>
                <a:spcPct val="90000"/>
              </a:lnSpc>
              <a:buClr>
                <a:schemeClr val="tx2"/>
              </a:buClr>
              <a:buSzPct val="115000"/>
              <a:buNone/>
            </a:pPr>
            <a:r>
              <a:rPr lang="en-US" altLang="zh-CN" dirty="0" smtClean="0">
                <a:ea typeface="宋体" pitchFamily="2" charset="-122"/>
              </a:rPr>
              <a:t>                                                             ------</a:t>
            </a:r>
            <a:r>
              <a:rPr lang="en-US" altLang="zh-CN" dirty="0" err="1" smtClean="0">
                <a:ea typeface="宋体" pitchFamily="2" charset="-122"/>
              </a:rPr>
              <a:t>IoT</a:t>
            </a:r>
            <a:r>
              <a:rPr lang="en-US" altLang="zh-CN" dirty="0" smtClean="0">
                <a:ea typeface="宋体" pitchFamily="2" charset="-122"/>
              </a:rPr>
              <a:t> 2008</a:t>
            </a:r>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90000"/>
              </a:lnSpc>
              <a:buClr>
                <a:schemeClr val="tx2"/>
              </a:buClr>
              <a:buSzPct val="115000"/>
              <a:buNone/>
            </a:pPr>
            <a:r>
              <a:rPr lang="en-US" altLang="zh-CN" dirty="0" smtClean="0">
                <a:ea typeface="宋体" pitchFamily="2" charset="-122"/>
              </a:rPr>
              <a:t>   Things having identities and virtual personalities operating in smart spaces using intelligent interfaces to connect and communicate within social, environmental, and user contexts.</a:t>
            </a:r>
          </a:p>
          <a:p>
            <a:pPr algn="just">
              <a:lnSpc>
                <a:spcPct val="90000"/>
              </a:lnSpc>
              <a:buClr>
                <a:schemeClr val="tx2"/>
              </a:buClr>
              <a:buSzPct val="115000"/>
              <a:buNone/>
            </a:pPr>
            <a:r>
              <a:rPr lang="en-US" altLang="zh-CN" dirty="0" smtClean="0">
                <a:ea typeface="宋体" pitchFamily="2" charset="-122"/>
              </a:rPr>
              <a:t>					-------</a:t>
            </a:r>
            <a:r>
              <a:rPr lang="en-US" altLang="zh-CN" dirty="0" err="1" smtClean="0">
                <a:ea typeface="宋体" pitchFamily="2" charset="-122"/>
              </a:rPr>
              <a:t>IoT</a:t>
            </a:r>
            <a:r>
              <a:rPr lang="en-US" altLang="zh-CN" dirty="0" smtClean="0">
                <a:ea typeface="宋体" pitchFamily="2" charset="-122"/>
              </a:rPr>
              <a:t> in 2020</a:t>
            </a:r>
          </a:p>
          <a:p>
            <a:pPr>
              <a:buNone/>
            </a:pP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of Things</a:t>
            </a:r>
            <a:endParaRPr lang="en-US" dirty="0"/>
          </a:p>
        </p:txBody>
      </p:sp>
      <p:sp>
        <p:nvSpPr>
          <p:cNvPr id="3" name="Content Placeholder 2"/>
          <p:cNvSpPr txBox="1">
            <a:spLocks/>
          </p:cNvSpPr>
          <p:nvPr/>
        </p:nvSpPr>
        <p:spPr>
          <a:xfrm>
            <a:off x="301752" y="1527048"/>
            <a:ext cx="4341686" cy="3616464"/>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The term Internet of Things was first used by </a:t>
            </a:r>
            <a:r>
              <a:rPr kumimoji="0" lang="en-US" sz="2400" b="0" i="0" u="none" strike="noStrike" kern="0" cap="none" spc="0" normalizeH="0" baseline="0" noProof="0" dirty="0" smtClean="0">
                <a:ln>
                  <a:noFill/>
                </a:ln>
                <a:solidFill>
                  <a:srgbClr val="FF0000"/>
                </a:solidFill>
                <a:effectLst/>
                <a:uLnTx/>
                <a:uFillTx/>
                <a:latin typeface="+mn-lt"/>
                <a:ea typeface="+mn-ea"/>
                <a:cs typeface="+mn-cs"/>
              </a:rPr>
              <a:t>Kevin Ashton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in 1999.</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Refers to uniquely identifiable objects (things) and their </a:t>
            </a:r>
            <a:r>
              <a:rPr kumimoji="0" lang="en-US" sz="2400" b="1" i="0" u="none" strike="noStrike" kern="0" cap="none" spc="0" normalizeH="0" baseline="0" noProof="0" dirty="0" smtClean="0">
                <a:ln>
                  <a:noFill/>
                </a:ln>
                <a:solidFill>
                  <a:srgbClr val="FF0000"/>
                </a:solidFill>
                <a:effectLst/>
                <a:uLnTx/>
                <a:uFillTx/>
                <a:latin typeface="+mn-lt"/>
                <a:ea typeface="+mn-ea"/>
                <a:cs typeface="+mn-cs"/>
              </a:rPr>
              <a:t>virtual representations</a:t>
            </a:r>
            <a:r>
              <a:rPr kumimoji="0" lang="en-US" sz="2400" b="0" i="0" u="none" strike="noStrike" kern="0" cap="none" spc="0" normalizeH="0" baseline="0" noProof="0" dirty="0" smtClean="0">
                <a:ln>
                  <a:noFill/>
                </a:ln>
                <a:solidFill>
                  <a:srgbClr val="FF0000"/>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in an </a:t>
            </a:r>
            <a:r>
              <a:rPr kumimoji="0" lang="en-US" sz="2400" b="0" i="0" u="none" strike="noStrike" kern="0" cap="none" spc="0" normalizeH="0" baseline="0" noProof="0" dirty="0" smtClean="0">
                <a:ln>
                  <a:noFill/>
                </a:ln>
                <a:solidFill>
                  <a:srgbClr val="FF0000"/>
                </a:solidFill>
                <a:effectLst/>
                <a:uLnTx/>
                <a:uFillTx/>
                <a:latin typeface="+mn-lt"/>
                <a:ea typeface="+mn-ea"/>
                <a:cs typeface="+mn-cs"/>
              </a:rPr>
              <a:t>Internet-like structure</a:t>
            </a:r>
            <a:endParaRPr kumimoji="0" lang="en-GB" sz="2400" b="0" i="0" u="none" strike="noStrike" kern="0" cap="none" spc="0" normalizeH="0" baseline="0" noProof="0" dirty="0" smtClean="0">
              <a:ln>
                <a:noFill/>
              </a:ln>
              <a:solidFill>
                <a:srgbClr val="FF0000"/>
              </a:solidFill>
              <a:effectLst/>
              <a:uLnTx/>
              <a:uFillTx/>
              <a:latin typeface="+mn-lt"/>
              <a:ea typeface="+mn-ea"/>
              <a:cs typeface="+mn-cs"/>
            </a:endParaRPr>
          </a:p>
        </p:txBody>
      </p:sp>
      <p:pic>
        <p:nvPicPr>
          <p:cNvPr id="4" name="Picture 3" descr="the-internet-of-things.jpg"/>
          <p:cNvPicPr>
            <a:picLocks noChangeAspect="1"/>
          </p:cNvPicPr>
          <p:nvPr/>
        </p:nvPicPr>
        <p:blipFill>
          <a:blip r:embed="rId2"/>
          <a:stretch>
            <a:fillRect/>
          </a:stretch>
        </p:blipFill>
        <p:spPr>
          <a:xfrm>
            <a:off x="4643438" y="1714488"/>
            <a:ext cx="3857632" cy="270034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en-US" dirty="0"/>
          </a:p>
        </p:txBody>
      </p:sp>
      <p:sp>
        <p:nvSpPr>
          <p:cNvPr id="3" name="Freeform 2"/>
          <p:cNvSpPr>
            <a:spLocks noEditPoints="1"/>
          </p:cNvSpPr>
          <p:nvPr/>
        </p:nvSpPr>
        <p:spPr bwMode="gray">
          <a:xfrm rot="20241944">
            <a:off x="960435" y="1838311"/>
            <a:ext cx="6853237" cy="2803525"/>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accent2">
                  <a:gamma/>
                  <a:tint val="9412"/>
                  <a:invGamma/>
                </a:schemeClr>
              </a:gs>
              <a:gs pos="100000">
                <a:schemeClr val="accent2"/>
              </a:gs>
            </a:gsLst>
            <a:lin ang="0" scaled="1"/>
          </a:gradFill>
          <a:ln w="0">
            <a:noFill/>
            <a:prstDash val="solid"/>
            <a:round/>
            <a:headEnd/>
            <a:tailEnd/>
          </a:ln>
        </p:spPr>
        <p:txBody>
          <a:bodyPr/>
          <a:lstStyle/>
          <a:p>
            <a:endParaRPr lang="zh-CN" altLang="en-US">
              <a:ea typeface="宋体" pitchFamily="2" charset="-122"/>
            </a:endParaRPr>
          </a:p>
        </p:txBody>
      </p:sp>
      <p:sp>
        <p:nvSpPr>
          <p:cNvPr id="4" name="Oval 3"/>
          <p:cNvSpPr>
            <a:spLocks noChangeArrowheads="1"/>
          </p:cNvSpPr>
          <p:nvPr/>
        </p:nvSpPr>
        <p:spPr bwMode="ltGray">
          <a:xfrm rot="20056323">
            <a:off x="4657722" y="2144698"/>
            <a:ext cx="1295400" cy="304800"/>
          </a:xfrm>
          <a:prstGeom prst="ellipse">
            <a:avLst/>
          </a:prstGeom>
          <a:solidFill>
            <a:srgbClr val="020A53">
              <a:alpha val="70195"/>
            </a:srgbClr>
          </a:solidFill>
          <a:ln w="9525">
            <a:noFill/>
            <a:round/>
            <a:headEnd/>
            <a:tailEnd/>
          </a:ln>
        </p:spPr>
        <p:txBody>
          <a:bodyPr wrap="none" anchor="ctr"/>
          <a:lstStyle/>
          <a:p>
            <a:endParaRPr lang="zh-CN" altLang="en-US">
              <a:ea typeface="宋体" pitchFamily="2" charset="-122"/>
            </a:endParaRPr>
          </a:p>
        </p:txBody>
      </p:sp>
      <p:sp>
        <p:nvSpPr>
          <p:cNvPr id="5" name="Oval 4"/>
          <p:cNvSpPr>
            <a:spLocks noChangeArrowheads="1"/>
          </p:cNvSpPr>
          <p:nvPr/>
        </p:nvSpPr>
        <p:spPr bwMode="ltGray">
          <a:xfrm rot="20056323">
            <a:off x="7115172" y="2043098"/>
            <a:ext cx="1066800" cy="304800"/>
          </a:xfrm>
          <a:prstGeom prst="ellipse">
            <a:avLst/>
          </a:prstGeom>
          <a:solidFill>
            <a:srgbClr val="020A53">
              <a:alpha val="70195"/>
            </a:srgbClr>
          </a:solidFill>
          <a:ln w="9525">
            <a:noFill/>
            <a:round/>
            <a:headEnd/>
            <a:tailEnd/>
          </a:ln>
        </p:spPr>
        <p:txBody>
          <a:bodyPr wrap="none" anchor="ctr"/>
          <a:lstStyle/>
          <a:p>
            <a:endParaRPr lang="zh-CN" altLang="en-US">
              <a:ea typeface="宋体" pitchFamily="2" charset="-122"/>
            </a:endParaRPr>
          </a:p>
        </p:txBody>
      </p:sp>
      <p:sp>
        <p:nvSpPr>
          <p:cNvPr id="6" name="Oval 5"/>
          <p:cNvSpPr>
            <a:spLocks noChangeArrowheads="1"/>
          </p:cNvSpPr>
          <p:nvPr/>
        </p:nvSpPr>
        <p:spPr bwMode="ltGray">
          <a:xfrm rot="20056323">
            <a:off x="3065460" y="5378436"/>
            <a:ext cx="1143000" cy="304800"/>
          </a:xfrm>
          <a:prstGeom prst="ellipse">
            <a:avLst/>
          </a:prstGeom>
          <a:solidFill>
            <a:srgbClr val="020A53">
              <a:alpha val="70195"/>
            </a:srgbClr>
          </a:solidFill>
          <a:ln w="9525">
            <a:noFill/>
            <a:round/>
            <a:headEnd/>
            <a:tailEnd/>
          </a:ln>
        </p:spPr>
        <p:txBody>
          <a:bodyPr wrap="none" anchor="ctr"/>
          <a:lstStyle/>
          <a:p>
            <a:endParaRPr lang="zh-CN" altLang="en-US">
              <a:ea typeface="宋体" pitchFamily="2" charset="-122"/>
            </a:endParaRPr>
          </a:p>
        </p:txBody>
      </p:sp>
      <p:sp>
        <p:nvSpPr>
          <p:cNvPr id="7" name="Oval 6"/>
          <p:cNvSpPr>
            <a:spLocks noChangeArrowheads="1"/>
          </p:cNvSpPr>
          <p:nvPr/>
        </p:nvSpPr>
        <p:spPr bwMode="ltGray">
          <a:xfrm rot="20056323">
            <a:off x="5800722" y="4735498"/>
            <a:ext cx="1295400" cy="304800"/>
          </a:xfrm>
          <a:prstGeom prst="ellipse">
            <a:avLst/>
          </a:prstGeom>
          <a:solidFill>
            <a:srgbClr val="020A53">
              <a:alpha val="70195"/>
            </a:srgbClr>
          </a:solidFill>
          <a:ln w="9525">
            <a:noFill/>
            <a:round/>
            <a:headEnd/>
            <a:tailEnd/>
          </a:ln>
        </p:spPr>
        <p:txBody>
          <a:bodyPr wrap="none" anchor="ctr"/>
          <a:lstStyle/>
          <a:p>
            <a:endParaRPr lang="zh-CN" altLang="en-US">
              <a:ea typeface="宋体" pitchFamily="2" charset="-122"/>
            </a:endParaRPr>
          </a:p>
        </p:txBody>
      </p:sp>
      <p:sp>
        <p:nvSpPr>
          <p:cNvPr id="8" name="Oval 7"/>
          <p:cNvSpPr>
            <a:spLocks noChangeArrowheads="1"/>
          </p:cNvSpPr>
          <p:nvPr/>
        </p:nvSpPr>
        <p:spPr bwMode="ltGray">
          <a:xfrm rot="20056323">
            <a:off x="2143122" y="3668698"/>
            <a:ext cx="1295400" cy="304800"/>
          </a:xfrm>
          <a:prstGeom prst="ellipse">
            <a:avLst/>
          </a:prstGeom>
          <a:solidFill>
            <a:srgbClr val="020A53">
              <a:alpha val="70195"/>
            </a:srgbClr>
          </a:solidFill>
          <a:ln w="9525">
            <a:noFill/>
            <a:round/>
            <a:headEnd/>
            <a:tailEnd/>
          </a:ln>
        </p:spPr>
        <p:txBody>
          <a:bodyPr wrap="none" anchor="ctr"/>
          <a:lstStyle/>
          <a:p>
            <a:endParaRPr lang="zh-CN" altLang="en-US">
              <a:ea typeface="宋体" pitchFamily="2" charset="-122"/>
            </a:endParaRPr>
          </a:p>
        </p:txBody>
      </p:sp>
      <p:sp>
        <p:nvSpPr>
          <p:cNvPr id="9" name="Oval 9"/>
          <p:cNvSpPr>
            <a:spLocks noChangeArrowheads="1"/>
          </p:cNvSpPr>
          <p:nvPr/>
        </p:nvSpPr>
        <p:spPr bwMode="gray">
          <a:xfrm>
            <a:off x="4143372" y="1357298"/>
            <a:ext cx="1284288" cy="1274763"/>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p:spPr>
        <p:txBody>
          <a:bodyPr wrap="none" anchor="ctr"/>
          <a:lstStyle/>
          <a:p>
            <a:pPr algn="ctr"/>
            <a:endParaRPr lang="zh-CN" altLang="zh-CN">
              <a:ea typeface="宋体" pitchFamily="2" charset="-122"/>
            </a:endParaRPr>
          </a:p>
        </p:txBody>
      </p:sp>
      <p:sp>
        <p:nvSpPr>
          <p:cNvPr id="10" name="Oval 10"/>
          <p:cNvSpPr>
            <a:spLocks noChangeArrowheads="1"/>
          </p:cNvSpPr>
          <p:nvPr/>
        </p:nvSpPr>
        <p:spPr bwMode="gray">
          <a:xfrm>
            <a:off x="1628772" y="2881298"/>
            <a:ext cx="1284288" cy="127476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lgn="ctr"/>
            <a:endParaRPr lang="zh-CN" altLang="zh-CN">
              <a:ea typeface="宋体" pitchFamily="2" charset="-122"/>
            </a:endParaRPr>
          </a:p>
        </p:txBody>
      </p:sp>
      <p:sp>
        <p:nvSpPr>
          <p:cNvPr id="11" name="Oval 11"/>
          <p:cNvSpPr>
            <a:spLocks noChangeArrowheads="1"/>
          </p:cNvSpPr>
          <p:nvPr/>
        </p:nvSpPr>
        <p:spPr bwMode="gray">
          <a:xfrm>
            <a:off x="2511422" y="4578336"/>
            <a:ext cx="1282700" cy="127476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p:spPr>
        <p:txBody>
          <a:bodyPr wrap="none" anchor="ctr"/>
          <a:lstStyle/>
          <a:p>
            <a:pPr algn="ctr"/>
            <a:endParaRPr lang="zh-CN" altLang="zh-CN">
              <a:ea typeface="宋体" pitchFamily="2" charset="-122"/>
            </a:endParaRPr>
          </a:p>
        </p:txBody>
      </p:sp>
      <p:sp>
        <p:nvSpPr>
          <p:cNvPr id="12" name="Oval 12"/>
          <p:cNvSpPr>
            <a:spLocks noChangeArrowheads="1"/>
          </p:cNvSpPr>
          <p:nvPr/>
        </p:nvSpPr>
        <p:spPr bwMode="gray">
          <a:xfrm>
            <a:off x="5286372" y="3948098"/>
            <a:ext cx="1284288" cy="1274763"/>
          </a:xfrm>
          <a:prstGeom prst="ellipse">
            <a:avLst/>
          </a:prstGeom>
          <a:gradFill rotWithShape="1">
            <a:gsLst>
              <a:gs pos="0">
                <a:srgbClr val="D476D6"/>
              </a:gs>
              <a:gs pos="100000">
                <a:srgbClr val="5A325B"/>
              </a:gs>
            </a:gsLst>
            <a:path path="shape">
              <a:fillToRect l="50000" t="50000" r="50000" b="50000"/>
            </a:path>
          </a:gradFill>
          <a:ln w="9525">
            <a:noFill/>
            <a:round/>
            <a:headEnd/>
            <a:tailEnd/>
          </a:ln>
        </p:spPr>
        <p:txBody>
          <a:bodyPr wrap="none" anchor="ctr"/>
          <a:lstStyle/>
          <a:p>
            <a:pPr algn="ctr"/>
            <a:endParaRPr lang="zh-CN" altLang="zh-CN">
              <a:ea typeface="宋体" pitchFamily="2" charset="-122"/>
            </a:endParaRPr>
          </a:p>
        </p:txBody>
      </p:sp>
      <p:sp>
        <p:nvSpPr>
          <p:cNvPr id="13" name="Oval 13"/>
          <p:cNvSpPr>
            <a:spLocks noChangeArrowheads="1"/>
          </p:cNvSpPr>
          <p:nvPr/>
        </p:nvSpPr>
        <p:spPr bwMode="gray">
          <a:xfrm>
            <a:off x="7115172" y="1585898"/>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p:spPr>
        <p:txBody>
          <a:bodyPr wrap="none" anchor="ctr"/>
          <a:lstStyle/>
          <a:p>
            <a:pPr algn="ctr"/>
            <a:endParaRPr lang="zh-CN" altLang="zh-CN">
              <a:ea typeface="宋体" pitchFamily="2" charset="-122"/>
            </a:endParaRPr>
          </a:p>
        </p:txBody>
      </p:sp>
      <p:sp>
        <p:nvSpPr>
          <p:cNvPr id="14" name="Text Box 14"/>
          <p:cNvSpPr txBox="1">
            <a:spLocks noChangeArrowheads="1"/>
          </p:cNvSpPr>
          <p:nvPr/>
        </p:nvSpPr>
        <p:spPr bwMode="white">
          <a:xfrm>
            <a:off x="1781172" y="3186098"/>
            <a:ext cx="942975" cy="646113"/>
          </a:xfrm>
          <a:prstGeom prst="rect">
            <a:avLst/>
          </a:prstGeom>
          <a:noFill/>
          <a:ln w="9525">
            <a:noFill/>
            <a:miter lim="800000"/>
            <a:headEnd/>
            <a:tailEnd/>
          </a:ln>
        </p:spPr>
        <p:txBody>
          <a:bodyPr wrap="none">
            <a:spAutoFit/>
          </a:bodyPr>
          <a:lstStyle/>
          <a:p>
            <a:pPr algn="ctr" eaLnBrk="0" hangingPunct="0"/>
            <a:r>
              <a:rPr lang="en-US" altLang="zh-CN">
                <a:latin typeface="Verdana" pitchFamily="34" charset="0"/>
                <a:ea typeface="宋体" pitchFamily="2" charset="-122"/>
              </a:rPr>
              <a:t>Event </a:t>
            </a:r>
          </a:p>
          <a:p>
            <a:pPr algn="ctr" eaLnBrk="0" hangingPunct="0"/>
            <a:r>
              <a:rPr lang="en-US" altLang="zh-CN">
                <a:latin typeface="Verdana" pitchFamily="34" charset="0"/>
                <a:ea typeface="宋体" pitchFamily="2" charset="-122"/>
              </a:rPr>
              <a:t>Driven</a:t>
            </a:r>
          </a:p>
        </p:txBody>
      </p:sp>
      <p:sp>
        <p:nvSpPr>
          <p:cNvPr id="15" name="Text Box 15"/>
          <p:cNvSpPr txBox="1">
            <a:spLocks noChangeArrowheads="1"/>
          </p:cNvSpPr>
          <p:nvPr/>
        </p:nvSpPr>
        <p:spPr bwMode="white">
          <a:xfrm>
            <a:off x="4067172" y="1662098"/>
            <a:ext cx="1536700" cy="646113"/>
          </a:xfrm>
          <a:prstGeom prst="rect">
            <a:avLst/>
          </a:prstGeom>
          <a:noFill/>
          <a:ln w="9525">
            <a:noFill/>
            <a:miter lim="800000"/>
            <a:headEnd/>
            <a:tailEnd/>
          </a:ln>
        </p:spPr>
        <p:txBody>
          <a:bodyPr wrap="none">
            <a:spAutoFit/>
          </a:bodyPr>
          <a:lstStyle/>
          <a:p>
            <a:pPr algn="ctr" eaLnBrk="0" hangingPunct="0"/>
            <a:r>
              <a:rPr lang="en-US" altLang="zh-CN" dirty="0">
                <a:latin typeface="Verdana" pitchFamily="34" charset="0"/>
                <a:ea typeface="宋体" pitchFamily="2" charset="-122"/>
              </a:rPr>
              <a:t>Ambient </a:t>
            </a:r>
          </a:p>
          <a:p>
            <a:pPr algn="ctr" eaLnBrk="0" hangingPunct="0"/>
            <a:r>
              <a:rPr lang="en-US" altLang="zh-CN" dirty="0">
                <a:latin typeface="Verdana" pitchFamily="34" charset="0"/>
                <a:ea typeface="宋体" pitchFamily="2" charset="-122"/>
              </a:rPr>
              <a:t>Intelligence</a:t>
            </a:r>
          </a:p>
        </p:txBody>
      </p:sp>
      <p:sp>
        <p:nvSpPr>
          <p:cNvPr id="16" name="Text Box 16"/>
          <p:cNvSpPr txBox="1">
            <a:spLocks noChangeArrowheads="1"/>
          </p:cNvSpPr>
          <p:nvPr/>
        </p:nvSpPr>
        <p:spPr bwMode="white">
          <a:xfrm>
            <a:off x="7115172" y="1890698"/>
            <a:ext cx="1350963" cy="646113"/>
          </a:xfrm>
          <a:prstGeom prst="rect">
            <a:avLst/>
          </a:prstGeom>
          <a:noFill/>
          <a:ln w="9525">
            <a:noFill/>
            <a:miter lim="800000"/>
            <a:headEnd/>
            <a:tailEnd/>
          </a:ln>
        </p:spPr>
        <p:txBody>
          <a:bodyPr wrap="none">
            <a:spAutoFit/>
          </a:bodyPr>
          <a:lstStyle/>
          <a:p>
            <a:pPr algn="ctr" eaLnBrk="0" hangingPunct="0"/>
            <a:r>
              <a:rPr lang="en-US" altLang="zh-CN">
                <a:latin typeface="Verdana" pitchFamily="34" charset="0"/>
                <a:ea typeface="宋体" pitchFamily="2" charset="-122"/>
              </a:rPr>
              <a:t>Flexible </a:t>
            </a:r>
          </a:p>
          <a:p>
            <a:pPr algn="ctr" eaLnBrk="0" hangingPunct="0"/>
            <a:r>
              <a:rPr lang="en-US" altLang="zh-CN">
                <a:latin typeface="Verdana" pitchFamily="34" charset="0"/>
                <a:ea typeface="宋体" pitchFamily="2" charset="-122"/>
              </a:rPr>
              <a:t>Structure </a:t>
            </a:r>
          </a:p>
        </p:txBody>
      </p:sp>
      <p:sp>
        <p:nvSpPr>
          <p:cNvPr id="17" name="Text Box 17"/>
          <p:cNvSpPr txBox="1">
            <a:spLocks noChangeArrowheads="1"/>
          </p:cNvSpPr>
          <p:nvPr/>
        </p:nvSpPr>
        <p:spPr bwMode="white">
          <a:xfrm>
            <a:off x="5286372" y="4329098"/>
            <a:ext cx="1344613" cy="646113"/>
          </a:xfrm>
          <a:prstGeom prst="rect">
            <a:avLst/>
          </a:prstGeom>
          <a:noFill/>
          <a:ln w="9525">
            <a:noFill/>
            <a:miter lim="800000"/>
            <a:headEnd/>
            <a:tailEnd/>
          </a:ln>
        </p:spPr>
        <p:txBody>
          <a:bodyPr wrap="none">
            <a:spAutoFit/>
          </a:bodyPr>
          <a:lstStyle/>
          <a:p>
            <a:pPr algn="ctr" eaLnBrk="0" hangingPunct="0"/>
            <a:r>
              <a:rPr lang="en-US" altLang="zh-CN">
                <a:latin typeface="Verdana" pitchFamily="34" charset="0"/>
                <a:ea typeface="宋体" pitchFamily="2" charset="-122"/>
              </a:rPr>
              <a:t>Semantic </a:t>
            </a:r>
          </a:p>
          <a:p>
            <a:pPr algn="ctr" eaLnBrk="0" hangingPunct="0"/>
            <a:r>
              <a:rPr lang="en-US" altLang="zh-CN">
                <a:latin typeface="Verdana" pitchFamily="34" charset="0"/>
                <a:ea typeface="宋体" pitchFamily="2" charset="-122"/>
              </a:rPr>
              <a:t>Sharing</a:t>
            </a:r>
          </a:p>
        </p:txBody>
      </p:sp>
      <p:sp>
        <p:nvSpPr>
          <p:cNvPr id="18" name="Text Box 18"/>
          <p:cNvSpPr txBox="1">
            <a:spLocks noChangeArrowheads="1"/>
          </p:cNvSpPr>
          <p:nvPr/>
        </p:nvSpPr>
        <p:spPr bwMode="white">
          <a:xfrm>
            <a:off x="2162172" y="5014898"/>
            <a:ext cx="2057400" cy="646113"/>
          </a:xfrm>
          <a:prstGeom prst="rect">
            <a:avLst/>
          </a:prstGeom>
          <a:noFill/>
          <a:ln w="9525">
            <a:noFill/>
            <a:miter lim="800000"/>
            <a:headEnd/>
            <a:tailEnd/>
          </a:ln>
        </p:spPr>
        <p:txBody>
          <a:bodyPr>
            <a:spAutoFit/>
          </a:bodyPr>
          <a:lstStyle/>
          <a:p>
            <a:pPr algn="ctr" eaLnBrk="0" hangingPunct="0"/>
            <a:r>
              <a:rPr lang="en-US" altLang="zh-CN">
                <a:latin typeface="Verdana" pitchFamily="34" charset="0"/>
                <a:ea typeface="宋体" pitchFamily="2" charset="-122"/>
              </a:rPr>
              <a:t>Complex Access Technologies</a:t>
            </a:r>
          </a:p>
        </p:txBody>
      </p:sp>
      <p:sp>
        <p:nvSpPr>
          <p:cNvPr id="19" name="Text Box 19"/>
          <p:cNvSpPr txBox="1">
            <a:spLocks noChangeArrowheads="1"/>
          </p:cNvSpPr>
          <p:nvPr/>
        </p:nvSpPr>
        <p:spPr bwMode="auto">
          <a:xfrm>
            <a:off x="3000372" y="3109898"/>
            <a:ext cx="3733800" cy="523875"/>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eaLnBrk="0" hangingPunct="0">
              <a:defRPr/>
            </a:pPr>
            <a:r>
              <a:rPr lang="en-US" altLang="zh-CN" sz="2800" b="1" dirty="0">
                <a:ea typeface="宋体" charset="-122"/>
              </a:rPr>
              <a:t>Internet of Things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Technologies</a:t>
            </a:r>
            <a:endParaRPr lang="en-US" dirty="0"/>
          </a:p>
        </p:txBody>
      </p:sp>
      <p:grpSp>
        <p:nvGrpSpPr>
          <p:cNvPr id="3" name="Group 2"/>
          <p:cNvGrpSpPr/>
          <p:nvPr/>
        </p:nvGrpSpPr>
        <p:grpSpPr>
          <a:xfrm>
            <a:off x="1054100" y="1752600"/>
            <a:ext cx="6934200" cy="3886200"/>
            <a:chOff x="1054100" y="1752600"/>
            <a:chExt cx="6934200" cy="3886200"/>
          </a:xfrm>
        </p:grpSpPr>
        <p:sp>
          <p:nvSpPr>
            <p:cNvPr id="4" name="AutoShape 3"/>
            <p:cNvSpPr>
              <a:spLocks noChangeArrowheads="1"/>
            </p:cNvSpPr>
            <p:nvPr/>
          </p:nvSpPr>
          <p:spPr bwMode="auto">
            <a:xfrm>
              <a:off x="6311900" y="3048000"/>
              <a:ext cx="1676400" cy="2590800"/>
            </a:xfrm>
            <a:prstGeom prst="roundRect">
              <a:avLst>
                <a:gd name="adj" fmla="val 13745"/>
              </a:avLst>
            </a:prstGeom>
            <a:noFill/>
            <a:ln w="38100">
              <a:solidFill>
                <a:schemeClr val="tx1"/>
              </a:solidFill>
              <a:round/>
              <a:headEnd/>
              <a:tailEnd/>
            </a:ln>
          </p:spPr>
          <p:txBody>
            <a:bodyPr wrap="none" anchor="ctr"/>
            <a:lstStyle/>
            <a:p>
              <a:endParaRPr lang="zh-CN" altLang="en-US">
                <a:ea typeface="宋体" pitchFamily="2" charset="-122"/>
              </a:endParaRPr>
            </a:p>
          </p:txBody>
        </p:sp>
        <p:sp>
          <p:nvSpPr>
            <p:cNvPr id="5" name="AutoShape 4"/>
            <p:cNvSpPr>
              <a:spLocks noChangeArrowheads="1"/>
            </p:cNvSpPr>
            <p:nvPr/>
          </p:nvSpPr>
          <p:spPr bwMode="auto">
            <a:xfrm>
              <a:off x="4559300" y="3048000"/>
              <a:ext cx="1665288" cy="2590800"/>
            </a:xfrm>
            <a:prstGeom prst="roundRect">
              <a:avLst>
                <a:gd name="adj" fmla="val 13745"/>
              </a:avLst>
            </a:prstGeom>
            <a:noFill/>
            <a:ln w="38100">
              <a:solidFill>
                <a:schemeClr val="tx1"/>
              </a:solidFill>
              <a:round/>
              <a:headEnd/>
              <a:tailEnd/>
            </a:ln>
          </p:spPr>
          <p:txBody>
            <a:bodyPr wrap="none" anchor="ctr"/>
            <a:lstStyle/>
            <a:p>
              <a:endParaRPr lang="zh-CN" altLang="en-US">
                <a:ea typeface="宋体" pitchFamily="2" charset="-122"/>
              </a:endParaRPr>
            </a:p>
          </p:txBody>
        </p:sp>
        <p:sp>
          <p:nvSpPr>
            <p:cNvPr id="6" name="AutoShape 5"/>
            <p:cNvSpPr>
              <a:spLocks noChangeArrowheads="1"/>
            </p:cNvSpPr>
            <p:nvPr/>
          </p:nvSpPr>
          <p:spPr bwMode="auto">
            <a:xfrm>
              <a:off x="2819400" y="3048000"/>
              <a:ext cx="1616075" cy="2590800"/>
            </a:xfrm>
            <a:prstGeom prst="roundRect">
              <a:avLst>
                <a:gd name="adj" fmla="val 13745"/>
              </a:avLst>
            </a:prstGeom>
            <a:noFill/>
            <a:ln w="38100">
              <a:solidFill>
                <a:schemeClr val="tx1"/>
              </a:solidFill>
              <a:round/>
              <a:headEnd/>
              <a:tailEnd/>
            </a:ln>
          </p:spPr>
          <p:txBody>
            <a:bodyPr wrap="none" anchor="ctr"/>
            <a:lstStyle/>
            <a:p>
              <a:endParaRPr lang="zh-CN" altLang="en-US">
                <a:ea typeface="宋体" pitchFamily="2" charset="-122"/>
              </a:endParaRPr>
            </a:p>
          </p:txBody>
        </p:sp>
        <p:sp>
          <p:nvSpPr>
            <p:cNvPr id="7" name="AutoShape 6"/>
            <p:cNvSpPr>
              <a:spLocks noChangeArrowheads="1"/>
            </p:cNvSpPr>
            <p:nvPr/>
          </p:nvSpPr>
          <p:spPr bwMode="auto">
            <a:xfrm>
              <a:off x="1054100" y="3048000"/>
              <a:ext cx="1676400" cy="2590800"/>
            </a:xfrm>
            <a:prstGeom prst="roundRect">
              <a:avLst>
                <a:gd name="adj" fmla="val 13745"/>
              </a:avLst>
            </a:prstGeom>
            <a:noFill/>
            <a:ln w="38100">
              <a:solidFill>
                <a:schemeClr val="tx1"/>
              </a:solidFill>
              <a:round/>
              <a:headEnd/>
              <a:tailEnd/>
            </a:ln>
          </p:spPr>
          <p:txBody>
            <a:bodyPr wrap="none" anchor="ctr"/>
            <a:lstStyle/>
            <a:p>
              <a:endParaRPr lang="zh-CN" altLang="en-US">
                <a:ea typeface="宋体" pitchFamily="2" charset="-122"/>
              </a:endParaRPr>
            </a:p>
          </p:txBody>
        </p:sp>
        <p:grpSp>
          <p:nvGrpSpPr>
            <p:cNvPr id="8" name="Group 7"/>
            <p:cNvGrpSpPr>
              <a:grpSpLocks/>
            </p:cNvGrpSpPr>
            <p:nvPr/>
          </p:nvGrpSpPr>
          <p:grpSpPr bwMode="auto">
            <a:xfrm>
              <a:off x="1295400" y="1752600"/>
              <a:ext cx="6095999" cy="990600"/>
              <a:chOff x="624" y="1152"/>
              <a:chExt cx="4080" cy="720"/>
            </a:xfrm>
          </p:grpSpPr>
          <p:sp>
            <p:nvSpPr>
              <p:cNvPr id="17"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tint val="7372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zh-CN" altLang="en-US">
                  <a:ea typeface="宋体" pitchFamily="2" charset="-122"/>
                </a:endParaRPr>
              </a:p>
            </p:txBody>
          </p:sp>
          <p:grpSp>
            <p:nvGrpSpPr>
              <p:cNvPr id="18" name="Group 9"/>
              <p:cNvGrpSpPr>
                <a:grpSpLocks/>
              </p:cNvGrpSpPr>
              <p:nvPr/>
            </p:nvGrpSpPr>
            <p:grpSpPr bwMode="auto">
              <a:xfrm>
                <a:off x="1292" y="1296"/>
                <a:ext cx="623" cy="96"/>
                <a:chOff x="2003" y="3439"/>
                <a:chExt cx="468" cy="244"/>
              </a:xfrm>
            </p:grpSpPr>
            <p:sp>
              <p:nvSpPr>
                <p:cNvPr id="32"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ea typeface="宋体" pitchFamily="2" charset="-122"/>
                  </a:endParaRPr>
                </a:p>
              </p:txBody>
            </p:sp>
            <p:sp>
              <p:nvSpPr>
                <p:cNvPr id="33"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ea typeface="宋体" pitchFamily="2" charset="-122"/>
                  </a:endParaRPr>
                </a:p>
              </p:txBody>
            </p:sp>
            <p:sp>
              <p:nvSpPr>
                <p:cNvPr id="34" name="Oval 12"/>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zh-CN" altLang="en-US">
                    <a:ea typeface="宋体" pitchFamily="2" charset="-122"/>
                  </a:endParaRPr>
                </a:p>
              </p:txBody>
            </p:sp>
            <p:sp>
              <p:nvSpPr>
                <p:cNvPr id="35" name="Oval 13"/>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zh-CN" altLang="en-US">
                    <a:ea typeface="宋体" pitchFamily="2" charset="-122"/>
                  </a:endParaRPr>
                </a:p>
              </p:txBody>
            </p:sp>
          </p:grpSp>
          <p:sp>
            <p:nvSpPr>
              <p:cNvPr id="19" name="Rectangle 14"/>
              <p:cNvSpPr>
                <a:spLocks noChangeArrowheads="1"/>
              </p:cNvSpPr>
              <p:nvPr/>
            </p:nvSpPr>
            <p:spPr bwMode="gray">
              <a:xfrm rot="3419336">
                <a:off x="1776" y="1148"/>
                <a:ext cx="672" cy="680"/>
              </a:xfrm>
              <a:prstGeom prst="rect">
                <a:avLst/>
              </a:prstGeom>
              <a:gradFill rotWithShape="1">
                <a:gsLst>
                  <a:gs pos="0">
                    <a:schemeClr val="accent2"/>
                  </a:gs>
                  <a:gs pos="100000">
                    <a:schemeClr val="accent2">
                      <a:gamma/>
                      <a:tint val="72549"/>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zh-CN" altLang="en-US">
                  <a:ea typeface="宋体" pitchFamily="2" charset="-122"/>
                </a:endParaRPr>
              </a:p>
            </p:txBody>
          </p:sp>
          <p:grpSp>
            <p:nvGrpSpPr>
              <p:cNvPr id="20" name="Group 15"/>
              <p:cNvGrpSpPr>
                <a:grpSpLocks/>
              </p:cNvGrpSpPr>
              <p:nvPr/>
            </p:nvGrpSpPr>
            <p:grpSpPr bwMode="auto">
              <a:xfrm>
                <a:off x="2444" y="1296"/>
                <a:ext cx="623" cy="96"/>
                <a:chOff x="2003" y="3439"/>
                <a:chExt cx="468" cy="244"/>
              </a:xfrm>
            </p:grpSpPr>
            <p:sp>
              <p:nvSpPr>
                <p:cNvPr id="28" name="Oval 1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ea typeface="宋体" pitchFamily="2" charset="-122"/>
                  </a:endParaRPr>
                </a:p>
              </p:txBody>
            </p:sp>
            <p:sp>
              <p:nvSpPr>
                <p:cNvPr id="29" name="Rectangle 1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ea typeface="宋体" pitchFamily="2" charset="-122"/>
                  </a:endParaRPr>
                </a:p>
              </p:txBody>
            </p:sp>
            <p:sp>
              <p:nvSpPr>
                <p:cNvPr id="30" name="Oval 18"/>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zh-CN" altLang="en-US">
                    <a:ea typeface="宋体" pitchFamily="2" charset="-122"/>
                  </a:endParaRPr>
                </a:p>
              </p:txBody>
            </p:sp>
            <p:sp>
              <p:nvSpPr>
                <p:cNvPr id="31" name="Oval 19"/>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zh-CN" altLang="en-US">
                    <a:ea typeface="宋体" pitchFamily="2" charset="-122"/>
                  </a:endParaRPr>
                </a:p>
              </p:txBody>
            </p:sp>
          </p:grpSp>
          <p:sp>
            <p:nvSpPr>
              <p:cNvPr id="21" name="Rectangle 20"/>
              <p:cNvSpPr>
                <a:spLocks noChangeArrowheads="1"/>
              </p:cNvSpPr>
              <p:nvPr/>
            </p:nvSpPr>
            <p:spPr bwMode="gray">
              <a:xfrm rot="3419336">
                <a:off x="2880" y="1148"/>
                <a:ext cx="672" cy="679"/>
              </a:xfrm>
              <a:prstGeom prst="rect">
                <a:avLst/>
              </a:prstGeom>
              <a:gradFill rotWithShape="1">
                <a:gsLst>
                  <a:gs pos="0">
                    <a:schemeClr val="hlink"/>
                  </a:gs>
                  <a:gs pos="100000">
                    <a:schemeClr val="hlink">
                      <a:gamma/>
                      <a:tint val="7372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endParaRPr lang="zh-CN" altLang="en-US">
                  <a:ea typeface="宋体" pitchFamily="2" charset="-122"/>
                </a:endParaRPr>
              </a:p>
            </p:txBody>
          </p:sp>
          <p:grpSp>
            <p:nvGrpSpPr>
              <p:cNvPr id="22" name="Group 21"/>
              <p:cNvGrpSpPr>
                <a:grpSpLocks/>
              </p:cNvGrpSpPr>
              <p:nvPr/>
            </p:nvGrpSpPr>
            <p:grpSpPr bwMode="auto">
              <a:xfrm>
                <a:off x="3605" y="1296"/>
                <a:ext cx="817" cy="96"/>
                <a:chOff x="2003" y="3439"/>
                <a:chExt cx="468" cy="244"/>
              </a:xfrm>
            </p:grpSpPr>
            <p:sp>
              <p:nvSpPr>
                <p:cNvPr id="24" name="Oval 2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ea typeface="宋体" pitchFamily="2" charset="-122"/>
                  </a:endParaRPr>
                </a:p>
              </p:txBody>
            </p:sp>
            <p:sp>
              <p:nvSpPr>
                <p:cNvPr id="25" name="Rectangle 2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ea typeface="宋体" pitchFamily="2" charset="-122"/>
                  </a:endParaRPr>
                </a:p>
              </p:txBody>
            </p:sp>
            <p:sp>
              <p:nvSpPr>
                <p:cNvPr id="26" name="Oval 2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zh-CN" altLang="en-US">
                    <a:ea typeface="宋体" pitchFamily="2" charset="-122"/>
                  </a:endParaRPr>
                </a:p>
              </p:txBody>
            </p:sp>
            <p:sp>
              <p:nvSpPr>
                <p:cNvPr id="27" name="Oval 25"/>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zh-CN" altLang="en-US">
                    <a:ea typeface="宋体" pitchFamily="2" charset="-122"/>
                  </a:endParaRPr>
                </a:p>
              </p:txBody>
            </p:sp>
          </p:grpSp>
          <p:sp>
            <p:nvSpPr>
              <p:cNvPr id="23" name="Rectangle 26"/>
              <p:cNvSpPr>
                <a:spLocks noChangeArrowheads="1"/>
              </p:cNvSpPr>
              <p:nvPr/>
            </p:nvSpPr>
            <p:spPr bwMode="gray">
              <a:xfrm rot="3419336">
                <a:off x="4032" y="1152"/>
                <a:ext cx="672" cy="672"/>
              </a:xfrm>
              <a:prstGeom prst="rect">
                <a:avLst/>
              </a:prstGeom>
              <a:gradFill rotWithShape="1">
                <a:gsLst>
                  <a:gs pos="0">
                    <a:schemeClr val="accent2"/>
                  </a:gs>
                  <a:gs pos="100000">
                    <a:schemeClr val="accent2">
                      <a:gamma/>
                      <a:tint val="7372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endParaRPr lang="zh-CN" altLang="en-US">
                  <a:ea typeface="宋体" pitchFamily="2" charset="-122"/>
                </a:endParaRPr>
              </a:p>
            </p:txBody>
          </p:sp>
        </p:grpSp>
        <p:sp>
          <p:nvSpPr>
            <p:cNvPr id="9" name="Rectangle 27"/>
            <p:cNvSpPr>
              <a:spLocks noChangeArrowheads="1"/>
            </p:cNvSpPr>
            <p:nvPr/>
          </p:nvSpPr>
          <p:spPr bwMode="gray">
            <a:xfrm>
              <a:off x="1441450" y="2071688"/>
              <a:ext cx="723900" cy="369887"/>
            </a:xfrm>
            <a:prstGeom prst="rect">
              <a:avLst/>
            </a:prstGeom>
            <a:noFill/>
            <a:ln w="9525">
              <a:noFill/>
              <a:miter lim="800000"/>
              <a:headEnd/>
              <a:tailEnd/>
            </a:ln>
          </p:spPr>
          <p:txBody>
            <a:bodyPr wrap="none">
              <a:spAutoFit/>
            </a:bodyPr>
            <a:lstStyle/>
            <a:p>
              <a:r>
                <a:rPr lang="en-US" altLang="zh-CN">
                  <a:ea typeface="宋体" pitchFamily="2" charset="-122"/>
                </a:rPr>
                <a:t>RFID</a:t>
              </a:r>
            </a:p>
          </p:txBody>
        </p:sp>
        <p:sp>
          <p:nvSpPr>
            <p:cNvPr id="10" name="Rectangle 28"/>
            <p:cNvSpPr>
              <a:spLocks noChangeArrowheads="1"/>
            </p:cNvSpPr>
            <p:nvPr/>
          </p:nvSpPr>
          <p:spPr bwMode="gray">
            <a:xfrm>
              <a:off x="3089296" y="1987542"/>
              <a:ext cx="915988" cy="369888"/>
            </a:xfrm>
            <a:prstGeom prst="rect">
              <a:avLst/>
            </a:prstGeom>
            <a:noFill/>
            <a:ln w="9525">
              <a:noFill/>
              <a:miter lim="800000"/>
              <a:headEnd/>
              <a:tailEnd/>
            </a:ln>
          </p:spPr>
          <p:txBody>
            <a:bodyPr wrap="none">
              <a:spAutoFit/>
            </a:bodyPr>
            <a:lstStyle/>
            <a:p>
              <a:r>
                <a:rPr lang="en-US" altLang="zh-CN">
                  <a:ea typeface="宋体" pitchFamily="2" charset="-122"/>
                </a:rPr>
                <a:t>Sensor</a:t>
              </a:r>
            </a:p>
          </p:txBody>
        </p:sp>
        <p:sp>
          <p:nvSpPr>
            <p:cNvPr id="11" name="Rectangle 29"/>
            <p:cNvSpPr>
              <a:spLocks noChangeArrowheads="1"/>
            </p:cNvSpPr>
            <p:nvPr/>
          </p:nvSpPr>
          <p:spPr bwMode="gray">
            <a:xfrm>
              <a:off x="4537096" y="1987542"/>
              <a:ext cx="1347788" cy="369888"/>
            </a:xfrm>
            <a:prstGeom prst="rect">
              <a:avLst/>
            </a:prstGeom>
            <a:noFill/>
            <a:ln w="9525">
              <a:noFill/>
              <a:miter lim="800000"/>
              <a:headEnd/>
              <a:tailEnd/>
            </a:ln>
          </p:spPr>
          <p:txBody>
            <a:bodyPr wrap="none">
              <a:spAutoFit/>
            </a:bodyPr>
            <a:lstStyle/>
            <a:p>
              <a:r>
                <a:rPr lang="en-US" altLang="zh-CN">
                  <a:ea typeface="宋体" pitchFamily="2" charset="-122"/>
                </a:rPr>
                <a:t>Smart Tech</a:t>
              </a:r>
            </a:p>
          </p:txBody>
        </p:sp>
        <p:sp>
          <p:nvSpPr>
            <p:cNvPr id="12" name="Rectangle 30"/>
            <p:cNvSpPr>
              <a:spLocks noChangeArrowheads="1"/>
            </p:cNvSpPr>
            <p:nvPr/>
          </p:nvSpPr>
          <p:spPr bwMode="gray">
            <a:xfrm>
              <a:off x="6289696" y="1987542"/>
              <a:ext cx="1282700" cy="369888"/>
            </a:xfrm>
            <a:prstGeom prst="rect">
              <a:avLst/>
            </a:prstGeom>
            <a:noFill/>
            <a:ln w="9525">
              <a:noFill/>
              <a:miter lim="800000"/>
              <a:headEnd/>
              <a:tailEnd/>
            </a:ln>
          </p:spPr>
          <p:txBody>
            <a:bodyPr wrap="none">
              <a:spAutoFit/>
            </a:bodyPr>
            <a:lstStyle/>
            <a:p>
              <a:r>
                <a:rPr lang="en-US" altLang="zh-CN" dirty="0" err="1">
                  <a:ea typeface="宋体" pitchFamily="2" charset="-122"/>
                </a:rPr>
                <a:t>Nano</a:t>
              </a:r>
              <a:r>
                <a:rPr lang="en-US" altLang="zh-CN" dirty="0">
                  <a:ea typeface="宋体" pitchFamily="2" charset="-122"/>
                </a:rPr>
                <a:t> Tech</a:t>
              </a:r>
            </a:p>
          </p:txBody>
        </p:sp>
        <p:sp>
          <p:nvSpPr>
            <p:cNvPr id="13" name="Rectangle 31"/>
            <p:cNvSpPr>
              <a:spLocks noChangeArrowheads="1"/>
            </p:cNvSpPr>
            <p:nvPr/>
          </p:nvSpPr>
          <p:spPr bwMode="auto">
            <a:xfrm>
              <a:off x="1219200" y="3276600"/>
              <a:ext cx="1295400" cy="1200150"/>
            </a:xfrm>
            <a:prstGeom prst="rect">
              <a:avLst/>
            </a:prstGeom>
            <a:noFill/>
            <a:ln w="9525">
              <a:noFill/>
              <a:miter lim="800000"/>
              <a:headEnd/>
              <a:tailEnd/>
            </a:ln>
          </p:spPr>
          <p:txBody>
            <a:bodyPr>
              <a:spAutoFit/>
            </a:bodyPr>
            <a:lstStyle/>
            <a:p>
              <a:r>
                <a:rPr lang="en-US" altLang="zh-CN">
                  <a:ea typeface="宋体" pitchFamily="2" charset="-122"/>
                </a:rPr>
                <a:t>To identify and track the data of things </a:t>
              </a:r>
            </a:p>
          </p:txBody>
        </p:sp>
        <p:sp>
          <p:nvSpPr>
            <p:cNvPr id="14" name="Rectangle 32"/>
            <p:cNvSpPr>
              <a:spLocks noChangeArrowheads="1"/>
            </p:cNvSpPr>
            <p:nvPr/>
          </p:nvSpPr>
          <p:spPr bwMode="auto">
            <a:xfrm>
              <a:off x="2971800" y="3276600"/>
              <a:ext cx="1447800" cy="2308225"/>
            </a:xfrm>
            <a:prstGeom prst="rect">
              <a:avLst/>
            </a:prstGeom>
            <a:noFill/>
            <a:ln w="9525">
              <a:noFill/>
              <a:miter lim="800000"/>
              <a:headEnd/>
              <a:tailEnd/>
            </a:ln>
          </p:spPr>
          <p:txBody>
            <a:bodyPr>
              <a:spAutoFit/>
            </a:bodyPr>
            <a:lstStyle/>
            <a:p>
              <a:r>
                <a:rPr lang="en-US" altLang="zh-CN">
                  <a:ea typeface="宋体" pitchFamily="2" charset="-122"/>
                </a:rPr>
                <a:t>To collect and process the data to detect the changes in the physical status of things</a:t>
              </a:r>
            </a:p>
          </p:txBody>
        </p:sp>
        <p:sp>
          <p:nvSpPr>
            <p:cNvPr id="15" name="Rectangle 33"/>
            <p:cNvSpPr>
              <a:spLocks noChangeArrowheads="1"/>
            </p:cNvSpPr>
            <p:nvPr/>
          </p:nvSpPr>
          <p:spPr bwMode="auto">
            <a:xfrm>
              <a:off x="4572000" y="3276600"/>
              <a:ext cx="1676400" cy="2308225"/>
            </a:xfrm>
            <a:prstGeom prst="rect">
              <a:avLst/>
            </a:prstGeom>
            <a:noFill/>
            <a:ln w="9525">
              <a:noFill/>
              <a:miter lim="800000"/>
              <a:headEnd/>
              <a:tailEnd/>
            </a:ln>
          </p:spPr>
          <p:txBody>
            <a:bodyPr>
              <a:spAutoFit/>
            </a:bodyPr>
            <a:lstStyle/>
            <a:p>
              <a:r>
                <a:rPr lang="en-US" altLang="zh-CN">
                  <a:ea typeface="宋体" pitchFamily="2" charset="-122"/>
                </a:rPr>
                <a:t>To enhance the power of the network by devolving processing capabilities to different part of the network.</a:t>
              </a:r>
            </a:p>
          </p:txBody>
        </p:sp>
        <p:sp>
          <p:nvSpPr>
            <p:cNvPr id="16" name="Rectangle 34"/>
            <p:cNvSpPr>
              <a:spLocks noChangeArrowheads="1"/>
            </p:cNvSpPr>
            <p:nvPr/>
          </p:nvSpPr>
          <p:spPr bwMode="auto">
            <a:xfrm>
              <a:off x="6400800" y="3276600"/>
              <a:ext cx="1524000" cy="2032000"/>
            </a:xfrm>
            <a:prstGeom prst="rect">
              <a:avLst/>
            </a:prstGeom>
            <a:noFill/>
            <a:ln w="9525">
              <a:noFill/>
              <a:miter lim="800000"/>
              <a:headEnd/>
              <a:tailEnd/>
            </a:ln>
          </p:spPr>
          <p:txBody>
            <a:bodyPr>
              <a:spAutoFit/>
            </a:bodyPr>
            <a:lstStyle/>
            <a:p>
              <a:r>
                <a:rPr lang="en-US" altLang="zh-CN">
                  <a:ea typeface="宋体" pitchFamily="2" charset="-122"/>
                </a:rPr>
                <a:t>To make the smaller and smaller things have the ability to connect and interact.</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785810"/>
          </a:xfrm>
        </p:spPr>
        <p:txBody>
          <a:bodyPr>
            <a:normAutofit/>
          </a:bodyPr>
          <a:lstStyle/>
          <a:p>
            <a:pPr algn="ctr"/>
            <a:r>
              <a:rPr lang="en-IN" sz="4000" b="1" dirty="0" smtClean="0">
                <a:solidFill>
                  <a:schemeClr val="tx1"/>
                </a:solidFill>
              </a:rPr>
              <a:t>The Structure of </a:t>
            </a:r>
            <a:r>
              <a:rPr lang="en-IN" sz="4000" b="1" dirty="0" err="1" smtClean="0">
                <a:solidFill>
                  <a:schemeClr val="tx1"/>
                </a:solidFill>
              </a:rPr>
              <a:t>IoT</a:t>
            </a:r>
            <a:endParaRPr lang="en-IN" sz="4000" dirty="0" smtClean="0">
              <a:solidFill>
                <a:schemeClr val="tx1"/>
              </a:solidFill>
            </a:endParaRPr>
          </a:p>
        </p:txBody>
      </p:sp>
      <p:sp>
        <p:nvSpPr>
          <p:cNvPr id="3" name="Content Placeholder 2"/>
          <p:cNvSpPr>
            <a:spLocks noGrp="1"/>
          </p:cNvSpPr>
          <p:nvPr>
            <p:ph idx="1"/>
          </p:nvPr>
        </p:nvSpPr>
        <p:spPr>
          <a:xfrm>
            <a:off x="428596" y="928670"/>
            <a:ext cx="8229600" cy="5929330"/>
          </a:xfrm>
        </p:spPr>
        <p:txBody>
          <a:bodyPr>
            <a:normAutofit fontScale="77500" lnSpcReduction="20000"/>
          </a:bodyPr>
          <a:lstStyle/>
          <a:p>
            <a:pPr algn="just">
              <a:buNone/>
            </a:pPr>
            <a:r>
              <a:rPr lang="en-IN" dirty="0" smtClean="0"/>
              <a:t>		</a:t>
            </a:r>
            <a:r>
              <a:rPr lang="en-IN" sz="2800" dirty="0" smtClean="0"/>
              <a:t>The </a:t>
            </a:r>
            <a:r>
              <a:rPr lang="en-IN" sz="2800" dirty="0" err="1" smtClean="0"/>
              <a:t>IoT</a:t>
            </a:r>
            <a:r>
              <a:rPr lang="en-IN" sz="2800" dirty="0" smtClean="0"/>
              <a:t> can be viewed as a gigantic network consisting of networks of devices and computers connected through a series of intermediate technologies where numerous technologies like RFIDs, wireless connections may act as enablers of this connectivity. </a:t>
            </a:r>
            <a:endParaRPr lang="en-IN" dirty="0" smtClean="0"/>
          </a:p>
          <a:p>
            <a:pPr algn="just">
              <a:lnSpc>
                <a:spcPct val="120000"/>
              </a:lnSpc>
              <a:spcBef>
                <a:spcPts val="0"/>
              </a:spcBef>
              <a:buClr>
                <a:srgbClr val="0000FF"/>
              </a:buClr>
              <a:buFont typeface="Wingdings" pitchFamily="2" charset="2"/>
              <a:buChar char="Ø"/>
            </a:pPr>
            <a:r>
              <a:rPr lang="en-IN" b="1" i="1" dirty="0" smtClean="0"/>
              <a:t>Tagging Things : </a:t>
            </a:r>
            <a:r>
              <a:rPr lang="en-IN" dirty="0" smtClean="0"/>
              <a:t>Real-time item traceability and addressability by </a:t>
            </a:r>
            <a:r>
              <a:rPr lang="en-IN" b="1" i="1" dirty="0" smtClean="0"/>
              <a:t>RFID</a:t>
            </a:r>
            <a:r>
              <a:rPr lang="en-IN" dirty="0" smtClean="0"/>
              <a:t>s.</a:t>
            </a:r>
            <a:endParaRPr lang="en-IN" b="1" i="1" dirty="0" smtClean="0"/>
          </a:p>
          <a:p>
            <a:pPr algn="just">
              <a:lnSpc>
                <a:spcPct val="120000"/>
              </a:lnSpc>
              <a:spcBef>
                <a:spcPts val="0"/>
              </a:spcBef>
              <a:buClr>
                <a:srgbClr val="0000FF"/>
              </a:buClr>
              <a:buFont typeface="Wingdings" pitchFamily="2" charset="2"/>
              <a:buChar char="Ø"/>
            </a:pPr>
            <a:r>
              <a:rPr lang="en-IN" b="1" i="1" dirty="0" smtClean="0"/>
              <a:t>Feeling Things : Sensors</a:t>
            </a:r>
            <a:r>
              <a:rPr lang="en-IN" dirty="0" smtClean="0"/>
              <a:t> act as primary devices to collect data from the environment. </a:t>
            </a:r>
          </a:p>
          <a:p>
            <a:pPr algn="just">
              <a:lnSpc>
                <a:spcPct val="120000"/>
              </a:lnSpc>
              <a:spcBef>
                <a:spcPts val="0"/>
              </a:spcBef>
              <a:buClr>
                <a:srgbClr val="0000FF"/>
              </a:buClr>
              <a:buFont typeface="Wingdings" pitchFamily="2" charset="2"/>
              <a:buChar char="Ø"/>
            </a:pPr>
            <a:r>
              <a:rPr lang="en-IN" b="1" i="1" dirty="0" smtClean="0"/>
              <a:t>Shrinking Things : </a:t>
            </a:r>
            <a:r>
              <a:rPr lang="en-IN" i="1" dirty="0" smtClean="0"/>
              <a:t>M</a:t>
            </a:r>
            <a:r>
              <a:rPr lang="en-IN" dirty="0" smtClean="0"/>
              <a:t>iniaturization and </a:t>
            </a:r>
            <a:r>
              <a:rPr lang="en-IN" b="1" i="1" dirty="0" smtClean="0"/>
              <a:t>Nanotechnology</a:t>
            </a:r>
            <a:r>
              <a:rPr lang="en-IN" dirty="0" smtClean="0"/>
              <a:t> has provoked the ability of smaller things to interact and connect within the “things” or “smart devices.”</a:t>
            </a:r>
          </a:p>
          <a:p>
            <a:pPr algn="just">
              <a:lnSpc>
                <a:spcPct val="120000"/>
              </a:lnSpc>
              <a:spcBef>
                <a:spcPts val="0"/>
              </a:spcBef>
              <a:buClr>
                <a:srgbClr val="0000FF"/>
              </a:buClr>
              <a:buFont typeface="Wingdings" pitchFamily="2" charset="2"/>
              <a:buChar char="Ø"/>
            </a:pPr>
            <a:r>
              <a:rPr lang="en-IN" b="1" i="1" dirty="0" smtClean="0"/>
              <a:t>Thinking Things : Embedded intelligence</a:t>
            </a:r>
            <a:r>
              <a:rPr lang="en-IN" dirty="0" smtClean="0"/>
              <a:t> in devices through sensors has formed the network connection to the Internet. It can make the “things” realizing the intelligent control.</a:t>
            </a:r>
            <a:endParaRPr lang="en-IN" dirty="0"/>
          </a:p>
        </p:txBody>
      </p:sp>
      <p:sp>
        <p:nvSpPr>
          <p:cNvPr id="4" name="Slide Number Placeholder 3"/>
          <p:cNvSpPr>
            <a:spLocks noGrp="1"/>
          </p:cNvSpPr>
          <p:nvPr>
            <p:ph type="sldNum" sz="quarter" idx="12"/>
          </p:nvPr>
        </p:nvSpPr>
        <p:spPr/>
        <p:txBody>
          <a:bodyPr/>
          <a:lstStyle/>
          <a:p>
            <a:fld id="{7933DF99-38B8-4278-ABAE-40A957E9C799}" type="slidenum">
              <a:rPr lang="en-IN" smtClean="0"/>
              <a:pPr/>
              <a:t>16</a:t>
            </a:fld>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Perspective</a:t>
            </a:r>
            <a:endParaRPr lang="en-US" dirty="0"/>
          </a:p>
        </p:txBody>
      </p:sp>
      <p:sp>
        <p:nvSpPr>
          <p:cNvPr id="3" name="Rectangle 2"/>
          <p:cNvSpPr/>
          <p:nvPr/>
        </p:nvSpPr>
        <p:spPr>
          <a:xfrm>
            <a:off x="2643174" y="2000240"/>
            <a:ext cx="3857652" cy="857256"/>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Sensing Layer</a:t>
            </a:r>
            <a:endParaRPr lang="en-US" sz="2800" b="1" dirty="0">
              <a:effectLst>
                <a:outerShdw blurRad="38100" dist="38100" dir="2700000" algn="tl">
                  <a:srgbClr val="000000">
                    <a:alpha val="43137"/>
                  </a:srgbClr>
                </a:outerShdw>
              </a:effectLst>
            </a:endParaRPr>
          </a:p>
        </p:txBody>
      </p:sp>
      <p:sp>
        <p:nvSpPr>
          <p:cNvPr id="4" name="Rectangle 3"/>
          <p:cNvSpPr/>
          <p:nvPr/>
        </p:nvSpPr>
        <p:spPr>
          <a:xfrm>
            <a:off x="2143108" y="3071810"/>
            <a:ext cx="4786346" cy="857256"/>
          </a:xfrm>
          <a:prstGeom prst="rect">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Communication Layer</a:t>
            </a:r>
            <a:endParaRPr lang="en-US" sz="2800" b="1" dirty="0">
              <a:effectLst>
                <a:outerShdw blurRad="38100" dist="38100" dir="2700000" algn="tl">
                  <a:srgbClr val="000000">
                    <a:alpha val="43137"/>
                  </a:srgbClr>
                </a:outerShdw>
              </a:effectLst>
            </a:endParaRPr>
          </a:p>
        </p:txBody>
      </p:sp>
      <p:sp>
        <p:nvSpPr>
          <p:cNvPr id="5" name="Rectangle 4"/>
          <p:cNvSpPr/>
          <p:nvPr/>
        </p:nvSpPr>
        <p:spPr>
          <a:xfrm>
            <a:off x="1643042" y="4143380"/>
            <a:ext cx="5786478" cy="857256"/>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Management Layer</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a:t>
            </a:r>
            <a:r>
              <a:rPr lang="en-US" dirty="0" err="1" smtClean="0"/>
              <a:t>IoT</a:t>
            </a:r>
            <a:endParaRPr lang="en-US" dirty="0"/>
          </a:p>
        </p:txBody>
      </p:sp>
      <p:sp>
        <p:nvSpPr>
          <p:cNvPr id="3" name="Freeform 3"/>
          <p:cNvSpPr>
            <a:spLocks/>
          </p:cNvSpPr>
          <p:nvPr/>
        </p:nvSpPr>
        <p:spPr bwMode="gray">
          <a:xfrm>
            <a:off x="3634994" y="4294521"/>
            <a:ext cx="2466975" cy="771525"/>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CC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Freeform 4"/>
          <p:cNvSpPr>
            <a:spLocks/>
          </p:cNvSpPr>
          <p:nvPr/>
        </p:nvSpPr>
        <p:spPr bwMode="gray">
          <a:xfrm rot="3600000">
            <a:off x="2457069" y="4038934"/>
            <a:ext cx="2465387" cy="769938"/>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336699"/>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Freeform 5"/>
          <p:cNvSpPr>
            <a:spLocks/>
          </p:cNvSpPr>
          <p:nvPr/>
        </p:nvSpPr>
        <p:spPr bwMode="gray">
          <a:xfrm rot="7200000">
            <a:off x="2128457" y="2738771"/>
            <a:ext cx="2465388" cy="769937"/>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66CC"/>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6"/>
          <p:cNvSpPr>
            <a:spLocks/>
          </p:cNvSpPr>
          <p:nvPr/>
        </p:nvSpPr>
        <p:spPr bwMode="gray">
          <a:xfrm rot="10800000">
            <a:off x="2752344" y="1865646"/>
            <a:ext cx="2466975" cy="769938"/>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99CC"/>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7"/>
          <p:cNvSpPr>
            <a:spLocks/>
          </p:cNvSpPr>
          <p:nvPr/>
        </p:nvSpPr>
        <p:spPr bwMode="gray">
          <a:xfrm rot="14400000">
            <a:off x="4003294" y="2160921"/>
            <a:ext cx="2465388" cy="769938"/>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99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8"/>
          <p:cNvSpPr>
            <a:spLocks/>
          </p:cNvSpPr>
          <p:nvPr/>
        </p:nvSpPr>
        <p:spPr bwMode="gray">
          <a:xfrm rot="18000000">
            <a:off x="4333494" y="3375359"/>
            <a:ext cx="2466975" cy="771525"/>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6699"/>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Oval 10"/>
          <p:cNvSpPr>
            <a:spLocks noChangeArrowheads="1"/>
          </p:cNvSpPr>
          <p:nvPr/>
        </p:nvSpPr>
        <p:spPr bwMode="gray">
          <a:xfrm>
            <a:off x="3419094" y="2456196"/>
            <a:ext cx="2057400" cy="2057400"/>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10" name="Text Box 14"/>
          <p:cNvSpPr txBox="1">
            <a:spLocks noChangeArrowheads="1"/>
          </p:cNvSpPr>
          <p:nvPr/>
        </p:nvSpPr>
        <p:spPr bwMode="auto">
          <a:xfrm>
            <a:off x="982202" y="2315057"/>
            <a:ext cx="18020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smtClean="0"/>
              <a:t>Education</a:t>
            </a:r>
            <a:endParaRPr lang="en-US" sz="2400" b="1" dirty="0"/>
          </a:p>
        </p:txBody>
      </p:sp>
      <p:sp>
        <p:nvSpPr>
          <p:cNvPr id="11" name="Text Box 15"/>
          <p:cNvSpPr txBox="1">
            <a:spLocks noChangeArrowheads="1"/>
          </p:cNvSpPr>
          <p:nvPr/>
        </p:nvSpPr>
        <p:spPr bwMode="auto">
          <a:xfrm>
            <a:off x="1671886" y="4129975"/>
            <a:ext cx="9861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t>Food</a:t>
            </a:r>
          </a:p>
        </p:txBody>
      </p:sp>
      <p:sp>
        <p:nvSpPr>
          <p:cNvPr id="12" name="Text Box 17"/>
          <p:cNvSpPr txBox="1">
            <a:spLocks noChangeArrowheads="1"/>
          </p:cNvSpPr>
          <p:nvPr/>
        </p:nvSpPr>
        <p:spPr bwMode="auto">
          <a:xfrm>
            <a:off x="5318342" y="1398255"/>
            <a:ext cx="24441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b="1" dirty="0" smtClean="0"/>
              <a:t>Management</a:t>
            </a:r>
          </a:p>
        </p:txBody>
      </p:sp>
      <p:sp>
        <p:nvSpPr>
          <p:cNvPr id="13" name="Text Box 18"/>
          <p:cNvSpPr txBox="1">
            <a:spLocks noChangeArrowheads="1"/>
          </p:cNvSpPr>
          <p:nvPr/>
        </p:nvSpPr>
        <p:spPr bwMode="gray">
          <a:xfrm>
            <a:off x="3481646" y="2975309"/>
            <a:ext cx="2006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91440">
            <a:spAutoFit/>
          </a:bodyPr>
          <a:lstStyle/>
          <a:p>
            <a:pPr algn="ctr" eaLnBrk="0" hangingPunct="0"/>
            <a:r>
              <a:rPr lang="en-US" sz="2400" b="1" dirty="0" err="1" smtClean="0">
                <a:solidFill>
                  <a:srgbClr val="00B0F0"/>
                </a:solidFill>
                <a:effectLst>
                  <a:outerShdw blurRad="38100" dist="38100" dir="2700000" algn="tl">
                    <a:srgbClr val="C0C0C0"/>
                  </a:outerShdw>
                </a:effectLst>
              </a:rPr>
              <a:t>IoT</a:t>
            </a:r>
            <a:r>
              <a:rPr lang="en-US" sz="2400" b="1" dirty="0" smtClean="0">
                <a:solidFill>
                  <a:srgbClr val="00B0F0"/>
                </a:solidFill>
                <a:effectLst>
                  <a:outerShdw blurRad="38100" dist="38100" dir="2700000" algn="tl">
                    <a:srgbClr val="C0C0C0"/>
                  </a:outerShdw>
                </a:effectLst>
              </a:rPr>
              <a:t> Applications</a:t>
            </a:r>
            <a:endParaRPr lang="en-US" sz="2400" b="1" dirty="0">
              <a:solidFill>
                <a:srgbClr val="00B0F0"/>
              </a:solidFill>
              <a:effectLst>
                <a:outerShdw blurRad="38100" dist="38100" dir="2700000" algn="tl">
                  <a:srgbClr val="C0C0C0"/>
                </a:outerShdw>
              </a:effectLst>
            </a:endParaRPr>
          </a:p>
        </p:txBody>
      </p:sp>
      <p:sp>
        <p:nvSpPr>
          <p:cNvPr id="14" name="Text Box 17"/>
          <p:cNvSpPr txBox="1">
            <a:spLocks noChangeArrowheads="1"/>
          </p:cNvSpPr>
          <p:nvPr/>
        </p:nvSpPr>
        <p:spPr bwMode="auto">
          <a:xfrm>
            <a:off x="6493225" y="2696447"/>
            <a:ext cx="11256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a:t>Retail</a:t>
            </a:r>
          </a:p>
        </p:txBody>
      </p:sp>
      <p:sp>
        <p:nvSpPr>
          <p:cNvPr id="15" name="Text Box 17"/>
          <p:cNvSpPr txBox="1">
            <a:spLocks noChangeArrowheads="1"/>
          </p:cNvSpPr>
          <p:nvPr/>
        </p:nvSpPr>
        <p:spPr bwMode="auto">
          <a:xfrm>
            <a:off x="6185728" y="4142716"/>
            <a:ext cx="15872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smtClean="0"/>
              <a:t>Logistics</a:t>
            </a:r>
            <a:endParaRPr lang="en-US" sz="2400" b="1" dirty="0"/>
          </a:p>
        </p:txBody>
      </p:sp>
      <p:sp>
        <p:nvSpPr>
          <p:cNvPr id="16" name="Text Box 15"/>
          <p:cNvSpPr txBox="1">
            <a:spLocks noChangeArrowheads="1"/>
          </p:cNvSpPr>
          <p:nvPr/>
        </p:nvSpPr>
        <p:spPr bwMode="auto">
          <a:xfrm>
            <a:off x="3301242" y="5656596"/>
            <a:ext cx="26324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smtClean="0"/>
              <a:t>Pharmaceuticals</a:t>
            </a:r>
            <a:endParaRPr lang="en-US"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638799" y="1524000"/>
            <a:ext cx="3385947" cy="4572000"/>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Management: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mn-lt"/>
                <a:cs typeface="+mn-cs"/>
              </a:rPr>
              <a:t>Data management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mn-lt"/>
                <a:cs typeface="+mn-cs"/>
              </a:rPr>
              <a:t>Waste management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mn-lt"/>
                <a:cs typeface="+mn-cs"/>
              </a:rPr>
              <a:t>Urban planning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mn-lt"/>
                <a:cs typeface="+mn-cs"/>
              </a:rPr>
              <a:t>Production management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mn-lt"/>
                <a:cs typeface="+mn-cs"/>
              </a:rPr>
              <a:t>...</a:t>
            </a:r>
          </a:p>
          <a:p>
            <a:pPr marL="274320" marR="0" lvl="1"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smtClean="0">
              <a:ln>
                <a:noFill/>
              </a:ln>
              <a:solidFill>
                <a:schemeClr val="tx1"/>
              </a:solidFill>
              <a:effectLst/>
              <a:uLnTx/>
              <a:uFillTx/>
              <a:latin typeface="+mn-lt"/>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smtClean="0">
              <a:ln>
                <a:noFill/>
              </a:ln>
              <a:solidFill>
                <a:schemeClr val="tx1"/>
              </a:solidFill>
              <a:effectLst/>
              <a:uLnTx/>
              <a:uFillTx/>
              <a:latin typeface="+mn-lt"/>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mn-lt"/>
              <a:cs typeface="+mn-cs"/>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47800"/>
            <a:ext cx="5248275" cy="480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pic>
        <p:nvPicPr>
          <p:cNvPr id="192514" name="Picture 2" descr="Internet of Things"/>
          <p:cNvPicPr>
            <a:picLocks noChangeAspect="1" noChangeArrowheads="1"/>
          </p:cNvPicPr>
          <p:nvPr/>
        </p:nvPicPr>
        <p:blipFill>
          <a:blip r:embed="rId2"/>
          <a:srcRect/>
          <a:stretch>
            <a:fillRect/>
          </a:stretch>
        </p:blipFill>
        <p:spPr bwMode="auto">
          <a:xfrm>
            <a:off x="642910" y="1142984"/>
            <a:ext cx="7786742" cy="471490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638799" y="1524000"/>
            <a:ext cx="3385947" cy="4572000"/>
          </a:xfrm>
          <a:prstGeom prst="rect">
            <a:avLst/>
          </a:prstGeom>
        </p:spPr>
        <p:txBody>
          <a:bodyPr>
            <a:normAutofit fontScale="92500"/>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Logistics:</a:t>
            </a:r>
          </a:p>
          <a:p>
            <a:pPr marL="617220" marR="0" lvl="1"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mn-lt"/>
                <a:cs typeface="+mn-cs"/>
              </a:rPr>
              <a:t>Warehouse, management</a:t>
            </a:r>
          </a:p>
          <a:p>
            <a:pPr marL="891540" marR="0" lvl="2"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smtClean="0">
                <a:ln>
                  <a:noFill/>
                </a:ln>
                <a:solidFill>
                  <a:schemeClr val="tx1"/>
                </a:solidFill>
                <a:effectLst/>
                <a:uLnTx/>
                <a:uFillTx/>
                <a:latin typeface="+mn-lt"/>
                <a:cs typeface="+mn-cs"/>
              </a:rPr>
              <a:t>Inventory control</a:t>
            </a:r>
          </a:p>
          <a:p>
            <a:pPr marL="617220" marR="0" lvl="1"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mn-lt"/>
                <a:cs typeface="+mn-cs"/>
              </a:rPr>
              <a:t>Port management</a:t>
            </a:r>
          </a:p>
          <a:p>
            <a:pPr marL="891540" marR="0" lvl="2"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smtClean="0">
                <a:ln>
                  <a:noFill/>
                </a:ln>
                <a:solidFill>
                  <a:schemeClr val="tx1"/>
                </a:solidFill>
                <a:effectLst/>
                <a:uLnTx/>
                <a:uFillTx/>
                <a:latin typeface="+mn-lt"/>
                <a:cs typeface="+mn-cs"/>
              </a:rPr>
              <a:t>ETAs, ETDs</a:t>
            </a:r>
          </a:p>
          <a:p>
            <a:pPr marL="891540" marR="0" lvl="2"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smtClean="0">
                <a:ln>
                  <a:noFill/>
                </a:ln>
                <a:solidFill>
                  <a:schemeClr val="tx1"/>
                </a:solidFill>
                <a:effectLst/>
                <a:uLnTx/>
                <a:uFillTx/>
                <a:latin typeface="+mn-lt"/>
                <a:cs typeface="+mn-cs"/>
              </a:rPr>
              <a:t>Ships, boats, containers, etc.</a:t>
            </a:r>
          </a:p>
          <a:p>
            <a:pPr marL="617220" marR="0" lvl="1"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mn-lt"/>
                <a:cs typeface="+mn-cs"/>
              </a:rPr>
              <a:t>Executable code</a:t>
            </a:r>
          </a:p>
          <a:p>
            <a:pPr marL="617220" marR="0" lvl="1"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mn-lt"/>
                <a:cs typeface="+mn-cs"/>
              </a:rPr>
              <a:t>…</a:t>
            </a:r>
          </a:p>
          <a:p>
            <a:pPr marL="274320" marR="0" lvl="1"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smtClean="0">
              <a:ln>
                <a:noFill/>
              </a:ln>
              <a:solidFill>
                <a:schemeClr val="tx1"/>
              </a:solidFill>
              <a:effectLst/>
              <a:uLnTx/>
              <a:uFillTx/>
              <a:latin typeface="+mn-lt"/>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smtClean="0">
              <a:ln>
                <a:noFill/>
              </a:ln>
              <a:solidFill>
                <a:schemeClr val="tx1"/>
              </a:solidFill>
              <a:effectLst/>
              <a:uLnTx/>
              <a:uFillTx/>
              <a:latin typeface="+mn-lt"/>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mn-lt"/>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447800"/>
            <a:ext cx="5379992"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1587906"/>
            <a:ext cx="3429000" cy="2359152"/>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Retail:</a:t>
            </a:r>
          </a:p>
          <a:p>
            <a:pPr marL="617220" marR="0" lvl="1"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mn-lt"/>
                <a:cs typeface="+mn-cs"/>
              </a:rPr>
              <a:t>Intelligent shopping</a:t>
            </a:r>
          </a:p>
          <a:p>
            <a:pPr marL="617220" marR="0" lvl="1"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mn-lt"/>
                <a:cs typeface="+mn-cs"/>
              </a:rPr>
              <a:t>Bar code in retail</a:t>
            </a:r>
          </a:p>
          <a:p>
            <a:pPr marL="617220" marR="0" lvl="1"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mn-lt"/>
                <a:cs typeface="+mn-cs"/>
              </a:rPr>
              <a:t>Electronic tags</a:t>
            </a:r>
          </a:p>
          <a:p>
            <a:pPr marL="617220" marR="0" lvl="1"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smtClean="0">
                <a:ln>
                  <a:noFill/>
                </a:ln>
                <a:solidFill>
                  <a:schemeClr val="tx1"/>
                </a:solidFill>
                <a:effectLst/>
                <a:uLnTx/>
                <a:uFillTx/>
                <a:latin typeface="+mn-lt"/>
                <a:cs typeface="+mn-cs"/>
              </a:rPr>
              <a:t>…</a:t>
            </a:r>
          </a:p>
          <a:p>
            <a:pPr marL="274320" marR="0" lvl="1"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kern="0" cap="none" spc="0" normalizeH="0" baseline="0" noProof="0" smtClean="0">
              <a:ln>
                <a:noFill/>
              </a:ln>
              <a:solidFill>
                <a:schemeClr val="tx1"/>
              </a:solidFill>
              <a:effectLst/>
              <a:uLnTx/>
              <a:uFillTx/>
              <a:latin typeface="+mn-lt"/>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smtClean="0">
              <a:ln>
                <a:noFill/>
              </a:ln>
              <a:solidFill>
                <a:schemeClr val="tx1"/>
              </a:solidFill>
              <a:effectLst/>
              <a:uLnTx/>
              <a:uFillTx/>
              <a:latin typeface="+mn-lt"/>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mn-lt"/>
              <a:cs typeface="+mn-cs"/>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524000"/>
            <a:ext cx="523740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87906"/>
            <a:ext cx="4309872" cy="4736694"/>
          </a:xfrm>
        </p:spPr>
        <p:txBody>
          <a:bodyPr>
            <a:noAutofit/>
          </a:bodyPr>
          <a:lstStyle/>
          <a:p>
            <a:r>
              <a:rPr lang="en-US" sz="2800" dirty="0" smtClean="0">
                <a:solidFill>
                  <a:schemeClr val="tx1"/>
                </a:solidFill>
              </a:rPr>
              <a:t>Pharmaceuticals :</a:t>
            </a:r>
            <a:endParaRPr lang="en-US" sz="2800" dirty="0">
              <a:solidFill>
                <a:schemeClr val="tx1"/>
              </a:solidFill>
            </a:endParaRPr>
          </a:p>
          <a:p>
            <a:pPr marL="617220" lvl="1" indent="-342900"/>
            <a:r>
              <a:rPr lang="en-US" dirty="0"/>
              <a:t>Intelligent</a:t>
            </a:r>
            <a:r>
              <a:rPr lang="en-US" dirty="0" smtClean="0"/>
              <a:t> tags for drugs</a:t>
            </a:r>
          </a:p>
          <a:p>
            <a:pPr marL="617220" lvl="1" indent="-342900"/>
            <a:r>
              <a:rPr lang="en-US" dirty="0" smtClean="0"/>
              <a:t>Drug usage tracking</a:t>
            </a:r>
          </a:p>
          <a:p>
            <a:pPr marL="617220" lvl="1" indent="-342900"/>
            <a:r>
              <a:rPr lang="en-US" dirty="0" err="1" smtClean="0"/>
              <a:t>Pharma</a:t>
            </a:r>
            <a:r>
              <a:rPr lang="en-US" dirty="0" smtClean="0"/>
              <a:t>. Product websites</a:t>
            </a:r>
          </a:p>
          <a:p>
            <a:pPr marL="274320" lvl="1" indent="0">
              <a:buNone/>
            </a:pPr>
            <a:r>
              <a:rPr lang="en-US" dirty="0" smtClean="0"/>
              <a:t>--&gt; Enable </a:t>
            </a:r>
            <a:r>
              <a:rPr lang="en-US" dirty="0"/>
              <a:t>the emergency treatment to be given faster and more </a:t>
            </a:r>
            <a:r>
              <a:rPr lang="en-US" dirty="0" smtClean="0"/>
              <a:t>correct</a:t>
            </a:r>
            <a:endParaRPr lang="en-US" sz="2400" dirty="0" smtClean="0"/>
          </a:p>
          <a:p>
            <a:pPr marL="274320" lvl="1" indent="0">
              <a:buNone/>
            </a:pPr>
            <a:endParaRPr lang="en-US" sz="2400" dirty="0"/>
          </a:p>
          <a:p>
            <a:pPr lvl="1"/>
            <a:endParaRPr lang="en-US" sz="2400" dirty="0" smtClean="0"/>
          </a:p>
          <a:p>
            <a:pPr lvl="1"/>
            <a:endParaRPr lang="en-US" sz="24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752600"/>
            <a:ext cx="4429125" cy="42862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672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419600" y="1524000"/>
            <a:ext cx="4605147" cy="4572000"/>
          </a:xfrm>
        </p:spPr>
        <p:txBody>
          <a:bodyPr>
            <a:normAutofit/>
          </a:bodyPr>
          <a:lstStyle/>
          <a:p>
            <a:r>
              <a:rPr lang="en-US" dirty="0" smtClean="0"/>
              <a:t>Food:</a:t>
            </a:r>
          </a:p>
          <a:p>
            <a:pPr lvl="1"/>
            <a:r>
              <a:rPr lang="en-US" dirty="0" smtClean="0"/>
              <a:t>Control geographical  origin</a:t>
            </a:r>
          </a:p>
          <a:p>
            <a:pPr lvl="1"/>
            <a:r>
              <a:rPr lang="en-US" dirty="0" smtClean="0"/>
              <a:t>Food production management</a:t>
            </a:r>
          </a:p>
          <a:p>
            <a:pPr lvl="1"/>
            <a:r>
              <a:rPr lang="en-US" dirty="0" smtClean="0"/>
              <a:t>Nutrition calculations </a:t>
            </a:r>
          </a:p>
          <a:p>
            <a:pPr>
              <a:buFont typeface="Wingdings" pitchFamily="2" charset="2"/>
              <a:buChar char="à"/>
            </a:pPr>
            <a:r>
              <a:rPr lang="en-US" sz="2200" dirty="0" smtClean="0">
                <a:solidFill>
                  <a:schemeClr val="tx2"/>
                </a:solidFill>
              </a:rPr>
              <a:t>Prevent overproduction and shortage</a:t>
            </a:r>
          </a:p>
          <a:p>
            <a:pPr>
              <a:buFont typeface="Wingdings" pitchFamily="2" charset="2"/>
              <a:buChar char="à"/>
            </a:pPr>
            <a:r>
              <a:rPr lang="en-US" sz="2200" dirty="0" smtClean="0">
                <a:solidFill>
                  <a:schemeClr val="tx2"/>
                </a:solidFill>
              </a:rPr>
              <a:t>Control food quality, health and safety. </a:t>
            </a:r>
            <a:endParaRPr lang="en-US" sz="2200" dirty="0">
              <a:solidFill>
                <a:schemeClr val="tx2"/>
              </a:solidFill>
            </a:endParaRPr>
          </a:p>
          <a:p>
            <a:pPr lvl="1"/>
            <a:endParaRPr lang="en-US" dirty="0" smtClean="0"/>
          </a:p>
          <a:p>
            <a:pPr marL="274320" lvl="1" indent="0">
              <a:buNone/>
            </a:pPr>
            <a:endParaRPr lang="en-US" dirty="0"/>
          </a:p>
          <a:p>
            <a:pPr lvl="1"/>
            <a:endParaRPr lang="en-US" dirty="0" smtClean="0"/>
          </a:p>
          <a:p>
            <a:pPr lvl="1"/>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1524000"/>
            <a:ext cx="3886200" cy="3886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299346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74320" y="1524000"/>
            <a:ext cx="8595360" cy="4582426"/>
            <a:chOff x="274320" y="1524000"/>
            <a:chExt cx="8595360" cy="4582426"/>
          </a:xfrm>
        </p:grpSpPr>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75" t="18201" r="5000" b="12600"/>
            <a:stretch/>
          </p:blipFill>
          <p:spPr bwMode="auto">
            <a:xfrm>
              <a:off x="274320" y="1524000"/>
              <a:ext cx="8595360" cy="45824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05200" y="3353548"/>
              <a:ext cx="182880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INTERNET OF THINGS</a:t>
              </a:r>
              <a:endParaRPr lang="en-US" dirty="0"/>
            </a:p>
          </p:txBody>
        </p:sp>
      </p:grpSp>
    </p:spTree>
    <p:extLst>
      <p:ext uri="{BB962C8B-B14F-4D97-AF65-F5344CB8AC3E}">
        <p14:creationId xmlns:p14="http://schemas.microsoft.com/office/powerpoint/2010/main" val="4134879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School Administration</a:t>
            </a:r>
          </a:p>
          <a:p>
            <a:pPr lvl="1"/>
            <a:r>
              <a:rPr lang="en-US" dirty="0" smtClean="0"/>
              <a:t>Attendance Management</a:t>
            </a:r>
          </a:p>
          <a:p>
            <a:pPr lvl="1"/>
            <a:r>
              <a:rPr lang="en-US" dirty="0" smtClean="0"/>
              <a:t>Voting System</a:t>
            </a:r>
          </a:p>
          <a:p>
            <a:pPr lvl="1"/>
            <a:r>
              <a:rPr lang="en-US" dirty="0" smtClean="0"/>
              <a:t>Automatic Feedback Loops</a:t>
            </a:r>
          </a:p>
          <a:p>
            <a:r>
              <a:rPr lang="en-US" dirty="0">
                <a:solidFill>
                  <a:schemeClr val="tx1"/>
                </a:solidFill>
              </a:rPr>
              <a:t>Instructional technology</a:t>
            </a:r>
          </a:p>
          <a:p>
            <a:pPr lvl="1"/>
            <a:r>
              <a:rPr lang="en-US" dirty="0" smtClean="0"/>
              <a:t>Media </a:t>
            </a:r>
          </a:p>
          <a:p>
            <a:pPr lvl="1"/>
            <a:r>
              <a:rPr lang="en-US" dirty="0" smtClean="0"/>
              <a:t>Infor­ma­tion management</a:t>
            </a:r>
          </a:p>
          <a:p>
            <a:pPr lvl="1"/>
            <a:r>
              <a:rPr lang="en-US" dirty="0" smtClean="0"/>
              <a:t>Foreign language learning</a:t>
            </a:r>
          </a:p>
          <a:p>
            <a:pPr lvl="1"/>
            <a:endParaRPr lang="en-US" dirty="0"/>
          </a:p>
        </p:txBody>
      </p:sp>
      <p:pic>
        <p:nvPicPr>
          <p:cNvPr id="11268" name="Picture 4" descr="http://www.insidetheadcom.com/wp-content/uploads/istockphoto/11-09/online_education-300x300.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9098" r="18902" b="6980"/>
          <a:stretch/>
        </p:blipFill>
        <p:spPr bwMode="auto">
          <a:xfrm>
            <a:off x="5244351" y="1671917"/>
            <a:ext cx="3473825" cy="448796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295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mj-lt"/>
                <a:ea typeface="+mj-ea"/>
                <a:cs typeface="+mj-cs"/>
              </a:rPr>
              <a:t>Smart Things Timeline</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pic>
        <p:nvPicPr>
          <p:cNvPr id="3" name="Picture 2" descr="smart-things-timeline-616x288.png"/>
          <p:cNvPicPr>
            <a:picLocks noChangeAspect="1"/>
          </p:cNvPicPr>
          <p:nvPr/>
        </p:nvPicPr>
        <p:blipFill>
          <a:blip r:embed="rId2"/>
          <a:stretch>
            <a:fillRect/>
          </a:stretch>
        </p:blipFill>
        <p:spPr>
          <a:xfrm>
            <a:off x="642910" y="1571612"/>
            <a:ext cx="7792695" cy="364333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Issues</a:t>
            </a:r>
            <a:endParaRPr lang="en-US" dirty="0"/>
          </a:p>
        </p:txBody>
      </p:sp>
      <p:sp>
        <p:nvSpPr>
          <p:cNvPr id="3" name="Content Placeholder 2"/>
          <p:cNvSpPr>
            <a:spLocks noGrp="1"/>
          </p:cNvSpPr>
          <p:nvPr>
            <p:ph sz="quarter" idx="1"/>
          </p:nvPr>
        </p:nvSpPr>
        <p:spPr>
          <a:xfrm>
            <a:off x="301752" y="1527048"/>
            <a:ext cx="8537448" cy="4797552"/>
          </a:xfrm>
        </p:spPr>
        <p:txBody>
          <a:bodyPr>
            <a:normAutofit fontScale="92500" lnSpcReduction="10000"/>
          </a:bodyPr>
          <a:lstStyle/>
          <a:p>
            <a:r>
              <a:rPr lang="en-US" b="1" dirty="0" smtClean="0"/>
              <a:t>Issues </a:t>
            </a:r>
          </a:p>
          <a:p>
            <a:pPr lvl="1"/>
            <a:r>
              <a:rPr lang="en-US" sz="2400" b="1" dirty="0" smtClean="0">
                <a:solidFill>
                  <a:schemeClr val="tx1"/>
                </a:solidFill>
              </a:rPr>
              <a:t>Society: People, security, privacy</a:t>
            </a:r>
          </a:p>
          <a:p>
            <a:pPr lvl="2"/>
            <a:r>
              <a:rPr lang="en-US" sz="2200" dirty="0" smtClean="0"/>
              <a:t>A </a:t>
            </a:r>
            <a:r>
              <a:rPr lang="en-US" sz="2200" dirty="0"/>
              <a:t>policy for people in the Internet of </a:t>
            </a:r>
            <a:r>
              <a:rPr lang="en-US" sz="2200" dirty="0" smtClean="0"/>
              <a:t>Things: </a:t>
            </a:r>
          </a:p>
          <a:p>
            <a:pPr lvl="2"/>
            <a:r>
              <a:rPr lang="en-US" sz="2200" dirty="0" smtClean="0"/>
              <a:t>Legislation</a:t>
            </a:r>
          </a:p>
          <a:p>
            <a:pPr lvl="1"/>
            <a:r>
              <a:rPr lang="en-US" sz="2400" b="1" dirty="0" smtClean="0">
                <a:solidFill>
                  <a:schemeClr val="tx1"/>
                </a:solidFill>
              </a:rPr>
              <a:t>Environmental aspects</a:t>
            </a:r>
          </a:p>
          <a:p>
            <a:pPr lvl="2"/>
            <a:r>
              <a:rPr lang="en-US" sz="2200" dirty="0" smtClean="0"/>
              <a:t>Resource efficiency </a:t>
            </a:r>
          </a:p>
          <a:p>
            <a:pPr lvl="2"/>
            <a:r>
              <a:rPr lang="en-US" sz="2200" dirty="0" smtClean="0"/>
              <a:t>Pollution and disaster avoidance </a:t>
            </a:r>
          </a:p>
          <a:p>
            <a:pPr lvl="1"/>
            <a:r>
              <a:rPr lang="en-US" sz="2400" b="1" dirty="0">
                <a:solidFill>
                  <a:schemeClr val="tx1"/>
                </a:solidFill>
              </a:rPr>
              <a:t>Technological </a:t>
            </a:r>
          </a:p>
          <a:p>
            <a:pPr lvl="2">
              <a:defRPr/>
            </a:pPr>
            <a:r>
              <a:rPr lang="en-GB" sz="2200" dirty="0"/>
              <a:t>Architecture (edge devices, servers, discovery services, security</a:t>
            </a:r>
            <a:r>
              <a:rPr lang="en-GB" sz="2200" dirty="0" smtClean="0"/>
              <a:t>, </a:t>
            </a:r>
            <a:r>
              <a:rPr lang="en-GB" sz="2200" dirty="0"/>
              <a:t>etc.)</a:t>
            </a:r>
          </a:p>
          <a:p>
            <a:pPr lvl="2">
              <a:defRPr/>
            </a:pPr>
            <a:r>
              <a:rPr lang="en-GB" sz="2200" dirty="0"/>
              <a:t>Governance, naming, identity, interfaces</a:t>
            </a:r>
          </a:p>
          <a:p>
            <a:pPr lvl="2">
              <a:defRPr/>
            </a:pPr>
            <a:r>
              <a:rPr lang="en-GB" sz="2200" dirty="0"/>
              <a:t>Service openness, interoperability</a:t>
            </a:r>
          </a:p>
          <a:p>
            <a:pPr lvl="2">
              <a:defRPr/>
            </a:pPr>
            <a:r>
              <a:rPr lang="en-GB" sz="2200" dirty="0"/>
              <a:t>Connections of real and virtual world</a:t>
            </a:r>
          </a:p>
          <a:p>
            <a:pPr lvl="2">
              <a:defRPr/>
            </a:pPr>
            <a:r>
              <a:rPr lang="en-GB" sz="2200" dirty="0"/>
              <a:t>Standards</a:t>
            </a:r>
          </a:p>
          <a:p>
            <a:pPr lvl="2"/>
            <a:endParaRPr lang="en-US" dirty="0"/>
          </a:p>
        </p:txBody>
      </p:sp>
    </p:spTree>
    <p:extLst>
      <p:ext uri="{BB962C8B-B14F-4D97-AF65-F5344CB8AC3E}">
        <p14:creationId xmlns:p14="http://schemas.microsoft.com/office/powerpoint/2010/main" val="74635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pPr>
              <a:buNone/>
            </a:pPr>
            <a:r>
              <a:rPr lang="en-US" dirty="0" smtClean="0"/>
              <a:t>	</a:t>
            </a:r>
            <a:r>
              <a:rPr lang="en-US" dirty="0" err="1" smtClean="0"/>
              <a:t>IoT</a:t>
            </a:r>
            <a:r>
              <a:rPr lang="en-US" dirty="0" smtClean="0"/>
              <a:t> will inherit the drawbacks of the current internet on an infinitely larger, but more invisible scale</a:t>
            </a:r>
          </a:p>
          <a:p>
            <a:pPr lvl="1"/>
            <a:r>
              <a:rPr lang="en-US" dirty="0" smtClean="0"/>
              <a:t>Privacy – will be a huge issue when implementing </a:t>
            </a:r>
            <a:r>
              <a:rPr lang="en-US" dirty="0" err="1" smtClean="0"/>
              <a:t>IoT</a:t>
            </a:r>
            <a:endParaRPr lang="en-US" dirty="0" smtClean="0"/>
          </a:p>
          <a:p>
            <a:pPr lvl="1"/>
            <a:r>
              <a:rPr lang="en-US" dirty="0" smtClean="0"/>
              <a:t>Identity  - Online Fragmentation of Identity</a:t>
            </a:r>
          </a:p>
          <a:p>
            <a:pPr lvl="1"/>
            <a:r>
              <a:rPr lang="en-US" dirty="0" smtClean="0"/>
              <a:t>Efficiency – speed  - person loses identity and is an IP address</a:t>
            </a:r>
          </a:p>
          <a:p>
            <a:pPr lvl="1"/>
            <a:r>
              <a:rPr lang="en-US" dirty="0" smtClean="0"/>
              <a:t>Decisions – do not delegate too much of our decision making and freedom of choice to things and machines</a:t>
            </a:r>
          </a:p>
          <a:p>
            <a:pPr lvl="1"/>
            <a:r>
              <a:rPr lang="en-US" dirty="0" smtClean="0"/>
              <a:t>Balancing</a:t>
            </a:r>
          </a:p>
        </p:txBody>
      </p:sp>
      <p:sp>
        <p:nvSpPr>
          <p:cNvPr id="6" name="Title 1"/>
          <p:cNvSpPr txBox="1">
            <a:spLocks/>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effectLst/>
                <a:uLnTx/>
                <a:uFillTx/>
                <a:latin typeface="+mj-lt"/>
                <a:ea typeface="+mj-ea"/>
                <a:cs typeface="+mj-cs"/>
              </a:rPr>
              <a:t>Challenges and Issues</a:t>
            </a:r>
            <a:endParaRPr kumimoji="0" lang="en-US" sz="44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r>
              <a:rPr lang="en-US" dirty="0" smtClean="0"/>
              <a:t>Transition to IPv6 – Internet protocol v6</a:t>
            </a:r>
          </a:p>
          <a:p>
            <a:r>
              <a:rPr lang="en-US" dirty="0" err="1" smtClean="0"/>
              <a:t>Estalishing</a:t>
            </a:r>
            <a:r>
              <a:rPr lang="en-US" dirty="0" smtClean="0"/>
              <a:t>  a common set of standards between companies, educational systems, and nations.</a:t>
            </a:r>
          </a:p>
          <a:p>
            <a:pPr lvl="1"/>
            <a:r>
              <a:rPr lang="en-US" dirty="0" smtClean="0"/>
              <a:t>The same type of cabling, </a:t>
            </a:r>
          </a:p>
          <a:p>
            <a:pPr lvl="1"/>
            <a:r>
              <a:rPr lang="en-US" dirty="0" smtClean="0"/>
              <a:t>The same applications or programming </a:t>
            </a:r>
          </a:p>
          <a:p>
            <a:pPr lvl="1"/>
            <a:r>
              <a:rPr lang="en-US" dirty="0" smtClean="0"/>
              <a:t>The same protocol or set of rules that will apply to all</a:t>
            </a:r>
          </a:p>
          <a:p>
            <a:r>
              <a:rPr lang="en-US" dirty="0" smtClean="0"/>
              <a:t>Developing energy sources for millions -even billions - of sensors.</a:t>
            </a:r>
          </a:p>
          <a:p>
            <a:pPr lvl="1"/>
            <a:r>
              <a:rPr lang="en-US" dirty="0" smtClean="0"/>
              <a:t>Wind</a:t>
            </a:r>
          </a:p>
          <a:p>
            <a:pPr lvl="1"/>
            <a:r>
              <a:rPr lang="en-US" dirty="0" smtClean="0"/>
              <a:t>Solar,</a:t>
            </a:r>
          </a:p>
          <a:p>
            <a:pPr lvl="1"/>
            <a:r>
              <a:rPr lang="en-US" dirty="0" smtClean="0"/>
              <a:t>Hydro-electric</a:t>
            </a:r>
          </a:p>
          <a:p>
            <a:endParaRPr lang="en-US" dirty="0"/>
          </a:p>
        </p:txBody>
      </p:sp>
      <p:sp>
        <p:nvSpPr>
          <p:cNvPr id="5" name="Title 1"/>
          <p:cNvSpPr txBox="1">
            <a:spLocks/>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effectLst/>
                <a:uLnTx/>
                <a:uFillTx/>
                <a:latin typeface="+mj-lt"/>
                <a:ea typeface="+mj-ea"/>
                <a:cs typeface="+mj-cs"/>
              </a:rPr>
              <a:t>Challenges and Issues</a:t>
            </a:r>
            <a:endParaRPr kumimoji="0" lang="en-US" sz="44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28596" y="500042"/>
            <a:ext cx="8229600" cy="981075"/>
          </a:xfrm>
        </p:spPr>
        <p:txBody>
          <a:bodyPr/>
          <a:lstStyle/>
          <a:p>
            <a:r>
              <a:rPr lang="en-US" dirty="0" smtClean="0">
                <a:solidFill>
                  <a:srgbClr val="333333"/>
                </a:solidFill>
              </a:rPr>
              <a:t>Contents</a:t>
            </a:r>
            <a:endParaRPr lang="en-US" dirty="0">
              <a:solidFill>
                <a:srgbClr val="333333"/>
              </a:solidFill>
            </a:endParaRPr>
          </a:p>
        </p:txBody>
      </p:sp>
      <p:sp>
        <p:nvSpPr>
          <p:cNvPr id="106499" name="Rectangle 3"/>
          <p:cNvSpPr>
            <a:spLocks noGrp="1" noChangeArrowheads="1"/>
          </p:cNvSpPr>
          <p:nvPr>
            <p:ph type="body" idx="1"/>
          </p:nvPr>
        </p:nvSpPr>
        <p:spPr/>
        <p:txBody>
          <a:bodyPr/>
          <a:lstStyle/>
          <a:p>
            <a:r>
              <a:rPr lang="en-US" dirty="0" smtClean="0"/>
              <a:t>Introduction/Overview</a:t>
            </a:r>
          </a:p>
          <a:p>
            <a:r>
              <a:rPr lang="en-US" dirty="0" smtClean="0"/>
              <a:t>The Internet of Things</a:t>
            </a:r>
          </a:p>
          <a:p>
            <a:r>
              <a:rPr lang="en-US" dirty="0" smtClean="0"/>
              <a:t>Applications of </a:t>
            </a:r>
            <a:r>
              <a:rPr lang="en-US" dirty="0" err="1" smtClean="0"/>
              <a:t>IoT</a:t>
            </a:r>
            <a:endParaRPr lang="en-US" dirty="0" smtClean="0"/>
          </a:p>
          <a:p>
            <a:r>
              <a:rPr lang="en-US" dirty="0" smtClean="0"/>
              <a:t>Challenges and Barriers in </a:t>
            </a:r>
            <a:r>
              <a:rPr lang="en-US" dirty="0" err="1" smtClean="0"/>
              <a:t>IoT</a:t>
            </a:r>
            <a:endParaRPr lang="en-US" dirty="0" smtClean="0"/>
          </a:p>
          <a:p>
            <a:r>
              <a:rPr lang="en-US" dirty="0" smtClean="0"/>
              <a:t>Future of </a:t>
            </a:r>
            <a:r>
              <a:rPr lang="en-US" dirty="0" err="1" smtClean="0"/>
              <a:t>IoT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Roadmap of </a:t>
            </a:r>
            <a:r>
              <a:rPr lang="en-US" dirty="0" err="1" smtClean="0"/>
              <a:t>IoT</a:t>
            </a:r>
            <a:endParaRPr lang="en-US" dirty="0"/>
          </a:p>
        </p:txBody>
      </p:sp>
      <p:pic>
        <p:nvPicPr>
          <p:cNvPr id="3" name="Picture 2" descr="20099919436921.jpg"/>
          <p:cNvPicPr>
            <a:picLocks noChangeAspect="1"/>
          </p:cNvPicPr>
          <p:nvPr/>
        </p:nvPicPr>
        <p:blipFill>
          <a:blip r:embed="rId2"/>
          <a:srcRect t="8399"/>
          <a:stretch>
            <a:fillRect/>
          </a:stretch>
        </p:blipFill>
        <p:spPr>
          <a:xfrm>
            <a:off x="857224" y="1357298"/>
            <a:ext cx="7311778" cy="485778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Future of </a:t>
            </a:r>
            <a:r>
              <a:rPr lang="en-US" sz="3600" dirty="0" err="1" smtClean="0"/>
              <a:t>IoT</a:t>
            </a:r>
            <a:endParaRPr lang="en-US" sz="3600" dirty="0"/>
          </a:p>
        </p:txBody>
      </p:sp>
      <p:pic>
        <p:nvPicPr>
          <p:cNvPr id="4" name="Content Placeholder 3" descr="internetofthings.jpeg"/>
          <p:cNvPicPr>
            <a:picLocks noGrp="1" noChangeAspect="1"/>
          </p:cNvPicPr>
          <p:nvPr>
            <p:ph idx="1"/>
          </p:nvPr>
        </p:nvPicPr>
        <p:blipFill>
          <a:blip r:embed="rId2" cstate="print"/>
          <a:stretch>
            <a:fillRect/>
          </a:stretch>
        </p:blipFill>
        <p:spPr>
          <a:xfrm>
            <a:off x="395536" y="1124744"/>
            <a:ext cx="7560840" cy="5256584"/>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descr="Internet_of_Things_Infographic.jpg"/>
          <p:cNvPicPr>
            <a:picLocks noChangeAspect="1"/>
          </p:cNvPicPr>
          <p:nvPr/>
        </p:nvPicPr>
        <p:blipFill>
          <a:blip r:embed="rId2"/>
          <a:srcRect t="945" b="79844"/>
          <a:stretch>
            <a:fillRect/>
          </a:stretch>
        </p:blipFill>
        <p:spPr>
          <a:xfrm>
            <a:off x="1187624" y="1556792"/>
            <a:ext cx="6696744" cy="4680520"/>
          </a:xfrm>
          <a:prstGeom prst="rect">
            <a:avLst/>
          </a:prstGeom>
        </p:spPr>
      </p:pic>
    </p:spTree>
    <p:extLst>
      <p:ext uri="{BB962C8B-B14F-4D97-AF65-F5344CB8AC3E}">
        <p14:creationId xmlns:p14="http://schemas.microsoft.com/office/powerpoint/2010/main" val="3203722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 name="Picture 2" descr="D:\School Stuffs\IT 423 - ITTrends\Internet of Things\updated-gsma-infographic-final.jpg"/>
          <p:cNvPicPr>
            <a:picLocks noChangeAspect="1" noChangeArrowheads="1"/>
          </p:cNvPicPr>
          <p:nvPr/>
        </p:nvPicPr>
        <p:blipFill>
          <a:blip r:embed="rId2" cstate="print"/>
          <a:srcRect l="7350" t="4729" r="7126" b="5422"/>
          <a:stretch>
            <a:fillRect/>
          </a:stretch>
        </p:blipFill>
        <p:spPr bwMode="auto">
          <a:xfrm>
            <a:off x="755576" y="1916832"/>
            <a:ext cx="6912768" cy="4248472"/>
          </a:xfrm>
          <a:prstGeom prst="rect">
            <a:avLst/>
          </a:prstGeom>
          <a:noFill/>
        </p:spPr>
      </p:pic>
    </p:spTree>
    <p:extLst>
      <p:ext uri="{BB962C8B-B14F-4D97-AF65-F5344CB8AC3E}">
        <p14:creationId xmlns:p14="http://schemas.microsoft.com/office/powerpoint/2010/main" val="2301262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gn="ctr">
              <a:buNone/>
            </a:pPr>
            <a:endParaRPr lang="en-IN" dirty="0" smtClean="0"/>
          </a:p>
          <a:p>
            <a:pPr marL="0" indent="0" algn="ctr">
              <a:buNone/>
            </a:pPr>
            <a:endParaRPr lang="en-IN" dirty="0" smtClean="0"/>
          </a:p>
          <a:p>
            <a:pPr marL="0" indent="0" algn="ctr">
              <a:buNone/>
            </a:pPr>
            <a:r>
              <a:rPr lang="en-IN" dirty="0" err="1" smtClean="0"/>
              <a:t>Yogita</a:t>
            </a:r>
            <a:r>
              <a:rPr lang="en-IN" dirty="0" smtClean="0"/>
              <a:t> </a:t>
            </a:r>
            <a:r>
              <a:rPr lang="en-IN" dirty="0" err="1" smtClean="0"/>
              <a:t>Narule</a:t>
            </a:r>
            <a:r>
              <a:rPr lang="en-IN" dirty="0" smtClean="0"/>
              <a:t> </a:t>
            </a:r>
          </a:p>
          <a:p>
            <a:pPr marL="0" indent="0" algn="ctr">
              <a:buNone/>
            </a:pPr>
            <a:r>
              <a:rPr lang="en-IN" dirty="0" smtClean="0"/>
              <a:t>Assistant Prof</a:t>
            </a:r>
            <a:r>
              <a:rPr lang="en-IN" dirty="0" smtClean="0"/>
              <a:t>essor</a:t>
            </a:r>
            <a:endParaRPr lang="en-IN" dirty="0" smtClean="0"/>
          </a:p>
          <a:p>
            <a:pPr marL="0" indent="0" algn="ctr">
              <a:buNone/>
            </a:pPr>
            <a:r>
              <a:rPr lang="en-IN" dirty="0" smtClean="0"/>
              <a:t>Dept. of </a:t>
            </a:r>
            <a:r>
              <a:rPr lang="en-IN" dirty="0"/>
              <a:t>C</a:t>
            </a:r>
            <a:r>
              <a:rPr lang="en-IN" dirty="0" smtClean="0"/>
              <a:t>omputer </a:t>
            </a:r>
            <a:r>
              <a:rPr lang="en-IN" dirty="0" err="1" smtClean="0"/>
              <a:t>Engg</a:t>
            </a:r>
            <a:r>
              <a:rPr lang="en-IN" smtClean="0"/>
              <a:t>.</a:t>
            </a:r>
            <a:endParaRPr lang="en-IN" dirty="0" smtClean="0"/>
          </a:p>
          <a:p>
            <a:pPr marL="0" indent="0" algn="ctr">
              <a:buNone/>
            </a:pPr>
            <a:endParaRPr lang="en-IN" dirty="0"/>
          </a:p>
          <a:p>
            <a:pPr marL="0" indent="0" algn="ctr">
              <a:buNone/>
            </a:pPr>
            <a:r>
              <a:rPr lang="en-IN" sz="2000" dirty="0" err="1" smtClean="0"/>
              <a:t>E-mail:yogitan@isquareit.edu.in</a:t>
            </a:r>
            <a:endParaRPr lang="en-IN" sz="2000" dirty="0"/>
          </a:p>
        </p:txBody>
      </p:sp>
    </p:spTree>
    <p:extLst>
      <p:ext uri="{BB962C8B-B14F-4D97-AF65-F5344CB8AC3E}">
        <p14:creationId xmlns:p14="http://schemas.microsoft.com/office/powerpoint/2010/main" val="4099055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Revolution</a:t>
            </a:r>
            <a:endParaRPr lang="en-US" dirty="0"/>
          </a:p>
        </p:txBody>
      </p:sp>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75" t="29000" r="4500" b="27600"/>
          <a:stretch/>
        </p:blipFill>
        <p:spPr bwMode="auto">
          <a:xfrm>
            <a:off x="500034" y="1785926"/>
            <a:ext cx="8072494" cy="269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lstStyle/>
          <a:p>
            <a:r>
              <a:rPr lang="en-US" sz="3200" b="1" dirty="0" smtClean="0">
                <a:effectLst>
                  <a:outerShdw blurRad="38100" dist="38100" dir="2700000" algn="tl">
                    <a:srgbClr val="000000">
                      <a:alpha val="43137"/>
                    </a:srgbClr>
                  </a:outerShdw>
                </a:effectLst>
              </a:rPr>
              <a:t>Internet Usage and Population Statistics</a:t>
            </a:r>
            <a:endParaRPr lang="en-US" sz="3200" b="1" dirty="0">
              <a:effectLst>
                <a:outerShdw blurRad="38100" dist="38100" dir="2700000" algn="tl">
                  <a:srgbClr val="000000">
                    <a:alpha val="43137"/>
                  </a:srgbClr>
                </a:outerShdw>
              </a:effectLst>
            </a:endParaRPr>
          </a:p>
        </p:txBody>
      </p:sp>
      <p:pic>
        <p:nvPicPr>
          <p:cNvPr id="6" name="Content Placeholder 5" descr="Internet-of-Things-1.jpg"/>
          <p:cNvPicPr>
            <a:picLocks noGrp="1" noChangeAspect="1"/>
          </p:cNvPicPr>
          <p:nvPr>
            <p:ph idx="1"/>
          </p:nvPr>
        </p:nvPicPr>
        <p:blipFill>
          <a:blip r:embed="rId2"/>
          <a:stretch>
            <a:fillRect/>
          </a:stretch>
        </p:blipFill>
        <p:spPr>
          <a:xfrm>
            <a:off x="642910" y="1142984"/>
            <a:ext cx="7571128" cy="498317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 World</a:t>
            </a:r>
            <a:endParaRPr lang="en-US" dirty="0"/>
          </a:p>
        </p:txBody>
      </p:sp>
      <p:pic>
        <p:nvPicPr>
          <p:cNvPr id="4" name="Content Placeholder 3" descr="ConnectedWorld10Billion.jpg"/>
          <p:cNvPicPr>
            <a:picLocks noGrp="1" noChangeAspect="1"/>
          </p:cNvPicPr>
          <p:nvPr>
            <p:ph idx="1"/>
          </p:nvPr>
        </p:nvPicPr>
        <p:blipFill>
          <a:blip r:embed="rId2"/>
          <a:srcRect l="27931" t="19888" r="10766" b="5927"/>
          <a:stretch>
            <a:fillRect/>
          </a:stretch>
        </p:blipFill>
        <p:spPr>
          <a:xfrm>
            <a:off x="1857356" y="1214422"/>
            <a:ext cx="5357850" cy="503637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8596" y="214290"/>
            <a:ext cx="8229600" cy="1071570"/>
          </a:xfrm>
        </p:spPr>
        <p:txBody>
          <a:bodyPr/>
          <a:lstStyle/>
          <a:p>
            <a:r>
              <a:rPr lang="en-US" sz="3200" b="1" dirty="0" smtClean="0">
                <a:effectLst>
                  <a:outerShdw blurRad="38100" dist="38100" dir="2700000" algn="tl">
                    <a:srgbClr val="000000">
                      <a:alpha val="43137"/>
                    </a:srgbClr>
                  </a:outerShdw>
                </a:effectLst>
              </a:rPr>
              <a:t>Typical Views of the Internet of Things</a:t>
            </a:r>
            <a:endParaRPr lang="en-US" sz="3200" b="1" dirty="0">
              <a:effectLst>
                <a:outerShdw blurRad="38100" dist="38100" dir="2700000" algn="tl">
                  <a:srgbClr val="000000">
                    <a:alpha val="43137"/>
                  </a:srgbClr>
                </a:outerShdw>
              </a:effectLst>
            </a:endParaRPr>
          </a:p>
        </p:txBody>
      </p:sp>
      <p:pic>
        <p:nvPicPr>
          <p:cNvPr id="8" name="Content Placeholder 5" descr="freescale-internet-of-things.jpg"/>
          <p:cNvPicPr>
            <a:picLocks noChangeAspect="1"/>
          </p:cNvPicPr>
          <p:nvPr/>
        </p:nvPicPr>
        <p:blipFill>
          <a:blip r:embed="rId2"/>
          <a:srcRect l="34648" t="59567" r="34029" b="5944"/>
          <a:stretch>
            <a:fillRect/>
          </a:stretch>
        </p:blipFill>
        <p:spPr bwMode="auto">
          <a:xfrm>
            <a:off x="4929190" y="1357298"/>
            <a:ext cx="2571768" cy="1928826"/>
          </a:xfrm>
          <a:prstGeom prst="rect">
            <a:avLst/>
          </a:prstGeom>
          <a:noFill/>
          <a:ln w="9525">
            <a:noFill/>
            <a:miter lim="800000"/>
            <a:headEnd/>
            <a:tailEnd/>
          </a:ln>
          <a:effectLst/>
        </p:spPr>
      </p:pic>
      <p:pic>
        <p:nvPicPr>
          <p:cNvPr id="9" name="Content Placeholder 5" descr="freescale-internet-of-things.jpg"/>
          <p:cNvPicPr>
            <a:picLocks noChangeAspect="1"/>
          </p:cNvPicPr>
          <p:nvPr/>
        </p:nvPicPr>
        <p:blipFill>
          <a:blip r:embed="rId2"/>
          <a:srcRect l="68291" t="58240" b="6386"/>
          <a:stretch>
            <a:fillRect/>
          </a:stretch>
        </p:blipFill>
        <p:spPr bwMode="auto">
          <a:xfrm>
            <a:off x="1714480" y="1357298"/>
            <a:ext cx="2643206" cy="1934072"/>
          </a:xfrm>
          <a:prstGeom prst="rect">
            <a:avLst/>
          </a:prstGeom>
          <a:noFill/>
          <a:ln w="9525">
            <a:noFill/>
            <a:miter lim="800000"/>
            <a:headEnd/>
            <a:tailEnd/>
          </a:ln>
          <a:effectLst/>
        </p:spPr>
      </p:pic>
      <p:pic>
        <p:nvPicPr>
          <p:cNvPr id="10" name="Picture 9" descr="DWF13_IoT.pdf-page-002.jpg"/>
          <p:cNvPicPr>
            <a:picLocks noChangeAspect="1"/>
          </p:cNvPicPr>
          <p:nvPr/>
        </p:nvPicPr>
        <p:blipFill>
          <a:blip r:embed="rId3"/>
          <a:srcRect l="35362" t="16529" r="35362" b="54821"/>
          <a:stretch>
            <a:fillRect/>
          </a:stretch>
        </p:blipFill>
        <p:spPr>
          <a:xfrm>
            <a:off x="4929190" y="3857628"/>
            <a:ext cx="2714644" cy="1992370"/>
          </a:xfrm>
          <a:prstGeom prst="rect">
            <a:avLst/>
          </a:prstGeom>
        </p:spPr>
      </p:pic>
      <p:pic>
        <p:nvPicPr>
          <p:cNvPr id="11" name="Picture 10" descr="DWF13_IoT.pdf-page-002.jpg"/>
          <p:cNvPicPr>
            <a:picLocks noChangeAspect="1"/>
          </p:cNvPicPr>
          <p:nvPr/>
        </p:nvPicPr>
        <p:blipFill>
          <a:blip r:embed="rId3"/>
          <a:srcRect l="65909" t="16234" r="4870" b="54545"/>
          <a:stretch>
            <a:fillRect/>
          </a:stretch>
        </p:blipFill>
        <p:spPr>
          <a:xfrm>
            <a:off x="1714480" y="3929066"/>
            <a:ext cx="2667019" cy="2000264"/>
          </a:xfrm>
          <a:prstGeom prst="rect">
            <a:avLst/>
          </a:prstGeom>
        </p:spPr>
      </p:pic>
      <p:sp>
        <p:nvSpPr>
          <p:cNvPr id="13" name="TextBox 12"/>
          <p:cNvSpPr txBox="1"/>
          <p:nvPr/>
        </p:nvSpPr>
        <p:spPr>
          <a:xfrm>
            <a:off x="1875643" y="3357562"/>
            <a:ext cx="2339167" cy="369332"/>
          </a:xfrm>
          <a:prstGeom prst="rect">
            <a:avLst/>
          </a:prstGeom>
          <a:noFill/>
        </p:spPr>
        <p:txBody>
          <a:bodyPr wrap="none" rtlCol="0">
            <a:spAutoFit/>
          </a:bodyPr>
          <a:lstStyle/>
          <a:p>
            <a:r>
              <a:rPr lang="en-US" dirty="0" smtClean="0"/>
              <a:t>Industrial Automation</a:t>
            </a:r>
            <a:endParaRPr lang="en-US" dirty="0"/>
          </a:p>
        </p:txBody>
      </p:sp>
      <p:sp>
        <p:nvSpPr>
          <p:cNvPr id="14" name="TextBox 13"/>
          <p:cNvSpPr txBox="1"/>
          <p:nvPr/>
        </p:nvSpPr>
        <p:spPr>
          <a:xfrm>
            <a:off x="5429256" y="3357562"/>
            <a:ext cx="1531188" cy="369332"/>
          </a:xfrm>
          <a:prstGeom prst="rect">
            <a:avLst/>
          </a:prstGeom>
          <a:noFill/>
        </p:spPr>
        <p:txBody>
          <a:bodyPr wrap="none" rtlCol="0">
            <a:spAutoFit/>
          </a:bodyPr>
          <a:lstStyle/>
          <a:p>
            <a:r>
              <a:rPr lang="en-US" dirty="0" smtClean="0"/>
              <a:t>Smart Health</a:t>
            </a:r>
            <a:endParaRPr lang="en-US" dirty="0"/>
          </a:p>
        </p:txBody>
      </p:sp>
      <p:sp>
        <p:nvSpPr>
          <p:cNvPr id="15" name="TextBox 14"/>
          <p:cNvSpPr txBox="1"/>
          <p:nvPr/>
        </p:nvSpPr>
        <p:spPr>
          <a:xfrm>
            <a:off x="2214546" y="6000768"/>
            <a:ext cx="1479892" cy="369332"/>
          </a:xfrm>
          <a:prstGeom prst="rect">
            <a:avLst/>
          </a:prstGeom>
          <a:noFill/>
        </p:spPr>
        <p:txBody>
          <a:bodyPr wrap="none" rtlCol="0">
            <a:spAutoFit/>
          </a:bodyPr>
          <a:lstStyle/>
          <a:p>
            <a:r>
              <a:rPr lang="en-US" dirty="0" smtClean="0"/>
              <a:t>Smart Home</a:t>
            </a:r>
            <a:endParaRPr lang="en-US" dirty="0"/>
          </a:p>
        </p:txBody>
      </p:sp>
      <p:sp>
        <p:nvSpPr>
          <p:cNvPr id="16" name="TextBox 15"/>
          <p:cNvSpPr txBox="1"/>
          <p:nvPr/>
        </p:nvSpPr>
        <p:spPr>
          <a:xfrm>
            <a:off x="5715008" y="5929330"/>
            <a:ext cx="1261884" cy="369332"/>
          </a:xfrm>
          <a:prstGeom prst="rect">
            <a:avLst/>
          </a:prstGeom>
          <a:noFill/>
        </p:spPr>
        <p:txBody>
          <a:bodyPr wrap="none" rtlCol="0">
            <a:spAutoFit/>
          </a:bodyPr>
          <a:lstStyle/>
          <a:p>
            <a:r>
              <a:rPr lang="en-US" dirty="0" smtClean="0"/>
              <a:t>Smart City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What is IoT?</a:t>
            </a:r>
            <a:br>
              <a:rPr lang="en-IN" b="1" dirty="0" smtClean="0"/>
            </a:br>
            <a:endParaRPr lang="en-IN" dirty="0"/>
          </a:p>
        </p:txBody>
      </p:sp>
      <p:sp>
        <p:nvSpPr>
          <p:cNvPr id="3" name="Content Placeholder 2"/>
          <p:cNvSpPr>
            <a:spLocks noGrp="1"/>
          </p:cNvSpPr>
          <p:nvPr>
            <p:ph idx="1"/>
          </p:nvPr>
        </p:nvSpPr>
        <p:spPr>
          <a:xfrm>
            <a:off x="457200" y="1071546"/>
            <a:ext cx="8229600" cy="5429288"/>
          </a:xfrm>
        </p:spPr>
        <p:txBody>
          <a:bodyPr>
            <a:normAutofit fontScale="77500" lnSpcReduction="20000"/>
          </a:bodyPr>
          <a:lstStyle/>
          <a:p>
            <a:pPr algn="just">
              <a:lnSpc>
                <a:spcPct val="150000"/>
              </a:lnSpc>
            </a:pPr>
            <a:r>
              <a:rPr lang="en-IN" dirty="0" smtClean="0"/>
              <a:t>	The Internet of Things (IoT) is the network of physical objects or "things" embedded with electronics, software, sensors, and network connectivity, which enables these objects to collect and exchange data. </a:t>
            </a:r>
            <a:endParaRPr lang="en-IN" dirty="0"/>
          </a:p>
          <a:p>
            <a:pPr algn="just">
              <a:lnSpc>
                <a:spcPct val="150000"/>
              </a:lnSpc>
            </a:pPr>
            <a:r>
              <a:rPr lang="en-IN" dirty="0" smtClean="0"/>
              <a:t>	IoT allows objects to be sensed and controlled remotely across existing network infrastructure, creating opportunities for more direct integration between the physical world and computer-based systems, and resulting in improved efficiency, accuracy and economic benefit. </a:t>
            </a:r>
          </a:p>
          <a:p>
            <a:pPr algn="just"/>
            <a:endParaRPr lang="en-IN" dirty="0"/>
          </a:p>
          <a:p>
            <a:pPr algn="just"/>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Definition Of IoT</a:t>
            </a:r>
            <a:endParaRPr lang="en-IN" dirty="0"/>
          </a:p>
        </p:txBody>
      </p:sp>
      <p:sp>
        <p:nvSpPr>
          <p:cNvPr id="3" name="Content Placeholder 2"/>
          <p:cNvSpPr>
            <a:spLocks noGrp="1"/>
          </p:cNvSpPr>
          <p:nvPr>
            <p:ph idx="1"/>
          </p:nvPr>
        </p:nvSpPr>
        <p:spPr/>
        <p:txBody>
          <a:bodyPr/>
          <a:lstStyle/>
          <a:p>
            <a:pPr algn="just">
              <a:lnSpc>
                <a:spcPct val="90000"/>
              </a:lnSpc>
              <a:buClr>
                <a:schemeClr val="tx2"/>
              </a:buClr>
              <a:buSzPct val="115000"/>
              <a:buNone/>
            </a:pPr>
            <a:r>
              <a:rPr lang="en-US" altLang="zh-CN" dirty="0">
                <a:ea typeface="宋体" pitchFamily="2" charset="-122"/>
              </a:rPr>
              <a:t> </a:t>
            </a:r>
            <a:r>
              <a:rPr lang="en-US" altLang="zh-CN" dirty="0" smtClean="0">
                <a:ea typeface="宋体" pitchFamily="2" charset="-122"/>
              </a:rPr>
              <a:t>   </a:t>
            </a:r>
          </a:p>
          <a:p>
            <a:pPr algn="just">
              <a:lnSpc>
                <a:spcPct val="90000"/>
              </a:lnSpc>
              <a:buClr>
                <a:schemeClr val="tx2"/>
              </a:buClr>
              <a:buSzPct val="115000"/>
              <a:buNone/>
            </a:pPr>
            <a:r>
              <a:rPr lang="en-US" altLang="zh-CN" dirty="0" smtClean="0">
                <a:ea typeface="宋体" pitchFamily="2" charset="-122"/>
              </a:rPr>
              <a:t>	The Internet of Things, also called The Internet of Objects, refers to a wireless network between objects, usually the network will be wireless and self-configuring, such as household appliances.</a:t>
            </a:r>
          </a:p>
          <a:p>
            <a:pPr>
              <a:lnSpc>
                <a:spcPct val="90000"/>
              </a:lnSpc>
              <a:buClr>
                <a:schemeClr val="tx2"/>
              </a:buClr>
              <a:buSzPct val="115000"/>
              <a:buNone/>
            </a:pPr>
            <a:r>
              <a:rPr lang="en-US" altLang="zh-CN" dirty="0" smtClean="0">
                <a:ea typeface="宋体" pitchFamily="2" charset="-122"/>
              </a:rPr>
              <a:t>                                                     ------Wikipedia</a:t>
            </a:r>
            <a:endParaRPr lang="en-US" dirty="0" smtClean="0"/>
          </a:p>
          <a:p>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AC08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TotalTime>
  <Words>822</Words>
  <Application>Microsoft Office PowerPoint</Application>
  <PresentationFormat>On-screen Show (4:3)</PresentationFormat>
  <Paragraphs>201</Paragraphs>
  <Slides>34</Slides>
  <Notes>8</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Custom Design</vt:lpstr>
      <vt:lpstr>1_Custom Design</vt:lpstr>
      <vt:lpstr>PowerPoint Presentation</vt:lpstr>
      <vt:lpstr>PowerPoint Presentation</vt:lpstr>
      <vt:lpstr>Contents</vt:lpstr>
      <vt:lpstr>Internet Revolution</vt:lpstr>
      <vt:lpstr>Internet Usage and Population Statistics</vt:lpstr>
      <vt:lpstr>Connected World</vt:lpstr>
      <vt:lpstr>Typical Views of the Internet of Things</vt:lpstr>
      <vt:lpstr>What is IoT? </vt:lpstr>
      <vt:lpstr>Definition Of IoT</vt:lpstr>
      <vt:lpstr>PowerPoint Presentation</vt:lpstr>
      <vt:lpstr>PowerPoint Presentation</vt:lpstr>
      <vt:lpstr>PowerPoint Presentation</vt:lpstr>
      <vt:lpstr>The Internet of Things</vt:lpstr>
      <vt:lpstr>Characteristics</vt:lpstr>
      <vt:lpstr>Enabling Technologies</vt:lpstr>
      <vt:lpstr>The Structure of IoT</vt:lpstr>
      <vt:lpstr>Technical Perspective</vt:lpstr>
      <vt:lpstr>Applications of IoT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and Issues</vt:lpstr>
      <vt:lpstr>PowerPoint Presentation</vt:lpstr>
      <vt:lpstr>PowerPoint Presentation</vt:lpstr>
      <vt:lpstr>Technology Roadmap of IoT</vt:lpstr>
      <vt:lpstr>Future of IoT</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tm</cp:lastModifiedBy>
  <cp:revision>19</cp:revision>
  <dcterms:created xsi:type="dcterms:W3CDTF">2016-10-14T10:32:45Z</dcterms:created>
  <dcterms:modified xsi:type="dcterms:W3CDTF">2019-12-27T06:34:04Z</dcterms:modified>
</cp:coreProperties>
</file>