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9"/>
  </p:notesMasterIdLst>
  <p:sldIdLst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8ED82-212A-48FA-9521-589520654EB6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26-02-2020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njushaa@isquareit.edu.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4400" dirty="0" smtClean="0">
                <a:cs typeface="Times New Roman" pitchFamily="18" charset="0"/>
              </a:rPr>
              <a:t>Big Data Technologies</a:t>
            </a:r>
            <a:endParaRPr lang="en-IN" sz="4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Prof. </a:t>
            </a:r>
            <a:r>
              <a:rPr lang="en-IN" sz="3200" dirty="0" smtClean="0">
                <a:latin typeface="+mn-lt"/>
                <a:cs typeface="+mn-cs"/>
              </a:rPr>
              <a:t>Smita Wangikar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Information Technology Department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8670" y="895257"/>
            <a:ext cx="834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6096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HDFS (Hadoop Distributed File System)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524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distributed file system that provides high-throughput access to application data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HDFS uses a master/slave architecture in which one device (master) termed as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NameNode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controls one or more other devices (slaves) termed as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DataNode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breaks Data/Files into small blocks (128 MB each block) and stores on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DataNode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each block replicates on other nodes to accomplish fault tolerance.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NameNode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keeps the track of blocks written to the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DataNode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2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" y="381000"/>
            <a:ext cx="5700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HDFS Architecture 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73644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3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" y="381001"/>
            <a:ext cx="64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US" sz="28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IN" alt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Hadoop’s Map Reduce Engine</a:t>
            </a:r>
            <a:endParaRPr lang="en-US" altLang="en-US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77866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3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8670" y="895257"/>
            <a:ext cx="834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6096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How  Map Reduce Works?…</a:t>
            </a:r>
            <a:endParaRPr lang="en-US" altLang="en-US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524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 method for distributing computation across multiple nodes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Each node processes the data that is stored at that node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Consists of two main phases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Map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Reduce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IN" sz="2900" dirty="0" smtClean="0">
                <a:latin typeface="Times New Roman" pitchFamily="18" charset="0"/>
                <a:cs typeface="Times New Roman" pitchFamily="18" charset="0"/>
              </a:rPr>
              <a:t>The Mapper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Reads data as key/value pairs</a:t>
            </a:r>
          </a:p>
          <a:p>
            <a:pPr lvl="2" indent="0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	The key is often discarded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Outputs zero or more key/value pairs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Shuffle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and Sort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Output from the mapper is sorted by key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All values with the same key are guaranteed to go to the same machine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 Reducer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Called once for each unique key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Gets a list of all values associated with a key as input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 reducer outputs zero or more final key/value pairs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Usually just one output per input key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2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8670" y="895257"/>
            <a:ext cx="834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6096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How  Map Reduce Works?…</a:t>
            </a:r>
            <a:endParaRPr lang="en-US" altLang="en-US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524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 method for distributing computation across multiple nodes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Each node processes the data that is stored at that node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Consists of two main phases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Map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Reduce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IN" sz="2900" dirty="0" smtClean="0">
                <a:latin typeface="Times New Roman" pitchFamily="18" charset="0"/>
                <a:cs typeface="Times New Roman" pitchFamily="18" charset="0"/>
              </a:rPr>
              <a:t>The Mapper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Reads data as key/value pairs</a:t>
            </a:r>
          </a:p>
          <a:p>
            <a:pPr lvl="2" indent="0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	The key is often discarded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Outputs zero or more key/value pairs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Shffle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and Sort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Output from the mapper is sorted by key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All values with the same key are guaranteed to go to the same machine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 Reducer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Called once for each unique key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Gets a list of all values associated with a key as input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 reducer outputs zero or more final key/value pairs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Usually just one output per input key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2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8670" y="895257"/>
            <a:ext cx="834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6096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Map Reduce Example</a:t>
            </a:r>
            <a:endParaRPr lang="en-US" altLang="en-US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676400"/>
            <a:ext cx="8229600" cy="39624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1682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8670" y="1852217"/>
            <a:ext cx="8275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Thank You</a:t>
            </a:r>
          </a:p>
          <a:p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571" y="3561687"/>
            <a:ext cx="855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man Old Style" panose="02050604050505020204" pitchFamily="18" charset="0"/>
              </a:rPr>
              <a:t>E-mail: </a:t>
            </a:r>
            <a:r>
              <a:rPr lang="en-US" sz="2400" b="1" dirty="0" smtClean="0">
                <a:latin typeface="Bookman Old Style" panose="02050604050505020204" pitchFamily="18" charset="0"/>
                <a:hlinkClick r:id="rId3"/>
              </a:rPr>
              <a:t>smitaw</a:t>
            </a:r>
            <a:r>
              <a:rPr lang="en-US" sz="2400" b="1" dirty="0" smtClean="0">
                <a:latin typeface="Bookman Old Style" panose="02050604050505020204" pitchFamily="18" charset="0"/>
                <a:hlinkClick r:id="rId3"/>
              </a:rPr>
              <a:t>@isquareit.edu.in</a:t>
            </a:r>
            <a:endParaRPr lang="en-US" sz="2400" b="1" dirty="0" smtClean="0">
              <a:latin typeface="Bookman Old Style" panose="02050604050505020204" pitchFamily="18" charset="0"/>
            </a:endParaRPr>
          </a:p>
          <a:p>
            <a:endParaRPr lang="en-US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9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Big Data Technologies</a:t>
            </a:r>
            <a:endParaRPr 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31" y="1484784"/>
            <a:ext cx="82089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Big Data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Veracity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</a:p>
          <a:p>
            <a:pPr marL="342900" lvl="1" indent="-34290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and External Data 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that is owned by an organization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that belongs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entity other than the 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that wishes to acquire and use it.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and Unstructured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0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Google File System</a:t>
            </a:r>
            <a:endParaRPr lang="en-US" alt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31" y="1237197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altLang="ko-KR" dirty="0" smtClean="0">
                <a:latin typeface="Times New Roman" pitchFamily="18" charset="0"/>
                <a:ea typeface="굴림" panose="020B0600000101010101" pitchFamily="34" charset="-127"/>
                <a:cs typeface="Times New Roman" pitchFamily="18" charset="0"/>
              </a:rPr>
              <a:t>Design consideration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ko-KR" dirty="0" smtClean="0">
                <a:latin typeface="Times New Roman" pitchFamily="18" charset="0"/>
                <a:ea typeface="굴림" panose="020B0600000101010101" pitchFamily="34" charset="-127"/>
                <a:cs typeface="Times New Roman" pitchFamily="18" charset="0"/>
              </a:rPr>
              <a:t>Interface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ko-KR" dirty="0" smtClean="0">
                <a:latin typeface="Times New Roman" pitchFamily="18" charset="0"/>
                <a:ea typeface="굴림" panose="020B0600000101010101" pitchFamily="34" charset="-127"/>
                <a:cs typeface="Times New Roman" pitchFamily="18" charset="0"/>
              </a:rPr>
              <a:t>Architecture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ko-KR" dirty="0" smtClean="0">
                <a:latin typeface="Times New Roman" pitchFamily="18" charset="0"/>
                <a:ea typeface="굴림" panose="020B0600000101010101" pitchFamily="34" charset="-127"/>
                <a:cs typeface="Times New Roman" pitchFamily="18" charset="0"/>
              </a:rPr>
              <a:t>Chunk Size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ko-KR" dirty="0" smtClean="0">
                <a:latin typeface="Times New Roman" pitchFamily="18" charset="0"/>
                <a:ea typeface="굴림" panose="020B0600000101010101" pitchFamily="34" charset="-127"/>
                <a:cs typeface="Times New Roman" pitchFamily="18" charset="0"/>
              </a:rPr>
              <a:t>Metadata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Client operations :Write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Client operations: with Server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Decoupling and Atomic Record Appends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Master operations Logging, Where to put a chunk,Re-replication and Rebalancing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Garbage Collection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ko-KR" dirty="0" smtClean="0">
                <a:latin typeface="Times New Roman" pitchFamily="18" charset="0"/>
                <a:ea typeface="굴림" panose="020B0600000101010101" pitchFamily="34" charset="-127"/>
                <a:cs typeface="Times New Roman" pitchFamily="18" charset="0"/>
              </a:rPr>
              <a:t>Fault Tolerance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굴림" panose="020B0600000101010101" pitchFamily="34" charset="-127"/>
                <a:cs typeface="Times New Roman" pitchFamily="18" charset="0"/>
              </a:rPr>
              <a:t>Summary ( Benefits ,limitations)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5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GFS Design consideration</a:t>
            </a:r>
            <a:endParaRPr lang="en-US" alt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31" y="1828800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Built from cheap commodity hardware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Expect large files: 100MB to many GB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Support large streaming reads and small  random reads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Support large, sequential file appends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Support producer-consumer queues for many-way merging and file atomicity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Sustain high bandwidth by writing data in bulk</a:t>
            </a:r>
          </a:p>
          <a:p>
            <a:endParaRPr lang="en-US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4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GFS … Architecture</a:t>
            </a:r>
            <a:endParaRPr lang="en-US" alt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152" y="1905000"/>
            <a:ext cx="7849696" cy="397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38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631" y="230684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GFS … </a:t>
            </a:r>
            <a:r>
              <a:rPr lang="en-US" altLang="ko-KR" sz="4400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ChunkSize</a:t>
            </a:r>
            <a:endParaRPr lang="en-US" alt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31" y="1237197"/>
            <a:ext cx="820891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baseline="30000" dirty="0">
              <a:latin typeface="Bookman Old Style" panose="02050604050505020204" pitchFamily="18" charset="0"/>
            </a:endParaRPr>
          </a:p>
        </p:txBody>
      </p:sp>
      <p:sp>
        <p:nvSpPr>
          <p:cNvPr id="23" name="Content Placeholder 8"/>
          <p:cNvSpPr txBox="1">
            <a:spLocks/>
          </p:cNvSpPr>
          <p:nvPr/>
        </p:nvSpPr>
        <p:spPr bwMode="auto">
          <a:xfrm>
            <a:off x="457200" y="1219201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Interface 64MB</a:t>
            </a:r>
          </a:p>
          <a:p>
            <a:pPr marL="574675" marR="0" lvl="1" indent="-2333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Much larger than typical file system block sizes</a:t>
            </a:r>
          </a:p>
          <a:p>
            <a:pPr marL="227013" marR="0" lvl="0" indent="-22701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Advantages from large chunk size</a:t>
            </a:r>
          </a:p>
          <a:p>
            <a:pPr marL="574675" marR="0" lvl="1" indent="-2333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Reduce interaction between client and master</a:t>
            </a:r>
          </a:p>
          <a:p>
            <a:pPr marL="574675" marR="0" lvl="1" indent="-2333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Client can perform many operations on a given chunk</a:t>
            </a:r>
          </a:p>
          <a:p>
            <a:pPr marL="174625" marR="0" lvl="0" indent="-2333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Reduces network overhead by keeping persistent TCP connection</a:t>
            </a:r>
          </a:p>
          <a:p>
            <a:pPr marL="574675" marR="0" lvl="1" indent="-2333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Reduce size of metadata stored on the master</a:t>
            </a:r>
          </a:p>
          <a:p>
            <a:pPr marL="58738" marR="0" lvl="0" indent="-1698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The metadata can reside in memory</a:t>
            </a:r>
          </a:p>
          <a:p>
            <a:pPr marL="58738" marR="0" lvl="0" indent="-1698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227013" marR="0" lvl="0" indent="-22701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Store three major types</a:t>
            </a:r>
          </a:p>
          <a:p>
            <a:pPr marL="574675" marR="0" lvl="1" indent="-2333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Namespaces</a:t>
            </a:r>
          </a:p>
          <a:p>
            <a:pPr marL="974725" marR="0" lvl="2" indent="-2333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File and chunk identifier</a:t>
            </a:r>
          </a:p>
          <a:p>
            <a:pPr marL="574675" marR="0" lvl="1" indent="-2333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Mapping from files to chunks</a:t>
            </a:r>
          </a:p>
          <a:p>
            <a:pPr marL="574675" marR="0" lvl="1" indent="-233363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Location of each chunk repl</a:t>
            </a:r>
            <a:r>
              <a:rPr lang="en-US" altLang="ko-KR" sz="16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icas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GFS … Client Operation…Writ</a:t>
            </a:r>
            <a:r>
              <a:rPr lang="en-US" alt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endParaRPr lang="en-US" altLang="en-US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Some chunkserver is primary for each chunk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Master grants lease to primary (typically for 60 sec.)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Leases renewed using periodic heartbeat messages between master and chunkservers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Client asks master for primary and secondary replicas for each chunk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Client sends data to replicas in daisy chain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Pipelined: each replica forwards as it receives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Takes advantage of full-duplex Ethernet links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6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631" y="23068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GFS … Client Operation Write</a:t>
            </a:r>
            <a:endParaRPr lang="en-US" altLang="en-US" sz="4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28184" y="5229200"/>
            <a:ext cx="0" cy="728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8670" y="3920163"/>
            <a:ext cx="855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5" descr="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8424" y="1524001"/>
            <a:ext cx="4627152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0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1219200" y="53340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GFS … Client Operation…Write with</a:t>
            </a:r>
          </a:p>
        </p:txBody>
      </p:sp>
      <p:sp>
        <p:nvSpPr>
          <p:cNvPr id="52" name="Content Placeholder 7"/>
          <p:cNvSpPr txBox="1">
            <a:spLocks/>
          </p:cNvSpPr>
          <p:nvPr/>
        </p:nvSpPr>
        <p:spPr bwMode="auto">
          <a:xfrm>
            <a:off x="457200" y="1447801"/>
            <a:ext cx="82296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Issues control (metadata) requests to master server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Issues data requests directly to chunkservers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Caches metadata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Does no caching of data</a:t>
            </a:r>
          </a:p>
          <a:p>
            <a:pPr marL="457200" marR="0" lvl="1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 consistency difficulties among clients</a:t>
            </a:r>
          </a:p>
          <a:p>
            <a:pPr marL="457200" marR="0" lvl="1" indent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Streaming reads (read once) and append writes (write once) don’t benefit much from caching at client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5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1105</Words>
  <Application>Microsoft Office PowerPoint</Application>
  <PresentationFormat>On-screen Show (4:3)</PresentationFormat>
  <Paragraphs>153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Administrator</cp:lastModifiedBy>
  <cp:revision>74</cp:revision>
  <dcterms:created xsi:type="dcterms:W3CDTF">2019-11-07T07:44:26Z</dcterms:created>
  <dcterms:modified xsi:type="dcterms:W3CDTF">2020-02-26T09:37:00Z</dcterms:modified>
</cp:coreProperties>
</file>