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40"/>
  </p:notesMasterIdLst>
  <p:sldIdLst>
    <p:sldId id="261" r:id="rId3"/>
    <p:sldId id="262" r:id="rId4"/>
    <p:sldId id="283" r:id="rId5"/>
    <p:sldId id="284" r:id="rId6"/>
    <p:sldId id="285" r:id="rId7"/>
    <p:sldId id="257" r:id="rId8"/>
    <p:sldId id="258" r:id="rId9"/>
    <p:sldId id="259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1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3300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ravindraj@isquareit.edu.in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5576" y="2535039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0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Fundamentals of Computer Networks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b="1" i="1" dirty="0">
                <a:solidFill>
                  <a:srgbClr val="0000CC"/>
                </a:solidFill>
                <a:latin typeface="+mn-lt"/>
                <a:cs typeface="+mn-cs"/>
              </a:rPr>
              <a:t>Prof. Ravindra Joshi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b="1" i="1" dirty="0">
                <a:solidFill>
                  <a:srgbClr val="008000"/>
                </a:solidFill>
                <a:latin typeface="+mn-lt"/>
                <a:cs typeface="+mn-cs"/>
              </a:rPr>
              <a:t>Dept. of Engineering Sciences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0AF7-8E51-4E41-97A6-6AD13BF561B4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6588" y="228600"/>
            <a:ext cx="525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Communication between layers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1374775"/>
            <a:ext cx="7790915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Each layer receives data and appends </a:t>
            </a:r>
            <a:r>
              <a:rPr lang="en-US" sz="2200" i="1" dirty="0">
                <a:solidFill>
                  <a:srgbClr val="C00000"/>
                </a:solidFill>
              </a:rPr>
              <a:t>control information </a:t>
            </a:r>
          </a:p>
          <a:p>
            <a:r>
              <a:rPr lang="en-US" sz="2200" dirty="0"/>
              <a:t>   (header &amp; trailer) to it and passes on to the layer below</a:t>
            </a:r>
          </a:p>
          <a:p>
            <a:endParaRPr lang="en-US" sz="1200" dirty="0"/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Actual transmission of data takes place through physical   </a:t>
            </a:r>
          </a:p>
          <a:p>
            <a:r>
              <a:rPr lang="en-US" sz="2200" dirty="0"/>
              <a:t>   layer in the form of bits (0’s and 1’s). Transmission medium</a:t>
            </a:r>
          </a:p>
          <a:p>
            <a:r>
              <a:rPr lang="en-US" sz="2200" dirty="0"/>
              <a:t>   is required for the data flow.</a:t>
            </a:r>
          </a:p>
          <a:p>
            <a:endParaRPr lang="en-US" sz="1200" dirty="0"/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Layers may break the message in smaller packets </a:t>
            </a:r>
          </a:p>
          <a:p>
            <a:endParaRPr lang="en-US" sz="1200" dirty="0"/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200" dirty="0"/>
              <a:t> Each packet is numbered and contains control information </a:t>
            </a:r>
          </a:p>
          <a:p>
            <a:r>
              <a:rPr lang="en-US" sz="2200" dirty="0"/>
              <a:t>   such as </a:t>
            </a:r>
            <a:r>
              <a:rPr lang="en-US" sz="2200" i="1" dirty="0">
                <a:solidFill>
                  <a:srgbClr val="C00000"/>
                </a:solidFill>
              </a:rPr>
              <a:t>destination </a:t>
            </a:r>
            <a:r>
              <a:rPr lang="en-US" sz="2200" dirty="0"/>
              <a:t>and </a:t>
            </a:r>
            <a:r>
              <a:rPr lang="en-US" sz="2200" i="1" dirty="0">
                <a:solidFill>
                  <a:srgbClr val="C00000"/>
                </a:solidFill>
              </a:rPr>
              <a:t>source</a:t>
            </a:r>
            <a:r>
              <a:rPr lang="en-US" sz="2200" dirty="0"/>
              <a:t> address</a:t>
            </a:r>
          </a:p>
          <a:p>
            <a:endParaRPr lang="en-US" sz="1200" dirty="0"/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Upon reaching the correct destination, the data packets</a:t>
            </a:r>
          </a:p>
          <a:p>
            <a:r>
              <a:rPr lang="en-US" sz="2200" dirty="0"/>
              <a:t>   are forwarded to the upper layers and the corresponding</a:t>
            </a:r>
          </a:p>
          <a:p>
            <a:r>
              <a:rPr lang="en-US" sz="2200" dirty="0"/>
              <a:t>   header &amp; trailer are removed at each layer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50495E1-24F7-4415-9D92-684CC54C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36021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865B-3E85-4DD8-8B15-DF0A8F190328}" type="slidenum">
              <a:rPr lang="en-US"/>
              <a:pPr/>
              <a:t>11</a:t>
            </a:fld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6588" y="228600"/>
            <a:ext cx="574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Functions of Layers: physical layer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85800" y="1295400"/>
            <a:ext cx="8001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Description &amp; functions-</a:t>
            </a:r>
          </a:p>
          <a:p>
            <a:pPr marL="342900" indent="-342900">
              <a:spcBef>
                <a:spcPct val="20000"/>
              </a:spcBef>
            </a:pPr>
            <a:endParaRPr lang="en-US" sz="800" dirty="0">
              <a:solidFill>
                <a:srgbClr val="CC0099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/>
              <a:t>Responsible for transmission of bits from one node to another over a communication channel.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15963" y="2852936"/>
            <a:ext cx="8077852" cy="30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166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Deals with mechanical, electrical, functional and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procedural specifications.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Mechanical (e.g. type of connectors)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Electrical (e.g. voltage levels, data transmission rates)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Functional (e.g. specifies functions performed by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individual pins)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Procedural (e.g. specifies sequence of events by which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bit streams are exchanged)	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58F2431-4BEA-470A-A72F-12943B00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9920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3952-B933-42F1-BD64-5DB15F2BB2FC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6900" y="1399650"/>
            <a:ext cx="71080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Defines interface between devices and transmission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/>
              <a:t>    media (e.g. RS232C, RS-485) as well as type of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/>
              <a:t>    transmission media.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9600" y="2564904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/>
              <a:t>Representation of bits (e.g. electrical or optical signals)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/>
              <a:t>Protocols used: X.21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38990" y="4005064"/>
            <a:ext cx="74614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</a:rPr>
              <a:t>Services provided to the data link layer: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800" b="1" dirty="0">
              <a:solidFill>
                <a:srgbClr val="CC0099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Defines physical media characteristics, data rates,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/>
              <a:t>    synchronization of bits, representation of bits, sequence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/>
              <a:t>    of transmission etc.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6588" y="228600"/>
            <a:ext cx="5648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Functions of Layers: physical layer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ECCDC8-1009-4B4E-A40E-F763358C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2728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utoUpdateAnimBg="0"/>
      <p:bldP spid="143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D44-EDCE-4A10-A8EC-C9C52DA4CDF3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69925" y="1398484"/>
            <a:ext cx="7638245" cy="45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Description &amp; functions-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800" dirty="0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Transforms the physical layer, a raw transmission facility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/>
              <a:t>     to a </a:t>
            </a:r>
            <a:r>
              <a:rPr lang="en-US" sz="2200" i="1" dirty="0">
                <a:solidFill>
                  <a:srgbClr val="000099"/>
                </a:solidFill>
              </a:rPr>
              <a:t>reliable</a:t>
            </a:r>
            <a:r>
              <a:rPr lang="en-US" sz="2200" dirty="0">
                <a:solidFill>
                  <a:srgbClr val="000099"/>
                </a:solidFill>
              </a:rPr>
              <a:t> </a:t>
            </a:r>
            <a:r>
              <a:rPr lang="en-US" sz="2200" dirty="0"/>
              <a:t>link.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 Provides error detection &amp; correction mechanisms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Converts stream of bits into frames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Attaches specific bit patterns (such as header, trailer)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/>
              <a:t>     to the beginning and end of frames.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Deals with damaged, lost and duplicate frames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Provides flow control if sender and receiver speeds are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/>
              <a:t>     not matching.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Controls access to the shared media.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06588" y="228600"/>
            <a:ext cx="578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Functions of Layers: data link layer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74F7155-AB28-48AA-8B35-0FBA48BA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41219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E85C-AEE9-41AD-85C9-74B7B6B6002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6588" y="228600"/>
            <a:ext cx="566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Functions of Layers: Network layer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" y="1536353"/>
            <a:ext cx="8103309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Description &amp; functions-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rgbClr val="CC0099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Responsible for delivery of </a:t>
            </a:r>
            <a:r>
              <a:rPr lang="en-US" sz="2400" i="1" dirty="0">
                <a:solidFill>
                  <a:srgbClr val="000099"/>
                </a:solidFill>
              </a:rPr>
              <a:t>packets</a:t>
            </a:r>
            <a:r>
              <a:rPr lang="en-US" sz="2400" dirty="0"/>
              <a:t> from source to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/>
              <a:t>   destination across multiple networks.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Provides logical addressing (e.g. </a:t>
            </a:r>
            <a:r>
              <a:rPr lang="en-US" sz="2400" i="1" dirty="0"/>
              <a:t>IP address</a:t>
            </a:r>
            <a:r>
              <a:rPr lang="en-US" sz="2400" dirty="0"/>
              <a:t>) to identify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/>
              <a:t>    sender and receiver.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Provides routing of packets through best possible path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Congestion control in case of busy or broken routes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/>
              <a:t> Protocols used: X.25</a:t>
            </a:r>
          </a:p>
          <a:p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624618B-E880-429A-902D-DCC2C3C9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31097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72D5-FE75-487A-831D-5125A1A3690A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06588" y="228600"/>
            <a:ext cx="598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Functions of Layers: Transport layer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5800" y="1295400"/>
            <a:ext cx="8305800" cy="490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Description &amp; functions-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800" dirty="0">
              <a:solidFill>
                <a:srgbClr val="CC0099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Responsible for delivery of entire </a:t>
            </a:r>
            <a:r>
              <a:rPr lang="en-US" sz="2200" i="1" dirty="0">
                <a:solidFill>
                  <a:srgbClr val="C00000"/>
                </a:solidFill>
              </a:rPr>
              <a:t>message</a:t>
            </a:r>
            <a:r>
              <a:rPr lang="en-US" sz="2200" dirty="0"/>
              <a:t> from source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/>
              <a:t>    to destination (process-to-process delivery)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800" dirty="0"/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dirty="0"/>
              <a:t>Provides establishment, data transfer and notification of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/>
              <a:t>    connection release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i="1" dirty="0">
                <a:solidFill>
                  <a:srgbClr val="000099"/>
                </a:solidFill>
              </a:rPr>
              <a:t>Port addressing</a:t>
            </a:r>
            <a:r>
              <a:rPr lang="en-US" sz="2200" dirty="0">
                <a:solidFill>
                  <a:srgbClr val="000099"/>
                </a:solidFill>
              </a:rPr>
              <a:t>: </a:t>
            </a:r>
            <a:r>
              <a:rPr lang="en-US" sz="2200" dirty="0"/>
              <a:t>network layer gets the packets to the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/>
              <a:t>    correct computer and transport layer gets the entire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/>
              <a:t>    message to the correct process on that computer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i="1" dirty="0">
                <a:solidFill>
                  <a:srgbClr val="000099"/>
                </a:solidFill>
              </a:rPr>
              <a:t>Segmentation &amp; reassembly </a:t>
            </a:r>
            <a:r>
              <a:rPr lang="en-US" sz="2200" dirty="0"/>
              <a:t>of message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200" i="1" dirty="0">
                <a:solidFill>
                  <a:srgbClr val="000099"/>
                </a:solidFill>
              </a:rPr>
              <a:t>Connection control</a:t>
            </a:r>
            <a:r>
              <a:rPr lang="en-US" sz="2200" dirty="0">
                <a:solidFill>
                  <a:srgbClr val="C00000"/>
                </a:solidFill>
              </a:rPr>
              <a:t>: </a:t>
            </a:r>
            <a:r>
              <a:rPr lang="en-US" sz="2200" dirty="0"/>
              <a:t>offers connection-oriented or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/>
              <a:t>    connection-less service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D38CA7C-90D9-4464-BB83-08FD651D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43705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6ADA-E4E1-4C3A-B583-7EFF23BE3312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06588" y="228600"/>
            <a:ext cx="572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Functions of Layers: Session layer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3400" y="12954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200" i="1" dirty="0">
                <a:solidFill>
                  <a:srgbClr val="000099"/>
                </a:solidFill>
              </a:rPr>
              <a:t>Dialogue discipline:</a:t>
            </a:r>
          </a:p>
          <a:p>
            <a:pPr marL="742950" lvl="1" indent="-28575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000" dirty="0"/>
              <a:t>Control of dialogues between applications</a:t>
            </a:r>
          </a:p>
          <a:p>
            <a:pPr marL="742950" lvl="1" indent="-28575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000" dirty="0"/>
              <a:t>Establishes, maintains and </a:t>
            </a:r>
            <a:r>
              <a:rPr lang="en-US" sz="2000" dirty="0" err="1"/>
              <a:t>synchronises</a:t>
            </a:r>
            <a:r>
              <a:rPr lang="en-US" sz="2000" dirty="0"/>
              <a:t> the interaction</a:t>
            </a:r>
          </a:p>
          <a:p>
            <a:pPr marL="742950" lvl="1" indent="-28575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000" dirty="0"/>
              <a:t>Session closes with proper procedure, not abruptly</a:t>
            </a:r>
          </a:p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200" i="1" dirty="0">
                <a:solidFill>
                  <a:srgbClr val="000099"/>
                </a:solidFill>
              </a:rPr>
              <a:t>Exception handling: </a:t>
            </a:r>
          </a:p>
          <a:p>
            <a:pPr marL="742950" lvl="1" indent="-28575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Covers exceptional situations not covered by other layers</a:t>
            </a:r>
          </a:p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200" i="1" dirty="0">
                <a:solidFill>
                  <a:srgbClr val="000099"/>
                </a:solidFill>
              </a:rPr>
              <a:t>Session Recovery: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•"/>
            </a:pPr>
            <a:r>
              <a:rPr lang="en-US" sz="2000" dirty="0"/>
              <a:t>Provides checkpoint mechanism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•"/>
            </a:pPr>
            <a:r>
              <a:rPr lang="en-US" sz="2000" dirty="0"/>
              <a:t>If failure between check points-session retransmit data from the last check point</a:t>
            </a:r>
          </a:p>
          <a:p>
            <a:pPr marL="342900" indent="-34290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200" i="1" dirty="0">
                <a:solidFill>
                  <a:srgbClr val="000099"/>
                </a:solidFill>
              </a:rPr>
              <a:t>Session Release: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•"/>
            </a:pPr>
            <a:r>
              <a:rPr lang="en-US" sz="2000" dirty="0"/>
              <a:t>In case of idle time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AD4DC28-8E6C-41A9-9755-E5DE4ADB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58329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F8E9-72EF-4E68-AA05-E4BE59E7915D}" type="slidenum">
              <a:rPr lang="en-US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52600" y="228600"/>
            <a:ext cx="6461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Functions of Layers: Presentation layer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3400" y="1487016"/>
            <a:ext cx="8229600" cy="403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200" dirty="0"/>
              <a:t>Responsible for presentation of data in a </a:t>
            </a:r>
            <a:r>
              <a:rPr lang="en-US" sz="2200" i="1" dirty="0">
                <a:solidFill>
                  <a:srgbClr val="C00000"/>
                </a:solidFill>
              </a:rPr>
              <a:t>meaningful way</a:t>
            </a:r>
            <a:r>
              <a:rPr lang="en-US" sz="2200" i="1" dirty="0">
                <a:solidFill>
                  <a:srgbClr val="FF0066"/>
                </a:solidFill>
              </a:rPr>
              <a:t> </a:t>
            </a:r>
            <a:r>
              <a:rPr lang="en-US" sz="2200" dirty="0"/>
              <a:t>to the application layer.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200" dirty="0"/>
              <a:t>Defines syntax and semantics used between application entities</a:t>
            </a:r>
          </a:p>
          <a:p>
            <a:pPr marL="742950" lvl="1" indent="-28575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200" dirty="0"/>
              <a:t>Data formats, Data translation, Coding/ decoding</a:t>
            </a:r>
          </a:p>
          <a:p>
            <a:pPr marL="742950" lvl="1" indent="-28575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200" dirty="0"/>
              <a:t>Data compression/ decompression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200" dirty="0"/>
              <a:t>Encryption/ decryption for secured data transmission</a:t>
            </a:r>
          </a:p>
          <a:p>
            <a:pPr marL="742950" lvl="1" indent="-285750" algn="just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200" dirty="0"/>
              <a:t>Security: Validating Login/password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BC831C7-7FFA-401F-BE92-10E7A5D4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41181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318C-E4DD-4263-979C-98798A809BB5}" type="slidenum">
              <a:rPr lang="en-US"/>
              <a:pPr/>
              <a:t>18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6203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Functions of Layers: Application layer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1416050"/>
            <a:ext cx="7850832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Enables the user to access the network using an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application software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endParaRPr lang="en-US" dirty="0"/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Provides user interfaces and services such as,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dirty="0"/>
              <a:t> </a:t>
            </a:r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400" dirty="0"/>
              <a:t>  </a:t>
            </a:r>
            <a:r>
              <a:rPr lang="en-US" sz="2200" dirty="0"/>
              <a:t>Electronic mail services</a:t>
            </a:r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None/>
            </a:pPr>
            <a:endParaRPr lang="en-US" sz="1400" dirty="0"/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400" dirty="0"/>
              <a:t>  </a:t>
            </a:r>
            <a:r>
              <a:rPr lang="en-US" sz="2200" dirty="0"/>
              <a:t>File transfer and access services</a:t>
            </a:r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None/>
            </a:pPr>
            <a:endParaRPr lang="en-US" sz="1400" dirty="0"/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400" dirty="0"/>
              <a:t>  </a:t>
            </a:r>
            <a:r>
              <a:rPr lang="en-US" sz="2200" dirty="0"/>
              <a:t>Remote log-in to access network resources</a:t>
            </a:r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None/>
            </a:pPr>
            <a:endParaRPr lang="en-US" sz="1400" dirty="0"/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Char char="§"/>
            </a:pPr>
            <a:r>
              <a:rPr lang="en-US" sz="2200" dirty="0"/>
              <a:t>  Access to the World Wide Web</a:t>
            </a:r>
          </a:p>
          <a:p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98F91F5-3E5D-4EA8-8C3A-37119AE7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88159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757F-3291-4B72-B1F4-08AB30D1DDA0}" type="slidenum">
              <a:rPr lang="en-US"/>
              <a:pPr/>
              <a:t>19</a:t>
            </a:fld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Network topologies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382838"/>
            <a:ext cx="5516563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D0A735C-9FCC-4270-9F4E-080508BC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77992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58F6-E4E4-491B-A693-9E946B083A40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77416" y="116632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</a:rPr>
              <a:t>Fundamentals of Computer Networks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7062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a Computer Network ??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1768475"/>
            <a:ext cx="8245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</a:t>
            </a:r>
            <a:r>
              <a:rPr lang="en-US" sz="2000" i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interconnected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collection of </a:t>
            </a:r>
            <a:r>
              <a:rPr lang="en-US" sz="2000" i="1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autonomous</a:t>
            </a:r>
            <a:r>
              <a:rPr lang="en-US" sz="20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devices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(or </a:t>
            </a:r>
            <a:r>
              <a:rPr lang="en-US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 the purpose of </a:t>
            </a:r>
            <a:r>
              <a:rPr lang="en-US" sz="2000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resource sharing.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9600" y="4725144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Node: </a:t>
            </a:r>
          </a:p>
          <a:p>
            <a:pPr lvl="1"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  Any addressable device that can recognize, process or forward</a:t>
            </a:r>
          </a:p>
          <a:p>
            <a:pPr lvl="1">
              <a:buClr>
                <a:srgbClr val="000099"/>
              </a:buClr>
              <a:buSzPct val="70000"/>
            </a:pPr>
            <a:r>
              <a:rPr lang="en-US" sz="2000" dirty="0"/>
              <a:t>    data transmissions. E.g. computer, server, workstation, printer </a:t>
            </a:r>
          </a:p>
          <a:p>
            <a:pPr lvl="1">
              <a:buClr>
                <a:srgbClr val="000099"/>
              </a:buClr>
              <a:buSzPct val="70000"/>
            </a:pPr>
            <a:r>
              <a:rPr lang="en-US" sz="2000" dirty="0"/>
              <a:t>    etc.             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11560" y="3573016"/>
            <a:ext cx="815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Autonomous: </a:t>
            </a:r>
          </a:p>
          <a:p>
            <a:pPr lvl="1"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  each device is independent of the other </a:t>
            </a:r>
          </a:p>
          <a:p>
            <a:pPr lvl="1"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  does not have master/slave relation      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11560" y="2636912"/>
            <a:ext cx="8532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Interconnected: </a:t>
            </a:r>
          </a:p>
          <a:p>
            <a:pPr lvl="1"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  connected by communication links (or transmission medium)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249FC-35DA-4B8B-97AC-39305D220BB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6568959-D67D-4152-B24A-3A57CCCE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40410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  <p:bldP spid="16392" grpId="0" autoUpdateAnimBg="0"/>
      <p:bldP spid="16393" grpId="0" autoUpdateAnimBg="0"/>
      <p:bldP spid="163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0765-5F27-41D9-8F16-B4E6996406AC}" type="slidenum">
              <a:rPr lang="en-US"/>
              <a:pPr/>
              <a:t>20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Network topologies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8763"/>
            <a:ext cx="5087938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31840" y="5661248"/>
            <a:ext cx="29523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0099"/>
                </a:solidFill>
              </a:rPr>
              <a:t>     </a:t>
            </a:r>
            <a:r>
              <a:rPr lang="en-US" altLang="en-US" sz="2400" b="1" dirty="0">
                <a:solidFill>
                  <a:srgbClr val="FF0066"/>
                </a:solidFill>
              </a:rPr>
              <a:t>Mesh</a:t>
            </a:r>
            <a:r>
              <a:rPr lang="en-US" altLang="en-US" sz="2400" b="1" dirty="0">
                <a:solidFill>
                  <a:srgbClr val="000099"/>
                </a:solidFill>
              </a:rPr>
              <a:t> topology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CBDDBF8-97AB-4F28-B43C-C653F64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62793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C3BC-B3D0-4596-9194-CE1B9F3C9836}" type="slidenum">
              <a:rPr lang="en-US"/>
              <a:pPr/>
              <a:t>21</a:t>
            </a:fld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87624" y="116632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</a:rPr>
              <a:t>Network topologies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69925" y="12192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Characteristics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Each device is connected to every other device by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point-to-point (or dedicated) links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Number of links = n(n-1)/2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093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Advantages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Robust: If one link fails, alternate route is available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Dedicated links, more security, more reliability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Data can be routed to avoid busy links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No congestion and link allocation problems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High data rates are possible (few </a:t>
            </a:r>
            <a:r>
              <a:rPr lang="en-US" sz="2200" dirty="0" err="1"/>
              <a:t>Gbps</a:t>
            </a:r>
            <a:r>
              <a:rPr lang="en-US" sz="2200" dirty="0"/>
              <a:t>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" y="51816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Disadvantages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High cabling cost, more I/O ports required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Extremely complex if the number of nodes are more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Installation and adding users is difficult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9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  <p:bldP spid="2560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53EA-CF64-44A9-AEA6-E2618204A9B0}" type="slidenum">
              <a:rPr lang="en-US"/>
              <a:pPr/>
              <a:t>22</a:t>
            </a:fld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Network topologies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209800"/>
            <a:ext cx="60563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487738" y="5638800"/>
            <a:ext cx="1897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66"/>
                </a:solidFill>
              </a:rPr>
              <a:t>Star</a:t>
            </a:r>
            <a:r>
              <a:rPr lang="en-US" altLang="en-US" sz="2400" b="1" dirty="0">
                <a:solidFill>
                  <a:srgbClr val="000099"/>
                </a:solidFill>
              </a:rPr>
              <a:t> topology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A36AC9A-C378-4217-BF41-D6EAE990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50661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E749-C785-4494-989C-5D225D4039AA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Network topologies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27397" y="12192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Characteristics: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Each device is connected by point-to-point links to the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central controller (and not directly)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All data traffic is routed through the central controller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27397" y="2911584"/>
            <a:ext cx="80930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Advantages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Centralized control, Easy to locate faults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Easy to add or delete nodes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Robust: if one link fails, network will not get affected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Easy to install &amp; configure, less I/O ports required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Less cabling required compared to mesh topology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(hence less expensive than mesh topology)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69925" y="5694347"/>
            <a:ext cx="8093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Disadvantages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If central controller fails, entire network gets affected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  <p:bldP spid="276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E19-5AB6-42DF-823E-A664367FFC31}" type="slidenum">
              <a:rPr lang="en-US"/>
              <a:pPr/>
              <a:t>24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Network topologies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286000"/>
            <a:ext cx="88122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487738" y="5638800"/>
            <a:ext cx="1847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66"/>
                </a:solidFill>
              </a:rPr>
              <a:t>Bus</a:t>
            </a:r>
            <a:r>
              <a:rPr lang="en-US" altLang="en-US" sz="2400" b="1" dirty="0">
                <a:solidFill>
                  <a:srgbClr val="000099"/>
                </a:solidFill>
              </a:rPr>
              <a:t> topology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FCD6BFA-70EF-4BEA-91D7-698198B1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888483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3D70-8BEA-4A67-9994-6927F52A2C63}" type="slidenum">
              <a:rPr lang="en-US"/>
              <a:pPr/>
              <a:t>25</a:t>
            </a:fld>
            <a:endParaRPr 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Network topologies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69925" y="12192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Characteristics:–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Each device is connected to a central cable called as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backbone (or data highway)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Multi-point connection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5800" y="2819400"/>
            <a:ext cx="80930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Advantages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Easy to add or delete nodes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Easy to install &amp; configure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Less cabling required compared to mesh or star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topology (hence less expensive)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69925" y="4800600"/>
            <a:ext cx="80930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Disadvantages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Access mechanism is required (to decide which device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gets access to the medium)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Limitations on distance due to interference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Entire network is affected if backbone cable is broken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8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7913-B83D-4662-8F01-4C34AB901ECB}" type="slidenum">
              <a:rPr lang="en-US"/>
              <a:pPr/>
              <a:t>26</a:t>
            </a:fld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Network topologies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84860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487738" y="5638800"/>
            <a:ext cx="1944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</a:rPr>
              <a:t>Ring</a:t>
            </a:r>
            <a:r>
              <a:rPr lang="en-US" altLang="en-US" sz="2400" b="1">
                <a:solidFill>
                  <a:srgbClr val="000099"/>
                </a:solidFill>
              </a:rPr>
              <a:t> topology</a:t>
            </a:r>
            <a:endParaRPr lang="en-US" sz="2400" b="1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B9DCC94-8CE3-4B44-8CFF-FFBAC5FD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12917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6A7F-6E92-4C0E-A2F3-99205EA7D956}" type="slidenum">
              <a:rPr lang="en-US"/>
              <a:pPr/>
              <a:t>27</a:t>
            </a:fld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15616" y="18864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</a:rPr>
              <a:t>Network topologies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69925" y="1219200"/>
            <a:ext cx="82454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Characteristics:–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Each device has dedicated point-to-point connection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only with two devices, on either side of it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Signal is passed from one device to another until it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reaches the destination and is regenerated at each node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85800" y="3111500"/>
            <a:ext cx="80930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Advantages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Easy to add or delete nodes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Easy to install &amp; configure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Less cabling required compared to mesh or star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topology (hence less expensive)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69925" y="5000625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Disadvantages –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Access mechanism is required (to decide which device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gets access to the medium)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Entire network is affected if ring cable is broken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1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F10A-B967-417C-882B-BD07187D2059}" type="slidenum">
              <a:rPr lang="en-US"/>
              <a:pPr/>
              <a:t>28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Categories of Networks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181225"/>
            <a:ext cx="8364537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871B33-383B-4664-BAB1-CAA3DF0D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663412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AEA2-7621-4D10-B8D5-1486C85DC2A1}" type="slidenum">
              <a:rPr lang="en-US"/>
              <a:pPr/>
              <a:t>29</a:t>
            </a:fld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FF0066"/>
              </a:solidFill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69925" y="2057400"/>
            <a:ext cx="81692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Covers limited geographic area: office, building or a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campus (10 m to 1 Km)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Usually owned by private companies or institutions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Data rates are high (10 to 100 Mbps or higher)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Data transmission through twisted pair cable, or Fiber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optic cable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Less delay, very few errors, no switching elements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required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Main purpose to share resources in an organization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Protocols used: Ethernet, Token ring, Token bus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6294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Characteristics of Local Area Network (LAN):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2954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Categories of Networks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CF12342-CEA5-40AA-85E7-CE20FECC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65584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380CD-337D-4736-A7DD-A870AABEADA6}" type="slidenum">
              <a:rPr lang="en-US"/>
              <a:pPr/>
              <a:t>3</a:t>
            </a:fld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27784" y="188640"/>
            <a:ext cx="337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 Unicode MS" pitchFamily="34" charset="-128"/>
              </a:rPr>
              <a:t>Concept of Layering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46113" y="1268760"/>
            <a:ext cx="785843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/>
              <a:t>  In order to simplify understanding and reduce design complexity, </a:t>
            </a:r>
          </a:p>
          <a:p>
            <a:pPr>
              <a:buClr>
                <a:srgbClr val="000099"/>
              </a:buClr>
              <a:buSzPct val="70000"/>
            </a:pPr>
            <a:r>
              <a:rPr lang="en-US" sz="2000" dirty="0"/>
              <a:t>    a network is conceptually </a:t>
            </a:r>
            <a:r>
              <a:rPr lang="en-US" sz="2000" i="1" dirty="0">
                <a:solidFill>
                  <a:srgbClr val="C00000"/>
                </a:solidFill>
              </a:rPr>
              <a:t>visualized</a:t>
            </a:r>
            <a:r>
              <a:rPr lang="en-US" sz="2000" dirty="0"/>
              <a:t> as a stack of various layers.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endParaRPr lang="en-US" sz="1400" dirty="0"/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/>
              <a:t>  Various network models are available using this type of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     layered architecture such as,</a:t>
            </a:r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   Internet model</a:t>
            </a:r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   OSI reference model</a:t>
            </a:r>
          </a:p>
          <a:p>
            <a:pPr lvl="2"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   TCP/IP model etc.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36588" y="3933056"/>
            <a:ext cx="6662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/>
              <a:t>  Number of layers, names of layers, functions of layers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    may differ for different network models  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9600" y="4861609"/>
            <a:ext cx="77788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-US" sz="2000" i="1" dirty="0">
                <a:solidFill>
                  <a:srgbClr val="C00000"/>
                </a:solidFill>
              </a:rPr>
              <a:t>Modularity: </a:t>
            </a:r>
            <a:r>
              <a:rPr lang="en-US" sz="2000" dirty="0"/>
              <a:t>Functions of each layer are distinct and layers </a:t>
            </a:r>
          </a:p>
          <a:p>
            <a:pPr>
              <a:buClr>
                <a:srgbClr val="000099"/>
              </a:buClr>
              <a:buSzPct val="70000"/>
            </a:pPr>
            <a:r>
              <a:rPr lang="en-US" sz="2000" dirty="0"/>
              <a:t>    are independent of the others, allows for scalability (or future </a:t>
            </a:r>
          </a:p>
          <a:p>
            <a:pPr>
              <a:buClr>
                <a:srgbClr val="000099"/>
              </a:buClr>
              <a:buSzPct val="70000"/>
            </a:pPr>
            <a:r>
              <a:rPr lang="en-US" sz="2000" dirty="0"/>
              <a:t>    expansion)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E1A53-771B-458C-BCA2-DBA59735D8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F05E4EB-327F-483B-BE5F-FEA5DE12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41147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80" grpId="0" autoUpdateAnimBg="0"/>
      <p:bldP spid="308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75C3-D472-416A-9A4E-7BA9EDD3D401}" type="slidenum">
              <a:rPr lang="en-US"/>
              <a:pPr/>
              <a:t>30</a:t>
            </a:fld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Categories of Networks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266950"/>
            <a:ext cx="7477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5184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Metropolitan Area Network (MAN):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D44CF64-7112-4F11-97FE-EF87E90F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77451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6EF1-CD57-4844-9BE9-13351DE4524C}" type="slidenum">
              <a:rPr lang="en-US"/>
              <a:pPr/>
              <a:t>31</a:t>
            </a:fld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Categories of Networks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69925" y="1988840"/>
            <a:ext cx="81692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Covers geographic area of a typical metropolitan city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(5 to 50 Km)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Owned by private or public companies (such as banks)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or telephone companies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Data rates are high (10 to 100 Mbps)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Data transmission through coaxial cable or Fiber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optic cable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Main purpose to connect various LANs in a city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Technologies used: SMDS, FDDI, ATM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Links between LANs could also be wireless (e.g. microwave </a:t>
            </a:r>
          </a:p>
          <a:p>
            <a:pPr>
              <a:buClr>
                <a:srgbClr val="000099"/>
              </a:buClr>
              <a:buSzPct val="70000"/>
            </a:pPr>
            <a:r>
              <a:rPr lang="en-US" sz="2200" dirty="0"/>
              <a:t>    or radio)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908032" y="1412776"/>
            <a:ext cx="7337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Characteristics of Metropolitan Area Network (MAN):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33AC5A9-7F69-4AA3-9644-24A6E2B1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793664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00D6-454E-4CC2-9396-044F9142FE89}" type="slidenum">
              <a:rPr lang="en-US"/>
              <a:pPr/>
              <a:t>32</a:t>
            </a:fld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Categories of Networks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644903" y="1527175"/>
            <a:ext cx="4087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Wide Area Network (WAN):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508250"/>
            <a:ext cx="801846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5020DD4-CA17-424F-B76C-2B54B1DB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95875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B64A-614B-4665-A9EB-C54172B2DD9B}" type="slidenum">
              <a:rPr lang="en-US"/>
              <a:pPr/>
              <a:t>33</a:t>
            </a:fld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716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Categories of Networks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69925" y="1828800"/>
            <a:ext cx="81692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Covers very large geographic area: country or even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different continents (100 to 1000 Km or more)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Utilize public, leased communication lines from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telephone companies or carrier providers (e.g. AT&amp;T, 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</a:t>
            </a:r>
            <a:r>
              <a:rPr lang="en-US" sz="2200" dirty="0" err="1"/>
              <a:t>USsprint</a:t>
            </a:r>
            <a:r>
              <a:rPr lang="en-US" sz="2200" dirty="0"/>
              <a:t>, MCI, SingTel etc.)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Transmission rates up to 625Mbps but will be limited by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the end infrastructure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Data transmission through Fiber optic cable or Satellite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wireless links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Main purpose is to connect networks across different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200" dirty="0"/>
              <a:t>    countries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Technologies used: ATM, SONET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</a:t>
            </a:r>
            <a:r>
              <a:rPr lang="en-US" sz="2200" dirty="0"/>
              <a:t>Internetworking devices such as routers are used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6366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Characteristics of Wide Area Network (WAN):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239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A048-DA8A-4884-B730-2C4CD43D8429}" type="slidenum">
              <a:rPr lang="en-US"/>
              <a:pPr/>
              <a:t>34</a:t>
            </a:fld>
            <a:endParaRPr lang="en-US"/>
          </a:p>
        </p:txBody>
      </p:sp>
      <p:sp>
        <p:nvSpPr>
          <p:cNvPr id="45058" name="Rectangle 1026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060" name="Rectangle 1028"/>
          <p:cNvSpPr>
            <a:spLocks noChangeArrowheads="1"/>
          </p:cNvSpPr>
          <p:nvPr/>
        </p:nvSpPr>
        <p:spPr bwMode="auto">
          <a:xfrm>
            <a:off x="914400" y="1524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Internet</a:t>
            </a:r>
          </a:p>
        </p:txBody>
      </p:sp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751656" y="133985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Internet is a </a:t>
            </a:r>
            <a:r>
              <a:rPr lang="en-US" sz="2200" i="1" dirty="0">
                <a:solidFill>
                  <a:srgbClr val="CC0099"/>
                </a:solidFill>
              </a:rPr>
              <a:t>network </a:t>
            </a:r>
            <a:r>
              <a:rPr lang="en-US" sz="2200" dirty="0"/>
              <a:t>of </a:t>
            </a:r>
            <a:r>
              <a:rPr lang="en-US" sz="2200" i="1" dirty="0">
                <a:solidFill>
                  <a:srgbClr val="CC0099"/>
                </a:solidFill>
              </a:rPr>
              <a:t>networks</a:t>
            </a:r>
            <a:r>
              <a:rPr lang="en-US" sz="2200" dirty="0"/>
              <a:t> (or interconnection of </a:t>
            </a:r>
          </a:p>
          <a:p>
            <a:r>
              <a:rPr lang="en-US" sz="2200" dirty="0"/>
              <a:t>    various networks)</a:t>
            </a:r>
          </a:p>
        </p:txBody>
      </p:sp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755576" y="2276872"/>
            <a:ext cx="74082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/>
              <a:t>It was an outcome of research work done at Advanced </a:t>
            </a:r>
          </a:p>
          <a:p>
            <a:r>
              <a:rPr lang="en-US" sz="2200" dirty="0"/>
              <a:t>    Research Project Agency (ARPA) in early 1970’s.</a:t>
            </a:r>
          </a:p>
        </p:txBody>
      </p:sp>
      <p:sp>
        <p:nvSpPr>
          <p:cNvPr id="45066" name="Text Box 1034"/>
          <p:cNvSpPr txBox="1">
            <a:spLocks noChangeArrowheads="1"/>
          </p:cNvSpPr>
          <p:nvPr/>
        </p:nvSpPr>
        <p:spPr bwMode="auto">
          <a:xfrm>
            <a:off x="765323" y="3216275"/>
            <a:ext cx="74556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rgbClr val="FF0066"/>
                </a:solidFill>
              </a:rPr>
              <a:t>  </a:t>
            </a:r>
            <a:r>
              <a:rPr lang="en-US" sz="2400" i="1" dirty="0">
                <a:solidFill>
                  <a:srgbClr val="C00000"/>
                </a:solidFill>
              </a:rPr>
              <a:t>Protocol used: TCP/IP  </a:t>
            </a:r>
          </a:p>
          <a:p>
            <a:endParaRPr lang="en-US" sz="1000" i="1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It’s a collection of transmission control protocol and </a:t>
            </a:r>
          </a:p>
          <a:p>
            <a:pPr lvl="1"/>
            <a:r>
              <a:rPr lang="en-US" sz="2200" dirty="0"/>
              <a:t>    Internet protocol </a:t>
            </a:r>
          </a:p>
        </p:txBody>
      </p:sp>
      <p:sp>
        <p:nvSpPr>
          <p:cNvPr id="45068" name="Text Box 1036"/>
          <p:cNvSpPr txBox="1">
            <a:spLocks noChangeArrowheads="1"/>
          </p:cNvSpPr>
          <p:nvPr/>
        </p:nvSpPr>
        <p:spPr bwMode="auto">
          <a:xfrm>
            <a:off x="1253487" y="4451628"/>
            <a:ext cx="48306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International Service Providers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National Service Providers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Regional internet service providers</a:t>
            </a:r>
          </a:p>
          <a:p>
            <a:pPr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400" dirty="0"/>
              <a:t>  Local internet service providers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8F05D67-FF2B-41C2-A86E-29244F01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9193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16BA-DDFD-4ECA-B63B-047D9BB69CAE}" type="slidenum">
              <a:rPr lang="en-US"/>
              <a:pPr/>
              <a:t>35</a:t>
            </a:fld>
            <a:endParaRPr lang="en-US"/>
          </a:p>
        </p:txBody>
      </p:sp>
      <p:pic>
        <p:nvPicPr>
          <p:cNvPr id="4813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02613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914400" y="1524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</a:rPr>
              <a:t>Internet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D4022EA-7049-432A-9C84-86D1A478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336183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BB4C-694E-429C-AC4B-AAE604541750}" type="slidenum">
              <a:rPr lang="en-US"/>
              <a:pPr/>
              <a:t>36</a:t>
            </a:fld>
            <a:endParaRPr lang="en-US"/>
          </a:p>
        </p:txBody>
      </p:sp>
      <p:sp>
        <p:nvSpPr>
          <p:cNvPr id="46082" name="Rectangle 1026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084" name="Rectangle 1028"/>
          <p:cNvSpPr>
            <a:spLocks noChangeArrowheads="1"/>
          </p:cNvSpPr>
          <p:nvPr/>
        </p:nvSpPr>
        <p:spPr bwMode="auto">
          <a:xfrm>
            <a:off x="1066800" y="228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Internet Today</a:t>
            </a:r>
          </a:p>
        </p:txBody>
      </p:sp>
      <p:pic>
        <p:nvPicPr>
          <p:cNvPr id="46085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295400"/>
            <a:ext cx="4792662" cy="541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126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953" y="1844824"/>
            <a:ext cx="3142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For further queries,</a:t>
            </a:r>
          </a:p>
          <a:p>
            <a:endParaRPr lang="en-IN" sz="2400" b="1" dirty="0">
              <a:solidFill>
                <a:srgbClr val="C00000"/>
              </a:solidFill>
            </a:endParaRPr>
          </a:p>
          <a:p>
            <a:r>
              <a:rPr lang="en-IN" sz="2400" b="1" dirty="0">
                <a:solidFill>
                  <a:srgbClr val="C00000"/>
                </a:solidFill>
              </a:rPr>
              <a:t>Kindly contact: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3573016"/>
            <a:ext cx="77048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solidFill>
                  <a:srgbClr val="000099"/>
                </a:solidFill>
              </a:rPr>
              <a:t>                     </a:t>
            </a:r>
            <a:r>
              <a:rPr lang="en-IN" sz="2400" b="1" i="1" dirty="0" err="1">
                <a:solidFill>
                  <a:srgbClr val="000099"/>
                </a:solidFill>
              </a:rPr>
              <a:t>Prof.</a:t>
            </a:r>
            <a:r>
              <a:rPr lang="en-IN" sz="2400" b="1" i="1" dirty="0">
                <a:solidFill>
                  <a:srgbClr val="000099"/>
                </a:solidFill>
              </a:rPr>
              <a:t> Ravindra Joshi</a:t>
            </a:r>
          </a:p>
          <a:p>
            <a:endParaRPr lang="en-IN" sz="1000" b="1" i="1" dirty="0">
              <a:solidFill>
                <a:srgbClr val="000099"/>
              </a:solidFill>
            </a:endParaRPr>
          </a:p>
          <a:p>
            <a:r>
              <a:rPr lang="en-IN" sz="2000" i="1" dirty="0">
                <a:solidFill>
                  <a:srgbClr val="008000"/>
                </a:solidFill>
              </a:rPr>
              <a:t>    Associate Professor, Dept. of Engineering Sciences</a:t>
            </a:r>
          </a:p>
          <a:p>
            <a:r>
              <a:rPr lang="en-IN" sz="2000" i="1" dirty="0">
                <a:solidFill>
                  <a:srgbClr val="008000"/>
                </a:solidFill>
              </a:rPr>
              <a:t>  International Institute of Information Technology (I</a:t>
            </a:r>
            <a:r>
              <a:rPr lang="en-IN" sz="2000" i="1" baseline="30000" dirty="0">
                <a:solidFill>
                  <a:srgbClr val="008000"/>
                </a:solidFill>
              </a:rPr>
              <a:t>2</a:t>
            </a:r>
            <a:r>
              <a:rPr lang="en-IN" sz="2000" i="1" dirty="0">
                <a:solidFill>
                  <a:srgbClr val="008000"/>
                </a:solidFill>
              </a:rPr>
              <a:t>IT), Pune</a:t>
            </a:r>
          </a:p>
          <a:p>
            <a:endParaRPr lang="en-IN" sz="2000" dirty="0"/>
          </a:p>
          <a:p>
            <a:r>
              <a:rPr lang="en-IN" sz="2400" dirty="0"/>
              <a:t>	Email:  </a:t>
            </a:r>
            <a:r>
              <a:rPr lang="en-IN" sz="2400" dirty="0">
                <a:hlinkClick r:id="rId2"/>
              </a:rPr>
              <a:t>ravindraj@isquareit.edu.in</a:t>
            </a:r>
            <a:endParaRPr lang="en-IN" sz="2400" dirty="0"/>
          </a:p>
          <a:p>
            <a:endParaRPr lang="en-IN" sz="600" dirty="0"/>
          </a:p>
          <a:p>
            <a:r>
              <a:rPr lang="en-IN" sz="2400" dirty="0"/>
              <a:t>	Cell:     9822021594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80528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CF9A9-67B5-44C7-8539-AF057736F53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61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3743-1A17-416E-8CF5-9D340CD392BB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0" y="188640"/>
            <a:ext cx="6461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 Unicode MS" pitchFamily="34" charset="-128"/>
              </a:rPr>
              <a:t>OSI model for computer communication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1340768"/>
            <a:ext cx="8534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</a:rPr>
              <a:t>O</a:t>
            </a:r>
            <a:r>
              <a:rPr lang="en-US" sz="2000" dirty="0"/>
              <a:t>pen 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/>
              <a:t>ystem </a:t>
            </a:r>
            <a:r>
              <a:rPr lang="en-US" sz="2000" dirty="0">
                <a:solidFill>
                  <a:srgbClr val="C00000"/>
                </a:solidFill>
              </a:rPr>
              <a:t>I</a:t>
            </a:r>
            <a:r>
              <a:rPr lang="en-US" sz="2000" dirty="0"/>
              <a:t>nterconnection (OSI) model was invented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     by </a:t>
            </a:r>
            <a:r>
              <a:rPr lang="en-US" sz="2000" i="1" dirty="0"/>
              <a:t>International Standards Organization (ISO)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/>
              <a:t>Open system is a model that,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 allows two different systems to communicate regardless of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    their fundamental architecture</a:t>
            </a:r>
            <a:endParaRPr lang="en-US" sz="2000" b="1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establishes communication between different systems without   requiring changes in the logic of basic hardware or software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Ø"/>
            </a:pPr>
            <a:endParaRPr lang="en-US" sz="12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/>
              <a:t>OSI is a reference model (</a:t>
            </a:r>
            <a:r>
              <a:rPr lang="en-US" sz="2000" i="1" dirty="0"/>
              <a:t>not a protocol</a:t>
            </a:r>
            <a:r>
              <a:rPr lang="en-US" sz="2000" dirty="0"/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endParaRPr lang="en-US" sz="12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/>
              <a:t>Each layer uses and builds on the services provided by those below it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endParaRPr lang="en-US" sz="12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/>
              <a:t>OSI reference model consists of  7-layers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endParaRPr lang="en-US" sz="12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v"/>
            </a:pPr>
            <a:r>
              <a:rPr lang="en-US" sz="2000" dirty="0"/>
              <a:t>Functions and services provided by each layer are clearly defined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AF1FC-14F9-43EC-98BD-786A0376637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327C91-5D09-4681-8932-2A0FFFD6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59718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461-E507-48EA-9BBE-80C6689036B4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461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OSI model for computer communication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484784"/>
            <a:ext cx="473392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76B39-6FFB-4B7A-8172-CE5FDDAD883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ECC3B6F-AD1C-4A9A-B340-716AEAD9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67488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561975" cy="6477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33D2-9780-425C-B981-3B70EA3E99C5}" type="slidenum">
              <a:rPr lang="en-IN" smtClean="0"/>
              <a:t>6</a:t>
            </a:fld>
            <a:endParaRPr lang="en-IN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49532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TCP/IP is a dominant commercial protocol architecture</a:t>
            </a: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Since 1990 it became popular</a:t>
            </a: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a result of research conducted</a:t>
            </a:r>
          </a:p>
          <a:p>
            <a:pPr lvl="1" algn="just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On packet switched networks, Advanced Research Project Agency Network (ARPANET)</a:t>
            </a:r>
          </a:p>
          <a:p>
            <a:pPr lvl="1" algn="just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It was funded by Defense Advanced Research Project Agency (DARPA) of US Department of Defense (DOD)</a:t>
            </a:r>
          </a:p>
          <a:p>
            <a:pPr lvl="1" algn="just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was used for Inter connection of different networks developed by different vendors</a:t>
            </a: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contains only 4-layers (simplified version of OSI model)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59632" y="188640"/>
            <a:ext cx="7063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 Unicode MS" pitchFamily="34" charset="-128"/>
              </a:rPr>
              <a:t>TCP/IP model for computer communication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F7D7F86-5927-4111-ABD0-E2A74A09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75807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Application Layer</a:t>
            </a:r>
          </a:p>
          <a:p>
            <a:r>
              <a:rPr lang="en-IN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Transport Layer</a:t>
            </a:r>
          </a:p>
          <a:p>
            <a:r>
              <a:rPr lang="en-IN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Internet Layer</a:t>
            </a:r>
          </a:p>
          <a:p>
            <a:r>
              <a:rPr lang="en-IN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Host-to-network Layer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21-06-2017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33D2-9780-425C-B981-3B70EA3E99C5}" type="slidenum">
              <a:rPr lang="en-IN" smtClean="0"/>
              <a:t>7</a:t>
            </a:fld>
            <a:endParaRPr lang="en-IN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00680" y="260648"/>
            <a:ext cx="2523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 Unicode MS" pitchFamily="34" charset="-128"/>
              </a:rPr>
              <a:t>TCP/IP Layers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2082080-8E18-4EC0-BFD2-15BB33B6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00038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21-06-2017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33D2-9780-425C-B981-3B70EA3E99C5}" type="slidenum">
              <a:rPr lang="en-IN" smtClean="0"/>
              <a:t>8</a:t>
            </a:fld>
            <a:endParaRPr lang="en-IN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576" y="1412776"/>
            <a:ext cx="86868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Layer: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  -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Mail services, file transfer, remote log-in, accessing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world wide web etc.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layer: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Transmission Control Protocol (TCP)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(or Universal) Datagram Protocol (UDP)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Ensures reliable delivery, retransmission in case of error</a:t>
            </a:r>
          </a:p>
          <a:p>
            <a:pPr lvl="1">
              <a:lnSpc>
                <a:spcPct val="90000"/>
              </a:lnSpc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Layer: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Internet Protocol (IP)</a:t>
            </a:r>
          </a:p>
          <a:p>
            <a:pPr lvl="1">
              <a:lnSpc>
                <a:spcPct val="90000"/>
              </a:lnSpc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Host-to-network Layer: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Link plus physical layer combined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Uses any media access Protocol (e.g. Ethernet for LAN)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1760" y="260648"/>
            <a:ext cx="4642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rial Unicode MS" pitchFamily="34" charset="-128"/>
              </a:rPr>
              <a:t>TCP/IP Layers and services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E73FA86-1133-459B-BE26-F1405922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15435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B695-8054-426D-8B18-A413F5609FD1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0" y="990600"/>
            <a:ext cx="7924800" cy="152400"/>
          </a:xfrm>
          <a:prstGeom prst="rect">
            <a:avLst/>
          </a:prstGeom>
          <a:gradFill rotWithShape="0">
            <a:gsLst>
              <a:gs pos="0">
                <a:srgbClr val="66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6588" y="228600"/>
            <a:ext cx="525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 Unicode MS" pitchFamily="34" charset="-128"/>
              </a:rPr>
              <a:t>Communication between layers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57669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0648"/>
            <a:ext cx="561975" cy="647700"/>
          </a:xfrm>
          <a:prstGeom prst="rect">
            <a:avLst/>
          </a:prstGeom>
          <a:noFill/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AD1BFEA-F7AE-4807-AD76-1DB1B6A2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295415794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3640</Words>
  <Application>Microsoft Office PowerPoint</Application>
  <PresentationFormat>On-screen Show (4:3)</PresentationFormat>
  <Paragraphs>429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Unicode MS</vt:lpstr>
      <vt:lpstr>Calibri</vt:lpstr>
      <vt:lpstr>Wingdings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hp</cp:lastModifiedBy>
  <cp:revision>23</cp:revision>
  <dcterms:created xsi:type="dcterms:W3CDTF">2019-11-07T07:44:26Z</dcterms:created>
  <dcterms:modified xsi:type="dcterms:W3CDTF">2020-04-20T17:03:38Z</dcterms:modified>
</cp:coreProperties>
</file>