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744" r:id="rId1"/>
    <p:sldMasterId id="2147483732" r:id="rId2"/>
  </p:sldMasterIdLst>
  <p:notesMasterIdLst>
    <p:notesMasterId r:id="rId3"/>
  </p:notesMasterIdLst>
  <p:sldIdLst>
    <p:sldId id="261" r:id="rId4"/>
    <p:sldId id="263" r:id="rId5"/>
    <p:sldId id="264" r:id="rId6"/>
    <p:sldId id="265" r:id="rId7"/>
    <p:sldId id="266" r:id="rId8"/>
    <p:sldId id="276" r:id="rId9"/>
    <p:sldId id="268" r:id="rId10"/>
    <p:sldId id="269" r:id="rId11"/>
    <p:sldId id="278" r:id="rId12"/>
    <p:sldId id="279" r:id="rId13"/>
    <p:sldId id="280" r:id="rId14"/>
    <p:sldId id="270" r:id="rId15"/>
    <p:sldId id="272" r:id="rId16"/>
    <p:sldId id="277" r:id="rId17"/>
    <p:sldId id="273" r:id="rId18"/>
    <p:sldId id="275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Arial" pitchFamily="34" charset="0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2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/>
            <a:endParaRPr lang="en-IN" altLang="en-US" sz="1200">
              <a:latin typeface="Calibri" pitchFamily="34" charset="0"/>
            </a:endParaRPr>
          </a:p>
        </p:txBody>
      </p:sp>
      <p:sp>
        <p:nvSpPr>
          <p:cNvPr id="30723" name="Date Placeholder 2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r" eaLnBrk="1" hangingPunct="1"/>
            <a:fld id="{589D91D4-FD25-47B0-BF54-66D72834707E}" type="datetime1">
              <a:rPr lang="en-IN" altLang="en-US" sz="1200">
                <a:latin typeface="Calibri" pitchFamily="34" charset="0"/>
              </a:rPr>
              <a:t>*</a:t>
            </a:fld>
            <a:endParaRPr lang="en-IN" altLang="en-US" sz="1200">
              <a:latin typeface="Calibri" pitchFamily="34" charset="0"/>
            </a:endParaRPr>
          </a:p>
        </p:txBody>
      </p:sp>
      <p:sp>
        <p:nvSpPr>
          <p:cNvPr id="3072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2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rtlCol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072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</p:spPr>
        <p:txBody>
          <a:bodyPr rtlCol="0"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endParaRPr lang="en-IN" altLang="en-US" sz="1200">
              <a:latin typeface="Calibri" pitchFamily="34" charset="0"/>
            </a:endParaRPr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rtlCol="0"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r" eaLnBrk="1" hangingPunct="1"/>
            <a:fld id="{6BE66A66-1A44-4B4C-A587-6524EEA96405}" type="slidenum">
              <a:rPr lang="en-IN" altLang="en-US" sz="1200">
                <a:latin typeface="Calibri" pitchFamily="34" charset="0"/>
              </a:rPr>
              <a:t>*</a:t>
            </a:fld>
            <a:endParaRPr lang="en-IN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31746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</a:defRPr>
            </a:lvl5pPr>
          </a:lstStyle>
          <a:p>
            <a:pPr marL="0" indent="0"/>
          </a:p>
        </p:txBody>
      </p:sp>
      <p:sp>
        <p:nvSpPr>
          <p:cNvPr id="31748" name="Slide Number Placeholder 3"/>
          <p:cNvSpPr txBox="1"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</p:spPr>
        <p:txBody>
          <a:bodyPr rtlCol="0" anchor="b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algn="r" eaLnBrk="1" hangingPunct="1"/>
            <a:fld id="{183C2FF0-33FD-4D78-8742-83137D599BBE}" type="slidenum">
              <a:rPr lang="en-IN" altLang="en-US" sz="1200">
                <a:latin typeface="Calibri" pitchFamily="34" charset="0"/>
              </a:rPr>
              <a:t>3</a:t>
            </a:fld>
            <a:endParaRPr lang="en-IN" alt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>
  <p:cSld name="Title Slide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307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F3B60F42-9E9F-4484-98F9-A1219D7556C9}" type="datetime1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  <p:sp>
        <p:nvSpPr>
          <p:cNvPr id="307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  <p:sp>
        <p:nvSpPr>
          <p:cNvPr id="30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2BA94B69-9392-45D0-B39E-710DED122AF3}" type="slidenum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>
  <p:cSld name="Title and Vertical Tex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229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E93034B9-28C5-4904-8380-B6DD49EC8986}" type="datetime1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  <p:sp>
        <p:nvSpPr>
          <p:cNvPr id="1229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  <p:sp>
        <p:nvSpPr>
          <p:cNvPr id="1229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E751E7E7-2E5E-45F5-BA92-A5B49EB302B3}" type="slidenum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>
  <p:cSld name="Vertical Title and Tex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133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FAA1B0E8-8968-4F0A-8F33-9DCB55E75952}" type="datetime1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  <p:sp>
        <p:nvSpPr>
          <p:cNvPr id="133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  <p:sp>
        <p:nvSpPr>
          <p:cNvPr id="133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E0A006A-5094-4829-97F2-633E979D39F9}" type="slidenum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908254C-2DC0-45FE-9C90-C1B57299D9DF}" type="datetime1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AD300542-A386-4C86-8A02-B03E87E48B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908254C-2DC0-45FE-9C90-C1B57299D9DF}" type="datetime1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AD300542-A386-4C86-8A02-B03E87E48B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908254C-2DC0-45FE-9C90-C1B57299D9DF}" type="datetime1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AD300542-A386-4C86-8A02-B03E87E48B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908254C-2DC0-45FE-9C90-C1B57299D9DF}" type="datetime1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AD300542-A386-4C86-8A02-B03E87E48B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908254C-2DC0-45FE-9C90-C1B57299D9DF}" type="datetime1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AD300542-A386-4C86-8A02-B03E87E48B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908254C-2DC0-45FE-9C90-C1B57299D9DF}" type="datetime1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AD300542-A386-4C86-8A02-B03E87E48B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908254C-2DC0-45FE-9C90-C1B57299D9DF}" type="datetime1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AD300542-A386-4C86-8A02-B03E87E48B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908254C-2DC0-45FE-9C90-C1B57299D9DF}" type="datetime1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AD300542-A386-4C86-8A02-B03E87E48B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10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2683B38E-6E16-4DF7-B61B-048AC8498CE1}" type="datetime1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  <p:sp>
        <p:nvSpPr>
          <p:cNvPr id="4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AC01076B-6315-40CB-88D8-1AAD2605FD49}" type="slidenum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I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908254C-2DC0-45FE-9C90-C1B57299D9DF}" type="datetime1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AD300542-A386-4C86-8A02-B03E87E48B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908254C-2DC0-45FE-9C90-C1B57299D9DF}" type="datetime1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AD300542-A386-4C86-8A02-B03E87E48B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908254C-2DC0-45FE-9C90-C1B57299D9DF}" type="datetime1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AD300542-A386-4C86-8A02-B03E87E48B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>
  <p:cSld name="Section Header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2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BF1FAE96-A786-47E9-A537-0407F9192D66}" type="datetime1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  <p:sp>
        <p:nvSpPr>
          <p:cNvPr id="51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  <p:sp>
        <p:nvSpPr>
          <p:cNvPr id="5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1A2776BD-E8C1-494F-A897-9425E498E701}" type="slidenum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>
  <p:cSld name="Two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14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2D7EBC4F-E0EF-4AE2-959F-999A2E1B90EB}" type="datetime1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  <p:sp>
        <p:nvSpPr>
          <p:cNvPr id="615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  <p:sp>
        <p:nvSpPr>
          <p:cNvPr id="615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FB6F783D-501C-412A-9B9B-B8ABCE1C8E2C}" type="slidenum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>
  <p:cSld name="Comparison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173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24076254-3663-4227-A3F5-DF6C64515EA7}" type="datetime1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  <p:sp>
        <p:nvSpPr>
          <p:cNvPr id="717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  <p:sp>
        <p:nvSpPr>
          <p:cNvPr id="717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FE58FA3D-5B90-41C3-9CE0-97B6976EA38C}" type="slidenum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>
  <p:cSld name="Title Only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819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FC285CA8-666C-4BFF-B9DB-52211E772490}" type="datetime1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  <p:sp>
        <p:nvSpPr>
          <p:cNvPr id="819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  <p:sp>
        <p:nvSpPr>
          <p:cNvPr id="819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142A466D-9713-4C83-A6B2-F25152B3802D}" type="slidenum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>
  <p:cSld name="Blank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9221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3368BACE-8A4F-4645-BB62-97B5C21B17B2}" type="datetime1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  <p:sp>
        <p:nvSpPr>
          <p:cNvPr id="92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  <p:sp>
        <p:nvSpPr>
          <p:cNvPr id="92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0836FE52-8B43-469A-A4A3-DFB16609ED9E}" type="slidenum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>
  <p:cSld name="Content with Caption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4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099A63BC-BF67-4EDB-9581-19BE473A6336}" type="datetime1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F7B5E715-C992-41B7-B5ED-0A5033679C2A}" type="slidenum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>
  <p:cSld name="Picture with Caption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IN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26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6B3A8B9E-9E26-4351-954C-BB519DB7A0C0}" type="datetime1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  <p:sp>
        <p:nvSpPr>
          <p:cNvPr id="1127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28482350-786D-4E53-B88C-862730566FF2}" type="slidenum">
              <a:rPr lang="en-IN" altLang="en-US">
                <a:latin typeface="Calibri" pitchFamily="34" charset="0"/>
              </a:rPr>
              <a:t>*</a:t>
            </a:fld>
            <a:endParaRPr lang="en-IN" altLang="en-US"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jpe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pic>
        <p:nvPicPr>
          <p:cNvPr id="1026" name="Picture 6" descr="I2IT Photo 1.jpg"/>
          <p:cNvPicPr>
            <a:picLocks noChangeAspect="1"/>
          </p:cNvPicPr>
          <p:nvPr/>
        </p:nvPicPr>
        <p:blipFill>
          <a:blip r:embed="rId12">
            <a:lum bright="2000"/>
          </a:blip>
          <a:srcRect l="11092" r="1109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91440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1" r:id="rId2"/>
    <p:sldLayoutId id="2147484003" r:id="rId3"/>
    <p:sldLayoutId id="2147484005" r:id="rId4"/>
    <p:sldLayoutId id="2147484007" r:id="rId5"/>
    <p:sldLayoutId id="2147484009" r:id="rId6"/>
    <p:sldLayoutId id="2147484011" r:id="rId7"/>
    <p:sldLayoutId id="2147484013" r:id="rId8"/>
    <p:sldLayoutId id="2147484015" r:id="rId9"/>
    <p:sldLayoutId id="2147484017" r:id="rId10"/>
    <p:sldLayoutId id="2147484019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chemeClr val="bg2"/>
        </a:solidFill>
      </p:bgPr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5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eaLnBrk="1" hangingPunct="1"/>
            <a:fld id="{8908254C-2DC0-45FE-9C90-C1B57299D9DF}" type="datetime1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5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5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lvl="0" algn="r" eaLnBrk="1" hangingPunct="1"/>
            <a:fld id="{AD300542-A386-4C86-8A02-B03E87E48B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*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ransition/>
  <p:timing/>
  <p:txStyles>
    <p:titleStyle>
      <a:lvl1pPr marL="0" indent="0" algn="ctr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4400" b="0" i="0" u="none" kern="1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3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2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20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hyperlink" Target="http://www.isquareit.edu.in/" TargetMode="Ex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4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4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hyperlink" Target="mailto:pradipc@isquareit.edu.in" TargetMode="External" /><Relationship Id="rId3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4.png" /><Relationship Id="rId3" Type="http://schemas.openxmlformats.org/officeDocument/2006/relationships/image" Target="../media/image5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4.png" /><Relationship Id="rId3" Type="http://schemas.openxmlformats.org/officeDocument/2006/relationships/image" Target="../media/image6.png" /><Relationship Id="rId4" Type="http://schemas.openxmlformats.org/officeDocument/2006/relationships/hyperlink" Target="https://subscription.packtpub.com/book/business/9781788832687/1/ch01lvl1sec15/industrial-iot-deployment-architecture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>
  <p:cSld name="">
    <p:spTree>
      <p:nvGrpSpPr>
        <p:cNvPr id="1" name=""/>
        <p:cNvGrpSpPr/>
        <p:nvPr/>
      </p:nvGrpSpPr>
      <p:grpSpPr/>
      <p:pic>
        <p:nvPicPr>
          <p:cNvPr id="14338" name="Picture 3" descr="1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4339" name="Picture 5" descr="I²IT_With_name Final updated 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88" y="71438"/>
            <a:ext cx="4892675" cy="21431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4340" name="Title 1"/>
          <p:cNvSpPr txBox="1"/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4400">
                <a:latin typeface="Calibri" pitchFamily="34" charset="0"/>
              </a:rPr>
              <a:t>Industrial Internet of Things (IIoT)</a:t>
            </a:r>
            <a:endParaRPr lang="en-IN" altLang="en-US" sz="4400">
              <a:latin typeface="Calibri" pitchFamily="34" charset="0"/>
            </a:endParaRPr>
          </a:p>
        </p:txBody>
      </p:sp>
      <p:sp>
        <p:nvSpPr>
          <p:cNvPr id="14341" name="Subtitle 2"/>
          <p:cNvSpPr txBox="1"/>
          <p:nvPr/>
        </p:nvSpPr>
        <p:spPr>
          <a:xfrm>
            <a:off x="0" y="4437062"/>
            <a:ext cx="9144000" cy="2420938"/>
          </a:xfrm>
          <a:prstGeom prst="rect">
            <a:avLst/>
          </a:prstGeom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342900" marR="0" lvl="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IN" altLang="en-US" sz="3000">
                <a:latin typeface="Calibri" pitchFamily="34" charset="0"/>
              </a:rPr>
              <a:t>Mr. Pradip Ashok Chougule</a:t>
            </a:r>
            <a:endParaRPr lang="en-IN" altLang="en-US" sz="3000">
              <a:latin typeface="Calibri" pitchFamily="34" charset="0"/>
            </a:endParaRPr>
          </a:p>
          <a:p>
            <a:pPr marL="342900" marR="0" lvl="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IN" altLang="en-US" sz="3000">
                <a:latin typeface="Calibri" pitchFamily="34" charset="0"/>
              </a:rPr>
              <a:t>Department of Computer Engineering</a:t>
            </a:r>
            <a:endParaRPr lang="en-IN" altLang="en-US" sz="3000">
              <a:latin typeface="Calibri" pitchFamily="34" charset="0"/>
            </a:endParaRPr>
          </a:p>
          <a:p>
            <a:pPr marL="342900" marR="0" lvl="0" indent="-342900" eaLnBrk="1" hangingPunct="1">
              <a:lnSpc>
                <a:spcPct val="80000"/>
              </a:lnSpc>
              <a:spcBef>
                <a:spcPct val="20000"/>
              </a:spcBef>
              <a:buFont typeface=""/>
              <a:buChar char="•"/>
            </a:pPr>
            <a:endParaRPr lang="en-IN" altLang="en-US" sz="3000">
              <a:latin typeface="Calibri" pitchFamily="34" charset="0"/>
            </a:endParaRPr>
          </a:p>
          <a:p>
            <a:pPr marL="342900" marR="0" lvl="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IN" altLang="en-US" sz="3000">
                <a:latin typeface="Calibri" pitchFamily="34" charset="0"/>
              </a:rPr>
              <a:t>International Institute of Information Technology, I²IT</a:t>
            </a:r>
            <a:endParaRPr lang="en-IN" altLang="en-US" sz="3000">
              <a:latin typeface="Calibri" pitchFamily="34" charset="0"/>
            </a:endParaRPr>
          </a:p>
          <a:p>
            <a:pPr marL="342900" marR="0" lvl="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IN" altLang="en-US" sz="3000">
                <a:latin typeface="Calibri" pitchFamily="34" charset="0"/>
                <a:hlinkClick r:id="rId4"/>
              </a:rPr>
              <a:t>www.isquareit.edu.in</a:t>
            </a:r>
            <a:r>
              <a:rPr lang="en-IN" altLang="en-US" sz="3000">
                <a:latin typeface="Calibri" pitchFamily="34" charset="0"/>
              </a:rPr>
              <a:t> </a:t>
            </a:r>
            <a:endParaRPr lang="en-IN" altLang="en-US" sz="3000">
              <a:latin typeface="Calibri" pitchFamily="34" charset="0"/>
            </a:endParaRPr>
          </a:p>
        </p:txBody>
      </p:sp>
      <p:sp>
        <p:nvSpPr>
          <p:cNvPr id="14342" name="Footer Placeholder 5"/>
          <p:cNvSpPr txBox="1">
            <a:spLocks noGrp="1"/>
          </p:cNvSpPr>
          <p:nvPr>
            <p:ph type="ftr" idx="11"/>
          </p:nvPr>
        </p:nvSpPr>
        <p:spPr>
          <a:xfrm>
            <a:off x="0" y="6356350"/>
            <a:ext cx="91440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/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N" altLang="en-US" b="1"/>
              <a:t>Customer Behavior: </a:t>
            </a:r>
            <a:endParaRPr lang="en-IN" altLang="en-US" b="1"/>
          </a:p>
          <a:p>
            <a:pPr lvl="1"/>
            <a:r>
              <a:rPr lang="en-IN" altLang="en-US"/>
              <a:t>The edge that IIoT gives to enterprises over their competitor helps them achieve better customer satisfaction and retention through value addition.</a:t>
            </a:r>
            <a:endParaRPr lang="en-IN" altLang="en-US"/>
          </a:p>
          <a:p>
            <a:pPr lvl="0">
              <a:buNone/>
            </a:pPr>
            <a:endParaRPr lang="en-IN" altLang="en-US"/>
          </a:p>
        </p:txBody>
      </p:sp>
      <p:sp>
        <p:nvSpPr>
          <p:cNvPr id="23556" name="Footer Placeholder 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3557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38F480BF-13CD-4DAB-BD77-C76C91060A2E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10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/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N" altLang="en-US" b="1"/>
              <a:t>Macro-Economic Drivers: </a:t>
            </a:r>
            <a:endParaRPr lang="en-IN" altLang="en-US" b="1"/>
          </a:p>
          <a:p>
            <a:pPr lvl="1"/>
            <a:r>
              <a:rPr lang="en-IN" altLang="en-US"/>
              <a:t>Government policies like Industry 4.0, Smart Factories, Make In India, Make In China 2025 &amp; Smart Cities, Japan’s Industrial Value Chain Initiative Foum, Support of Green initiatives, Rising Energy &amp; crude oil prices, Favorable FDI policies, Policies by regulatory bodies, etc. works totally in favour of the IIoT evolution.</a:t>
            </a:r>
            <a:endParaRPr lang="en-IN" altLang="en-US"/>
          </a:p>
        </p:txBody>
      </p:sp>
      <p:sp>
        <p:nvSpPr>
          <p:cNvPr id="24580" name="Footer Placeholder 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4581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46F7E0DC-C044-40D7-8506-D6358B5E27AE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11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5602" name="Title 3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b="1"/>
              <a:t>IIoT technologies</a:t>
            </a:r>
            <a:endParaRPr lang="en-IN" altLang="en-US"/>
          </a:p>
        </p:txBody>
      </p:sp>
      <p:sp>
        <p:nvSpPr>
          <p:cNvPr id="25603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N" altLang="en-US"/>
              <a:t>Current and upcoming IIoT technologies are:</a:t>
            </a:r>
            <a:endParaRPr lang="en-IN" altLang="en-US"/>
          </a:p>
          <a:p>
            <a:pPr lvl="1"/>
            <a:r>
              <a:rPr lang="en-IN" altLang="en-US" b="1"/>
              <a:t>Digital twins</a:t>
            </a:r>
            <a:endParaRPr lang="en-IN" altLang="en-US" b="1"/>
          </a:p>
          <a:p>
            <a:pPr lvl="1"/>
            <a:r>
              <a:rPr lang="en-IN" altLang="en-US" b="1"/>
              <a:t>Electronic logging device (ELD)</a:t>
            </a:r>
            <a:endParaRPr lang="en-IN" altLang="en-US" b="1"/>
          </a:p>
          <a:p>
            <a:pPr lvl="1"/>
            <a:r>
              <a:rPr lang="en-IN" altLang="en-US" b="1"/>
              <a:t>Radio-frequency identification (RFID)</a:t>
            </a:r>
            <a:r>
              <a:rPr lang="en-IN" altLang="en-US"/>
              <a:t> </a:t>
            </a:r>
            <a:endParaRPr lang="en-IN" altLang="en-US"/>
          </a:p>
          <a:p>
            <a:pPr lvl="1"/>
            <a:r>
              <a:rPr lang="en-IN" altLang="en-US" b="1"/>
              <a:t>Intelligent Edge</a:t>
            </a:r>
            <a:endParaRPr lang="en-IN" altLang="en-US" b="1"/>
          </a:p>
          <a:p>
            <a:pPr lvl="1"/>
            <a:r>
              <a:rPr lang="en-IN" altLang="en-US" b="1"/>
              <a:t>Predictive maintenance</a:t>
            </a:r>
          </a:p>
          <a:p>
            <a:pPr lvl="0">
              <a:buNone/>
            </a:pPr>
            <a:endParaRPr lang="en-IN" altLang="en-US"/>
          </a:p>
        </p:txBody>
      </p:sp>
      <p:sp>
        <p:nvSpPr>
          <p:cNvPr id="25604" name="Footer Placeholder 3"/>
          <p:cNvSpPr txBox="1">
            <a:spLocks noGrp="1"/>
          </p:cNvSpPr>
          <p:nvPr>
            <p:ph type="ftr" idx="11"/>
          </p:nvPr>
        </p:nvSpPr>
        <p:spPr bwMode="auto">
          <a:xfrm>
            <a:off x="0" y="6143625"/>
            <a:ext cx="9144000" cy="577850"/>
          </a:xfrm>
          <a:prstGeom prst="rect">
            <a:avLst/>
          </a:prstGeom>
          <a:noFill/>
          <a:ln>
            <a:miter lim="800000"/>
          </a:ln>
        </p:spPr>
        <p:txBody>
          <a:bodyPr numCol="1" rtlCol="0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 Phone - +91 20 22933441/2/3 | Website - www.isquareit.edu.in | Email - info@isquareit.edu.in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5605" name="Picture 3" descr="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000125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560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0DEA3708-BF05-4378-A394-6902835A0E7D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12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6626" name="Title 3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IN" altLang="en-US" b="1"/>
              <a:t>IIoT applications</a:t>
            </a:r>
            <a:endParaRPr lang="en-IN" altLang="en-US"/>
          </a:p>
        </p:txBody>
      </p:sp>
      <p:sp>
        <p:nvSpPr>
          <p:cNvPr id="26627" name="Content Placeholder 12"/>
          <p:cNvSpPr>
            <a:spLocks noGrp="1"/>
          </p:cNvSpPr>
          <p:nvPr>
            <p:ph idx="1"/>
          </p:nvPr>
        </p:nvSpPr>
        <p:spPr>
          <a:xfrm>
            <a:off x="500062" y="1000125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N" altLang="en-US" sz="2800"/>
              <a:t>Autonomous vehicles: Free-roaming robots move across factory floors</a:t>
            </a:r>
            <a:endParaRPr lang="en-IN" altLang="en-US" sz="2800"/>
          </a:p>
          <a:p>
            <a:pPr lvl="0"/>
            <a:r>
              <a:rPr lang="en-IN" altLang="en-US" sz="2800"/>
              <a:t>Machine utilisation: Making the most of industrial assets</a:t>
            </a:r>
            <a:endParaRPr lang="en-IN" altLang="en-US" sz="2800"/>
          </a:p>
          <a:p>
            <a:pPr lvl="0"/>
            <a:r>
              <a:rPr lang="en-IN" altLang="en-US" sz="2800"/>
              <a:t>Operator productivity: Connected tools eliminate human error</a:t>
            </a:r>
            <a:endParaRPr lang="en-IN" altLang="en-US" sz="2800"/>
          </a:p>
          <a:p>
            <a:pPr lvl="0"/>
            <a:r>
              <a:rPr lang="en-IN" altLang="en-US" sz="2800"/>
              <a:t>Power management: Building automation lowers energy costs</a:t>
            </a:r>
            <a:endParaRPr lang="en-IN" altLang="en-US" sz="2800"/>
          </a:p>
          <a:p>
            <a:pPr lvl="0"/>
            <a:r>
              <a:rPr lang="en-IN" altLang="en-US" sz="2800"/>
              <a:t>Quality control: Vision systems deliver perfect products, time and again</a:t>
            </a:r>
            <a:endParaRPr lang="en-IN" altLang="en-US" sz="2800"/>
          </a:p>
          <a:p>
            <a:pPr lvl="0"/>
            <a:r>
              <a:rPr lang="en-IN" altLang="en-US" sz="2800"/>
              <a:t>Smart logistics: Keeping track of assets in real-time</a:t>
            </a:r>
            <a:endParaRPr lang="en-IN" altLang="en-US" sz="2800"/>
          </a:p>
          <a:p>
            <a:pPr lvl="0"/>
            <a:r>
              <a:rPr lang="en-IN" altLang="en-US" sz="2800"/>
              <a:t>Wearables: Ensuring worker safety at all times</a:t>
            </a:r>
            <a:endParaRPr lang="en-IN" altLang="en-US" sz="2800"/>
          </a:p>
          <a:p>
            <a:pPr lvl="0"/>
            <a:endParaRPr lang="en-IN" altLang="en-US"/>
          </a:p>
        </p:txBody>
      </p:sp>
      <p:sp>
        <p:nvSpPr>
          <p:cNvPr id="26628" name="Footer Placeholder 3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</a:ln>
        </p:spPr>
        <p:txBody>
          <a:bodyPr numCol="1" rtlCol="0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 Phone - +91 20 22933441/2/3 | Website - www.isquareit.edu.in | Email - info@isquareit.edu.in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6629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F5088F5B-8026-4C0D-BA5D-B8597C831404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13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6630" name="Picture 3" descr="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000125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b="1"/>
              <a:t>Vendors in IIoT</a:t>
            </a:r>
            <a:endParaRPr lang="en-IN" alt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214312" y="1600200"/>
            <a:ext cx="8715375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N" altLang="en-US" sz="2800"/>
              <a:t>There are a number of vendors with IIoT platforms, including:</a:t>
            </a:r>
            <a:endParaRPr lang="en-IN" altLang="en-US" sz="2800"/>
          </a:p>
          <a:p>
            <a:pPr lvl="1"/>
            <a:r>
              <a:rPr lang="en-IN" altLang="en-US" sz="2000"/>
              <a:t>ABB: a power and robotics company.</a:t>
            </a:r>
            <a:endParaRPr lang="en-IN" altLang="en-US" sz="2000"/>
          </a:p>
          <a:p>
            <a:pPr lvl="1"/>
            <a:r>
              <a:rPr lang="en-IN" altLang="en-US" sz="2000"/>
              <a:t>IoT System by Cisco: a networking company.</a:t>
            </a:r>
            <a:endParaRPr lang="en-IN" altLang="en-US" sz="2000"/>
          </a:p>
          <a:p>
            <a:pPr lvl="1"/>
            <a:r>
              <a:rPr lang="en-IN" altLang="en-US" sz="2000"/>
              <a:t>Fanuc: a supplier of industrial automation equipment.</a:t>
            </a:r>
            <a:endParaRPr lang="en-IN" altLang="en-US" sz="2000"/>
          </a:p>
          <a:p>
            <a:pPr lvl="1"/>
            <a:r>
              <a:rPr lang="en-IN" altLang="en-US" sz="2000"/>
              <a:t>Predix by GE Digital: an energy management company.</a:t>
            </a:r>
            <a:endParaRPr lang="en-IN" altLang="en-US" sz="2000"/>
          </a:p>
          <a:p>
            <a:pPr lvl="1"/>
            <a:r>
              <a:rPr lang="en-IN" altLang="en-US" sz="2000"/>
              <a:t>Connected Performance Services by Honeywell: a software-industrial company.</a:t>
            </a:r>
            <a:endParaRPr lang="en-IN" altLang="en-US" sz="2000"/>
          </a:p>
          <a:p>
            <a:pPr lvl="1"/>
            <a:r>
              <a:rPr lang="en-IN" altLang="en-US" sz="2000"/>
              <a:t>Connyun by Kuka: a manufacturer of industrial robots (created in partnership with Infosys, an IT consulting firm).</a:t>
            </a:r>
            <a:endParaRPr lang="en-IN" altLang="en-US" sz="2000"/>
          </a:p>
          <a:p>
            <a:pPr lvl="1"/>
            <a:r>
              <a:rPr lang="en-IN" altLang="en-US" sz="2000"/>
              <a:t>Wonderware by Schneider Electric: an energy management company.</a:t>
            </a:r>
            <a:endParaRPr lang="en-IN" altLang="en-US" sz="2000"/>
          </a:p>
          <a:p>
            <a:pPr lvl="1"/>
            <a:r>
              <a:rPr lang="en-IN" altLang="en-US" sz="2000"/>
              <a:t>MindSphere by Siemens: an industrial manufacturing company.</a:t>
            </a:r>
            <a:endParaRPr lang="en-IN" altLang="en-US" sz="2000"/>
          </a:p>
          <a:p>
            <a:pPr lvl="1"/>
            <a:endParaRPr lang="en-IN" altLang="en-US" sz="2400"/>
          </a:p>
        </p:txBody>
      </p:sp>
      <p:sp>
        <p:nvSpPr>
          <p:cNvPr id="27652" name="Footer Placeholder 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7653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A8B6D3BF-ED96-49A5-989A-266F7119826C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14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867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t>Summary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214312" y="1143000"/>
            <a:ext cx="8715375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N" altLang="en-US" sz="2800"/>
              <a:t>The endless unfolding of new technologies have added up to a huge list of the “Next Big Thing”. However not every evolving technology has the potential to break through the business and social landscape. </a:t>
            </a:r>
            <a:endParaRPr lang="en-IN" altLang="en-US" sz="2800"/>
          </a:p>
          <a:p>
            <a:pPr lvl="0"/>
            <a:r>
              <a:rPr lang="en-IN" altLang="en-US" sz="2800"/>
              <a:t>McKinsey Global Institute has estimated that IoT will have a potential economic impact of up to $6.2 trillion by 2025. </a:t>
            </a:r>
            <a:endParaRPr lang="en-IN" altLang="en-US" sz="2800"/>
          </a:p>
          <a:p>
            <a:pPr lvl="0"/>
            <a:r>
              <a:rPr lang="en-IN" altLang="en-US" sz="2800"/>
              <a:t>It also has the potential to drive productivity across $36 trillion and operating costs across multiple industries, including manufacturing, health care, and mining.</a:t>
            </a:r>
            <a:endParaRPr lang="en-IN" altLang="en-US" sz="2800"/>
          </a:p>
        </p:txBody>
      </p:sp>
      <p:sp>
        <p:nvSpPr>
          <p:cNvPr id="28676" name="Footer Placeholder 3"/>
          <p:cNvSpPr txBox="1">
            <a:spLocks noGrp="1"/>
          </p:cNvSpPr>
          <p:nvPr>
            <p:ph type="ftr" idx="11"/>
          </p:nvPr>
        </p:nvSpPr>
        <p:spPr bwMode="auto">
          <a:xfrm>
            <a:off x="0" y="6215062"/>
            <a:ext cx="9144000" cy="506412"/>
          </a:xfrm>
          <a:prstGeom prst="rect">
            <a:avLst/>
          </a:prstGeom>
          <a:noFill/>
          <a:ln>
            <a:miter lim="800000"/>
          </a:ln>
        </p:spPr>
        <p:txBody>
          <a:bodyPr numCol="1" rtlCol="0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 Phone - +91 20 22933441/2/3 | Website - www.isquareit.edu.in | Email - info@isquareit.edu.in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8677" name="Picture 3" descr="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000125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8678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8D92A30F-5E99-416D-B1CA-E748BCF7CA69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15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t>Thank You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idx="1"/>
          </p:nvPr>
        </p:nvSpPr>
        <p:spPr>
          <a:xfrm>
            <a:off x="214312" y="1500188"/>
            <a:ext cx="8715375" cy="478631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None/>
            </a:pPr>
            <a:r>
              <a:rPr sz="2800"/>
              <a:t>For Further details, Please contact</a:t>
            </a:r>
            <a:endParaRPr sz="2800"/>
          </a:p>
          <a:p>
            <a:pPr lvl="0" algn="ctr">
              <a:buNone/>
            </a:pPr>
            <a:r>
              <a:rPr sz="2800"/>
              <a:t>Mr. Pradip Ashok Chougule</a:t>
            </a:r>
            <a:endParaRPr sz="2800"/>
          </a:p>
          <a:p>
            <a:pPr lvl="0" algn="ctr">
              <a:buNone/>
            </a:pPr>
            <a:r>
              <a:rPr sz="2800">
                <a:hlinkClick r:id="rId2"/>
              </a:rPr>
              <a:t>pradipc@isquareit.edu.in</a:t>
            </a:r>
            <a:endParaRPr sz="2800"/>
          </a:p>
          <a:p>
            <a:pPr lvl="0" algn="ctr">
              <a:buNone/>
            </a:pPr>
            <a:r>
              <a:rPr sz="2800" b="1"/>
              <a:t>Department of Computer Engineering</a:t>
            </a:r>
            <a:endParaRPr sz="2800" b="1"/>
          </a:p>
          <a:p>
            <a:pPr lvl="0" algn="ctr">
              <a:spcBef>
                <a:spcPct val="0"/>
              </a:spcBef>
              <a:buNone/>
            </a:pPr>
            <a:endParaRPr lang="en-IN" altLang="en-US" sz="2400" b="1"/>
          </a:p>
          <a:p>
            <a:pPr lvl="0" algn="ctr">
              <a:spcBef>
                <a:spcPct val="0"/>
              </a:spcBef>
              <a:buNone/>
            </a:pPr>
            <a:r>
              <a:rPr lang="en-IN" altLang="en-US" sz="2400" b="1"/>
              <a:t>Hope Foundation’s </a:t>
            </a:r>
            <a:endParaRPr lang="en-IN" altLang="en-US" sz="2400" b="1"/>
          </a:p>
          <a:p>
            <a:pPr lvl="0" algn="ctr">
              <a:spcBef>
                <a:spcPct val="0"/>
              </a:spcBef>
              <a:buNone/>
            </a:pPr>
            <a:r>
              <a:rPr lang="en-IN" altLang="en-US" sz="2400" b="1"/>
              <a:t>International Institute of Information Technology, I²IT Pune</a:t>
            </a:r>
            <a:endParaRPr lang="en-IN" altLang="en-US" sz="2400" b="1"/>
          </a:p>
          <a:p>
            <a:pPr lvl="0" algn="ctr">
              <a:spcBef>
                <a:spcPct val="0"/>
              </a:spcBef>
              <a:buNone/>
            </a:pPr>
            <a:r>
              <a:rPr lang="en-IN" altLang="en-US" sz="2400" b="1"/>
              <a:t>P-14, Rajiv Gandhi Infotech Park, Hinjawadi Phase 1, </a:t>
            </a:r>
            <a:endParaRPr lang="en-IN" altLang="en-US" sz="2400" b="1"/>
          </a:p>
          <a:p>
            <a:pPr lvl="0" algn="ctr">
              <a:spcBef>
                <a:spcPct val="0"/>
              </a:spcBef>
              <a:buNone/>
            </a:pPr>
            <a:r>
              <a:rPr lang="en-IN" altLang="en-US" sz="2400" b="1"/>
              <a:t>Pune - 411 057 </a:t>
            </a:r>
            <a:endParaRPr lang="en-IN" altLang="en-US" sz="2400" b="1"/>
          </a:p>
          <a:p>
            <a:pPr lvl="0" algn="ctr">
              <a:spcBef>
                <a:spcPct val="0"/>
              </a:spcBef>
              <a:buNone/>
            </a:pPr>
            <a:r>
              <a:rPr lang="en-IN" altLang="en-US" sz="2400" b="1"/>
              <a:t> Phone - +91 20 22933441/2/3 </a:t>
            </a:r>
            <a:endParaRPr lang="en-IN" altLang="en-US" sz="2400" b="1"/>
          </a:p>
          <a:p>
            <a:pPr lvl="0" algn="ctr">
              <a:spcBef>
                <a:spcPct val="0"/>
              </a:spcBef>
              <a:buNone/>
            </a:pPr>
            <a:r>
              <a:rPr lang="en-IN" altLang="en-US" sz="2400" b="1"/>
              <a:t> Website - www.isquareit.edu.in | Email - info@isquareit.edu.in </a:t>
            </a:r>
            <a:endParaRPr lang="en-IN" altLang="en-US" sz="2400" b="1"/>
          </a:p>
          <a:p>
            <a:pPr lvl="0" algn="ctr">
              <a:buNone/>
            </a:pPr>
            <a:r>
              <a:rPr sz="2400"/>
              <a:t> </a:t>
            </a:r>
            <a:endParaRPr lang="en-IN" altLang="en-US" sz="2400"/>
          </a:p>
        </p:txBody>
      </p:sp>
      <p:sp>
        <p:nvSpPr>
          <p:cNvPr id="29700" name="Footer Placeholder 3"/>
          <p:cNvSpPr txBox="1">
            <a:spLocks noGrp="1"/>
          </p:cNvSpPr>
          <p:nvPr>
            <p:ph type="ftr" idx="11"/>
          </p:nvPr>
        </p:nvSpPr>
        <p:spPr bwMode="auto">
          <a:xfrm>
            <a:off x="0" y="6215062"/>
            <a:ext cx="9144000" cy="506412"/>
          </a:xfrm>
          <a:prstGeom prst="rect">
            <a:avLst/>
          </a:prstGeom>
          <a:noFill/>
          <a:ln>
            <a:miter lim="800000"/>
          </a:ln>
        </p:spPr>
        <p:txBody>
          <a:bodyPr numCol="1" rtlCol="0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 Phone - +91 20 22933441/2/3 | Website - www.isquareit.edu.in | Email - info@isquareit.edu.in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9701" name="Picture 3" descr="Log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1000125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9702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A879FFFA-7C52-4F1C-B3AD-D1F87F372551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16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bg>
      <p:bgPr>
        <a:solidFill>
          <a:srgbClr val="FCD9BC">
            <a:alpha val="25882"/>
          </a:srgbClr>
        </a:solidFill>
      </p:bgPr>
    </p:bg>
    <p:spTree>
      <p:nvGrpSpPr>
        <p:cNvPr id="1" name=""/>
        <p:cNvGrpSpPr/>
        <p:nvPr/>
      </p:nvGrpSpPr>
      <p:grpSpPr/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t>Contents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sz="2400" b="1"/>
              <a:t>What is IIoT? </a:t>
            </a:r>
            <a:endParaRPr lang="en-IN" altLang="en-US" sz="2400" b="1"/>
          </a:p>
          <a:p>
            <a:pPr lvl="0"/>
            <a:r>
              <a:rPr lang="en-IN" altLang="en-US" sz="2400" b="1"/>
              <a:t>What’s the difference between IoT and IIoT?</a:t>
            </a:r>
            <a:endParaRPr lang="en-IN" altLang="en-US" sz="2400" b="1"/>
          </a:p>
          <a:p>
            <a:pPr lvl="0"/>
            <a:r>
              <a:rPr lang="en-IN" altLang="en-US" sz="2400" b="1"/>
              <a:t>Why Industrial IoT?</a:t>
            </a:r>
            <a:endParaRPr lang="en-IN" altLang="en-US" sz="2400" b="1"/>
          </a:p>
          <a:p>
            <a:pPr lvl="0"/>
            <a:r>
              <a:rPr lang="en-IN" altLang="en-US" sz="2400" b="1"/>
              <a:t>IIoT infrastructure</a:t>
            </a:r>
            <a:endParaRPr lang="en-IN" altLang="en-US" sz="2400" b="1"/>
          </a:p>
          <a:p>
            <a:pPr lvl="0"/>
            <a:r>
              <a:rPr lang="en-IN" altLang="en-US" sz="2400" b="1"/>
              <a:t>IIoT deployment architecture </a:t>
            </a:r>
            <a:endParaRPr lang="en-IN" altLang="en-US" sz="2400" b="1"/>
          </a:p>
          <a:p>
            <a:pPr lvl="0"/>
            <a:r>
              <a:rPr lang="en-IN" altLang="en-US" sz="2400" b="1"/>
              <a:t>Drivers of IIoT</a:t>
            </a:r>
            <a:endParaRPr lang="en-IN" altLang="en-US" sz="2400" b="1"/>
          </a:p>
          <a:p>
            <a:pPr lvl="0"/>
            <a:r>
              <a:rPr lang="en-IN" altLang="en-US" sz="2400" b="1"/>
              <a:t>IIoT technologies</a:t>
            </a:r>
            <a:endParaRPr lang="en-IN" altLang="en-US" sz="2400" b="1"/>
          </a:p>
          <a:p>
            <a:pPr lvl="0"/>
            <a:r>
              <a:rPr lang="en-IN" altLang="en-US" sz="2400" b="1"/>
              <a:t>IIoT applications</a:t>
            </a:r>
            <a:endParaRPr lang="en-IN" altLang="en-US" sz="2400" b="1"/>
          </a:p>
          <a:p>
            <a:pPr lvl="0"/>
            <a:r>
              <a:rPr lang="en-IN" altLang="en-US" sz="2400" b="1"/>
              <a:t>Vendors in IIoT</a:t>
            </a:r>
            <a:endParaRPr lang="en-IN" altLang="en-US" sz="2400" b="1"/>
          </a:p>
          <a:p>
            <a:pPr lvl="0"/>
            <a:r>
              <a:rPr lang="en-IN" altLang="en-US" sz="2400" b="1"/>
              <a:t>Summary</a:t>
            </a:r>
            <a:endParaRPr lang="en-IN" altLang="en-US" sz="2400" b="1"/>
          </a:p>
          <a:p>
            <a:pPr lvl="0"/>
            <a:endParaRPr lang="en-IN" altLang="en-US" sz="2400"/>
          </a:p>
        </p:txBody>
      </p:sp>
      <p:sp>
        <p:nvSpPr>
          <p:cNvPr id="15364" name="Footer Placeholder 3"/>
          <p:cNvSpPr txBox="1">
            <a:spLocks noGrp="1"/>
          </p:cNvSpPr>
          <p:nvPr>
            <p:ph type="ftr" idx="11"/>
          </p:nvPr>
        </p:nvSpPr>
        <p:spPr bwMode="auto">
          <a:xfrm>
            <a:off x="0" y="6000750"/>
            <a:ext cx="9144000" cy="720725"/>
          </a:xfrm>
          <a:prstGeom prst="rect">
            <a:avLst/>
          </a:prstGeom>
          <a:noFill/>
          <a:ln>
            <a:miter lim="800000"/>
          </a:ln>
        </p:spPr>
        <p:txBody>
          <a:bodyPr numCol="1" rtlCol="0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 Phone - +91 20 22933441/2/3 | Website - www.isquareit.edu.in | Email - info@isquareit.edu.in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5365" name="Picture 3" descr="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000125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5366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D8B1A9A5-975B-477A-99E1-C7E07F23BAB0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2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IN" altLang="en-US" b="1"/>
              <a:t>What is IIoT?</a:t>
            </a:r>
            <a:endParaRPr lang="en-IN" altLang="en-US"/>
          </a:p>
        </p:txBody>
      </p:sp>
      <p:sp>
        <p:nvSpPr>
          <p:cNvPr id="16387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N" altLang="en-US"/>
              <a:t>The industrial internet of things (IIoT) is the use of smart sensors and actuators to enhance manufacturing and industrial processes. -  </a:t>
            </a:r>
            <a:r>
              <a:rPr lang="en-IN" altLang="en-US" sz="1800" i="1"/>
              <a:t>(Defined By: Margaret Rouse)</a:t>
            </a:r>
            <a:endParaRPr lang="en-IN" altLang="en-US" sz="1800" i="1"/>
          </a:p>
          <a:p>
            <a:pPr lvl="0"/>
            <a:r>
              <a:rPr lang="en-IN" altLang="en-US"/>
              <a:t>The IIoT consists of internet-connected machinery and the advanced analytics platforms that process the data they produce.  - </a:t>
            </a:r>
            <a:r>
              <a:rPr lang="en-IN" altLang="en-US" sz="1800" i="1"/>
              <a:t>(Reference from: www.hpe.com)</a:t>
            </a:r>
            <a:endParaRPr lang="en-IN" altLang="en-US" sz="1800" i="1"/>
          </a:p>
        </p:txBody>
      </p:sp>
      <p:sp>
        <p:nvSpPr>
          <p:cNvPr id="16388" name="Footer Placeholder 3"/>
          <p:cNvSpPr txBox="1">
            <a:spLocks noGrp="1"/>
          </p:cNvSpPr>
          <p:nvPr>
            <p:ph type="ftr" idx="11"/>
          </p:nvPr>
        </p:nvSpPr>
        <p:spPr bwMode="auto">
          <a:xfrm>
            <a:off x="0" y="6072188"/>
            <a:ext cx="9144000" cy="649288"/>
          </a:xfrm>
          <a:prstGeom prst="rect">
            <a:avLst/>
          </a:prstGeom>
          <a:noFill/>
          <a:ln>
            <a:miter lim="800000"/>
          </a:ln>
        </p:spPr>
        <p:txBody>
          <a:bodyPr numCol="1" rtlCol="0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 Phone - +91 20 22933441/2/3 | Website - www.isquareit.edu.in | Email - info@isquareit.edu.in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6389" name="Picture 3" descr="Logo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1000125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6390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4E658F35-3F45-4809-9691-92CCD97C4FFB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3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IN" altLang="en-US" b="1"/>
              <a:t>Difference between IoT and IIoT?</a:t>
            </a:r>
            <a:endParaRPr lang="en-IN" altLang="en-US"/>
          </a:p>
        </p:txBody>
      </p:sp>
      <p:sp>
        <p:nvSpPr>
          <p:cNvPr id="17411" name="Content Placeholder 11"/>
          <p:cNvSpPr>
            <a:spLocks noGrp="1"/>
          </p:cNvSpPr>
          <p:nvPr>
            <p:ph idx="1"/>
          </p:nvPr>
        </p:nvSpPr>
        <p:spPr>
          <a:xfrm>
            <a:off x="500062" y="142875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N" altLang="en-US"/>
              <a:t>The IIoT is a subcategory of the IoT, which also includes consumer-facing applications such as wearable devices, smart home technology and self-driving cars. </a:t>
            </a:r>
            <a:endParaRPr lang="en-IN" altLang="en-US"/>
          </a:p>
          <a:p>
            <a:pPr lvl="0"/>
            <a:r>
              <a:rPr lang="en-IN" altLang="en-US"/>
              <a:t>Sensor-embedded devices, machines and infrastructure that transmit data via the Internet and are managed by software are the hallmark of both concepts.</a:t>
            </a:r>
            <a:endParaRPr lang="en-IN" altLang="en-US"/>
          </a:p>
        </p:txBody>
      </p:sp>
      <p:sp>
        <p:nvSpPr>
          <p:cNvPr id="17412" name="Footer Placeholder 3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miter lim="800000"/>
          </a:ln>
        </p:spPr>
        <p:txBody>
          <a:bodyPr numCol="1" rtlCol="0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 Phone - +91 20 22933441/2/3 | Website - www.isquareit.edu.in | Email - info@isquareit.edu.in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7413" name="Slide Number Placeholder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4E880954-85D5-4052-BB2A-0BC532835C05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4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7414" name="Picture 3" descr="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000125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7415" name="AutoShape 4" descr="Gitlab devops loop p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endParaRPr lang="en-IN" altLang="en-US"/>
          </a:p>
        </p:txBody>
      </p:sp>
      <p:sp>
        <p:nvSpPr>
          <p:cNvPr id="17416" name="AutoShape 6" descr="Gitlab devops loop p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endParaRPr lang="en-IN" altLang="en-US"/>
          </a:p>
        </p:txBody>
      </p:sp>
      <p:sp>
        <p:nvSpPr>
          <p:cNvPr id="17417" name="AutoShape 8" descr="Gitlab devops loop p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endParaRPr lang="en-IN" altLang="en-US"/>
          </a:p>
        </p:txBody>
      </p:sp>
      <p:sp>
        <p:nvSpPr>
          <p:cNvPr id="17418" name="AutoShape 10" descr="DevOps Tool Market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endParaRPr lang="en-IN" altLang="en-US"/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843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b="1"/>
              <a:t>Why Industrial IoT?</a:t>
            </a:r>
            <a:endParaRPr lang="en-IN" altLang="en-US" b="1"/>
          </a:p>
        </p:txBody>
      </p:sp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N" altLang="en-US"/>
              <a:t>For any business that deals with the production and/or transportation of physical goods, IIoT can create game-changing operational efficiencies and present entirely new business models.</a:t>
            </a:r>
            <a:endParaRPr lang="en-IN" altLang="en-US"/>
          </a:p>
          <a:p>
            <a:pPr lvl="0">
              <a:buNone/>
            </a:pPr>
            <a:endParaRPr lang="en-IN" altLang="en-US"/>
          </a:p>
          <a:p>
            <a:pPr lvl="0">
              <a:buNone/>
            </a:pPr>
            <a:endParaRPr lang="en-IN" altLang="en-US"/>
          </a:p>
        </p:txBody>
      </p:sp>
      <p:sp>
        <p:nvSpPr>
          <p:cNvPr id="18436" name="Footer Placeholder 3"/>
          <p:cNvSpPr txBox="1">
            <a:spLocks noGrp="1"/>
          </p:cNvSpPr>
          <p:nvPr>
            <p:ph type="ftr" idx="11"/>
          </p:nvPr>
        </p:nvSpPr>
        <p:spPr bwMode="auto">
          <a:xfrm>
            <a:off x="0" y="6143625"/>
            <a:ext cx="9144000" cy="577850"/>
          </a:xfrm>
          <a:prstGeom prst="rect">
            <a:avLst/>
          </a:prstGeom>
          <a:noFill/>
          <a:ln>
            <a:miter lim="800000"/>
          </a:ln>
        </p:spPr>
        <p:txBody>
          <a:bodyPr numCol="1" rtlCol="0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 Phone - +91 20 22933441/2/3 | Website - www.isquareit.edu.in | Email - info@isquareit.edu.in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8437" name="Picture 3" descr="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000125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38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46D307C8-E79E-4766-9ACB-DD6FF93AEB86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5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/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N" altLang="en-US"/>
              <a:t>The following are examples of ways in which IIoT technology could be applied in diverse industries.</a:t>
            </a:r>
            <a:endParaRPr lang="en-IN" altLang="en-US"/>
          </a:p>
          <a:p>
            <a:pPr lvl="1"/>
            <a:r>
              <a:t>Production</a:t>
            </a:r>
          </a:p>
          <a:p>
            <a:pPr lvl="1"/>
            <a:r>
              <a:t>Supply Chain</a:t>
            </a:r>
          </a:p>
          <a:p>
            <a:pPr lvl="1"/>
            <a:r>
              <a:t>Building Management</a:t>
            </a:r>
          </a:p>
          <a:p>
            <a:pPr lvl="1"/>
            <a:r>
              <a:t>Healthcare</a:t>
            </a:r>
          </a:p>
          <a:p>
            <a:pPr lvl="1"/>
            <a:r>
              <a:t>Retail </a:t>
            </a:r>
            <a:endParaRPr lang="en-IN" altLang="en-US"/>
          </a:p>
        </p:txBody>
      </p:sp>
      <p:sp>
        <p:nvSpPr>
          <p:cNvPr id="19460" name="Footer Placeholder 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9461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236BABF0-9AC9-4CFB-AC08-F91226044527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6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048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b="1"/>
              <a:t>IIoT infrastructure</a:t>
            </a:r>
            <a:endParaRPr lang="en-IN" altLang="en-US"/>
          </a:p>
        </p:txBody>
      </p:sp>
      <p:sp>
        <p:nvSpPr>
          <p:cNvPr id="20483" name="Footer Placeholder 3"/>
          <p:cNvSpPr txBox="1">
            <a:spLocks noGrp="1"/>
          </p:cNvSpPr>
          <p:nvPr>
            <p:ph type="ftr" idx="11"/>
          </p:nvPr>
        </p:nvSpPr>
        <p:spPr bwMode="auto">
          <a:xfrm>
            <a:off x="0" y="6143625"/>
            <a:ext cx="9144000" cy="577850"/>
          </a:xfrm>
          <a:prstGeom prst="rect">
            <a:avLst/>
          </a:prstGeom>
          <a:noFill/>
          <a:ln>
            <a:miter lim="800000"/>
          </a:ln>
        </p:spPr>
        <p:txBody>
          <a:bodyPr numCol="1" rtlCol="0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 Phone - +91 20 22933441/2/3 | Website - www.isquareit.edu.in | Email - info@isquareit.edu.in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0484" name="Picture 3" descr="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000125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5" name="TextBox 6"/>
          <p:cNvSpPr/>
          <p:nvPr/>
        </p:nvSpPr>
        <p:spPr>
          <a:xfrm>
            <a:off x="285750" y="6429375"/>
            <a:ext cx="8858250" cy="3698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r>
              <a:t>Source: </a:t>
            </a:r>
            <a:r>
              <a:rPr lang="en-IN" altLang="en-US"/>
              <a:t>TechTarget </a:t>
            </a:r>
            <a:endParaRPr lang="en-IN" altLang="en-US"/>
          </a:p>
        </p:txBody>
      </p:sp>
      <p:sp>
        <p:nvSpPr>
          <p:cNvPr id="20486" name="Slide Number Placeholder 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F07EF8C2-5D0F-4792-9313-32616C3981A7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7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0487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pic>
        <p:nvPicPr>
          <p:cNvPr id="20488" name="Picture 30" descr="https://cdn.ttgtmedia.com/rms/onlineimages/iota-industry_iot_infrastruct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214312"/>
            <a:ext cx="8572500" cy="59150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b="1"/>
              <a:t>IIoT deployment architecture</a:t>
            </a:r>
            <a:endParaRPr lang="en-IN" altLang="en-US"/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214312" y="1600200"/>
            <a:ext cx="8715375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en-IN" altLang="en-US"/>
          </a:p>
        </p:txBody>
      </p:sp>
      <p:sp>
        <p:nvSpPr>
          <p:cNvPr id="21508" name="Footer Placeholder 3"/>
          <p:cNvSpPr txBox="1">
            <a:spLocks noGrp="1"/>
          </p:cNvSpPr>
          <p:nvPr>
            <p:ph type="ftr" idx="11"/>
          </p:nvPr>
        </p:nvSpPr>
        <p:spPr bwMode="auto">
          <a:xfrm>
            <a:off x="0" y="6143625"/>
            <a:ext cx="9144000" cy="577850"/>
          </a:xfrm>
          <a:prstGeom prst="rect">
            <a:avLst/>
          </a:prstGeom>
          <a:noFill/>
          <a:ln>
            <a:miter lim="800000"/>
          </a:ln>
        </p:spPr>
        <p:txBody>
          <a:bodyPr numCol="1" rtlCol="0" anchor="ctr" anchorCtr="0" compatLnSpc="1">
            <a:prstTxWarp prst="textNoShape">
              <a:avLst/>
            </a:prstTxWarp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  <a:p>
            <a:pPr marL="0" marR="0" lvl="0" indent="0" algn="ctr" eaLnBrk="1" hangingPunct="1"/>
            <a:r>
              <a:rPr lang="en-IN" altLang="en-US" sz="1200" b="1">
                <a:solidFill>
                  <a:srgbClr val="898989"/>
                </a:solidFill>
                <a:latin typeface="Calibri" pitchFamily="34" charset="0"/>
              </a:rPr>
              <a:t> Phone - +91 20 22933441/2/3 | Website - www.isquareit.edu.in | Email - info@isquareit.edu.in </a:t>
            </a:r>
            <a:endParaRPr lang="en-IN" altLang="en-US" sz="1200" b="1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1509" name="Picture 3" descr="Logo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000125"/>
            <a:ext cx="2733675" cy="3643312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10" name="Slide Number Placeholder 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163358BE-DD6A-4356-ADA6-45365D9D2B5F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8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21511" name="Picture 8" descr="https://static.packt-cdn.com/products/9781788832687/graphics/be069f49-53fd-4aa6-b5e1-dead50ac8ca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" y="1143000"/>
            <a:ext cx="8643938" cy="500062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1512" name="TextBox 6"/>
          <p:cNvSpPr/>
          <p:nvPr/>
        </p:nvSpPr>
        <p:spPr>
          <a:xfrm>
            <a:off x="0" y="6300788"/>
            <a:ext cx="9144000" cy="522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sp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lvl="0" indent="0" eaLnBrk="1" hangingPunct="1"/>
            <a:r>
              <a:rPr sz="1400"/>
              <a:t>Source: </a:t>
            </a:r>
            <a:r>
              <a:rPr lang="en-IN" altLang="en-US" sz="1400">
                <a:hlinkClick r:id="rId4"/>
              </a:rPr>
              <a:t>https://subscription.packtpub.com/book/business/9781788832687/1/ch01lvl1sec15/industrial-iot-deployment-architecture</a:t>
            </a:r>
            <a:r>
              <a:rPr lang="en-IN" altLang="en-US" sz="1400"/>
              <a:t> </a:t>
            </a:r>
            <a:endParaRPr lang="en-IN" altLang="en-US" sz="1400"/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 name="">
    <p:spTree>
      <p:nvGrpSpPr>
        <p:cNvPr id="1" name=""/>
        <p:cNvGrpSpPr/>
        <p:nvPr/>
      </p:nvGrpSpPr>
      <p:grpSpPr/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ctr" anchorCtr="0"/>
          <a:lstStyle>
            <a:lvl1pPr marL="0" indent="0" algn="ctr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4400" b="0" i="0" u="non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/>
            <a:r>
              <a:rPr lang="en-IN" altLang="en-US" b="1"/>
              <a:t>Drivers of IIoT</a:t>
            </a:r>
            <a:endParaRPr lang="en-IN" alt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anchor="t" anchorCtr="0"/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3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alt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IN" altLang="en-US" b="1"/>
              <a:t>Technology:</a:t>
            </a:r>
            <a:endParaRPr lang="en-IN" altLang="en-US" b="1"/>
          </a:p>
          <a:p>
            <a:pPr lvl="1"/>
            <a:r>
              <a:rPr lang="en-IN" altLang="en-US"/>
              <a:t>Smart Sensors, Robotics &amp; Automation, Augmented/Virtual reality, Big Data Analytics, Cloud Integration, Software applications, Mobile, Low power Hardware devices and Scalability of IP address, etc. is a major driver for the Industrial Internet.</a:t>
            </a:r>
            <a:endParaRPr lang="en-IN" altLang="en-US"/>
          </a:p>
        </p:txBody>
      </p:sp>
      <p:sp>
        <p:nvSpPr>
          <p:cNvPr id="22532" name="Footer Placeholder 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ctr" eaLnBrk="1" hangingPunct="1"/>
            <a:r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International Institute of Information Technology, I²IT, P-14, Rajiv Gandhi Infotech Park, Hinjawadi Phase 1, Pune - 411 057   Phone - +91 20 22933441/2/3 | Website - www.isquareit.edu.in | Email - info@isquareit.edu.in </a:t>
            </a:r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2533" name="Slide Number Placeholder 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rtlCol="0" anchor="ctr" anchorCtr="0"/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</a:defRPr>
            </a:lvl5pPr>
          </a:lstStyle>
          <a:p>
            <a:pPr marL="0" marR="0" lvl="0" indent="0" algn="r" eaLnBrk="1" hangingPunct="1"/>
            <a:fld id="{A66C20C1-7270-4744-AED6-A68E26A440C2}" type="slidenum">
              <a:rPr lang="en-IN" altLang="en-US" sz="1200">
                <a:solidFill>
                  <a:srgbClr val="898989"/>
                </a:solidFill>
                <a:latin typeface="Calibri" pitchFamily="34" charset="0"/>
              </a:rPr>
              <a:t>9</a:t>
            </a:fld>
            <a:endParaRPr lang="en-IN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theme1.xml><?xml version="1.0" encoding="utf-8"?>
<a:theme xmlns:r="http://schemas.openxmlformats.org/officeDocument/2006/relationships"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123</Paragraphs>
  <Slides>16</Slides>
  <Notes>1</Notes>
  <TotalTime>912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17">
      <vt:lpstr>1_Custom Design</vt:lpstr>
      <vt:lpstr>Slide 1</vt:lpstr>
      <vt:lpstr>Contents</vt:lpstr>
      <vt:lpstr>What is IIoT?</vt:lpstr>
      <vt:lpstr>Difference between IoT and IIoT?</vt:lpstr>
      <vt:lpstr>Why Industrial IoT?</vt:lpstr>
      <vt:lpstr>Slide 6</vt:lpstr>
      <vt:lpstr>IIoT infrastructure</vt:lpstr>
      <vt:lpstr>IIoT deployment architecture</vt:lpstr>
      <vt:lpstr>Drivers of IIoT</vt:lpstr>
      <vt:lpstr>Slide 10</vt:lpstr>
      <vt:lpstr>Slide 11</vt:lpstr>
      <vt:lpstr>IIoT technologies</vt:lpstr>
      <vt:lpstr>IIoT applications</vt:lpstr>
      <vt:lpstr>Vendors in IIoT</vt:lpstr>
      <vt:lpstr>Summary</vt:lpstr>
      <vt:lpstr>Thank You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DevOps</dc:title>
  <cp:revision>57</cp:revision>
  <dcterms:created xsi:type="dcterms:W3CDTF">2019-11-07T07:44:26Z</dcterms:created>
  <dcterms:modified xsi:type="dcterms:W3CDTF">2020-04-24T00:11:18Z</dcterms:modified>
</cp:coreProperties>
</file>