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</p:sldIdLst>
  <p:sldSz cx="9144000" cy="6858000" type="screen4x3"/>
  <p:notesSz cx="6858000" cy="9144000"/>
  <p:defaultTextStyle>
    <a:defPPr lvl="0">
      <a:defRPr lang="en-US"/>
    </a:defPPr>
    <a:lvl1pPr lvl="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lvl="1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lvl="2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lvl="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lvl="4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lvl="5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lvl="6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lvl="7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lvl="8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90651C3A-4460-11DB-9652-00E08161165F}">
  <a:tblStyle styleId="{686AFE4F-B6FD-4234-AB4A-66FE583B0944}" styleName="Table_0"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E8ECF4"/>
          </a:solidFill>
        </a:fill>
      </a:tcStyle>
    </a:wholeTbl>
    <a:band1H>
      <a:tcStyle>
        <a:tcBdr/>
        <a:fill>
          <a:solidFill>
            <a:srgbClr val="CFD7E7"/>
          </a:solidFill>
        </a:fill>
      </a:tcStyle>
    </a:band1H>
    <a:band1V>
      <a:tcStyle>
        <a:tcBdr/>
        <a:fill>
          <a:solidFill>
            <a:srgbClr val="CFD7E7"/>
          </a:solidFill>
        </a:fill>
      </a:tcStyle>
    </a:band1V>
    <a:la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4F81BD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4F81BD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top>
            <a:ln w="38100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F81BD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bottom>
            <a:ln w="38100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F81BD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A9FA472-BEBC-4BFB-BE00-11FCE2BF852A}" type="datetimeFigureOut">
              <a:rPr lang="en-US"/>
              <a:pPr>
                <a:defRPr/>
              </a:pPr>
              <a:t>4/18/2020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F7D2793-8688-4D45-9D0D-7AA35ED916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E6E3C-44F9-4B3C-8AEE-3D20208DB37B}" type="datetimeFigureOut">
              <a:rPr lang="en-US"/>
              <a:pPr>
                <a:defRPr/>
              </a:pPr>
              <a:t>4/18/2020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B22127-39DA-4300-BB1F-AC7FFA5E4D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5A08C4-2746-47D9-B918-1683ECBB4E7A}" type="datetimeFigureOut">
              <a:rPr lang="en-US"/>
              <a:pPr>
                <a:defRPr/>
              </a:pPr>
              <a:t>4/18/2020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3DC670-2F8D-470D-98D7-AC92F26CB9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1C0E8B-0DD9-4B0B-B663-4472B014D80A}" type="datetimeFigureOut">
              <a:rPr lang="en-US"/>
              <a:pPr>
                <a:defRPr/>
              </a:pPr>
              <a:t>4/18/2020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65FA7A-862D-48BB-A78B-7A52C2955F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FEF4D5-D767-4029-8D24-3290135F358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BF523A-7C90-419E-9779-4FE46575486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D187A5C-B1E9-4AA3-B909-49859A073C96}" type="datetimeFigureOut">
              <a:rPr lang="en-IN"/>
              <a:pPr>
                <a:defRPr/>
              </a:pPr>
              <a:t>18-04-2020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FE1CC6A-4191-47DA-A782-0C7FBDDCCC1E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Logo2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214688" y="928688"/>
            <a:ext cx="2733675" cy="364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 userDrawn="1"/>
        </p:nvSpPr>
        <p:spPr>
          <a:xfrm>
            <a:off x="2895600" y="2743200"/>
            <a:ext cx="32766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6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2622DD-09C4-4116-B58D-06EEAEF2CC9E}" type="datetimeFigureOut">
              <a:rPr lang="en-US"/>
              <a:pPr>
                <a:defRPr/>
              </a:pPr>
              <a:t>4/18/2020</a:t>
            </a:fld>
            <a:endParaRPr lang="en-US"/>
          </a:p>
        </p:txBody>
      </p:sp>
      <p:sp>
        <p:nvSpPr>
          <p:cNvPr id="7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14D938-D19B-4422-9226-BA8B4CB06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2C519E-EFAD-4197-9277-8AFFF8C41BE9}" type="datetimeFigureOut">
              <a:rPr lang="en-US"/>
              <a:pPr>
                <a:defRPr/>
              </a:pPr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5426C-F57C-4F1A-B5B4-BEC719ADD0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15075F-128B-4AB4-8DD7-523B6D05990A}" type="datetimeFigureOut">
              <a:rPr lang="en-US"/>
              <a:pPr>
                <a:defRPr/>
              </a:pPr>
              <a:t>4/18/2020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3ABD4-6DE5-46F4-8230-2718938B7B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0978B7-9505-4444-B196-F8305D906D68}" type="datetimeFigureOut">
              <a:rPr lang="en-US"/>
              <a:pPr>
                <a:defRPr/>
              </a:pPr>
              <a:t>4/18/2020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FEBDB-9219-4245-B585-1CD968A81A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E0802-DF14-466B-BA7F-2E9D92FE4D08}" type="datetimeFigureOut">
              <a:rPr lang="en-US"/>
              <a:pPr>
                <a:defRPr/>
              </a:pPr>
              <a:t>4/18/2020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BE92D-CF83-4A6D-8420-4215AC023B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BD5723-5CFA-42D7-A8CC-98AC4AE496D7}" type="datetimeFigureOut">
              <a:rPr lang="en-US"/>
              <a:pPr>
                <a:defRPr/>
              </a:pPr>
              <a:t>4/18/2020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7C49C-6D22-4B6D-9881-3A8D3181D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5AB0DE-08AE-455D-B23D-43266E524725}" type="datetimeFigureOut">
              <a:rPr lang="en-US"/>
              <a:pPr>
                <a:defRPr/>
              </a:pPr>
              <a:t>4/18/2020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FDDFE-5941-4576-916C-A7503924F8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AC5DD-08CB-49B3-9F4E-211339055A6D}" type="datetimeFigureOut">
              <a:rPr lang="en-US"/>
              <a:pPr>
                <a:defRPr/>
              </a:pPr>
              <a:t>4/18/2020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22B78F-65A9-4D76-8878-4C14E77310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FDBDCFF-D86D-4C3B-9A7C-9797F4E0062E}" type="datetimeFigureOut">
              <a:rPr lang="en-US"/>
              <a:pPr>
                <a:defRPr/>
              </a:pPr>
              <a:t>4/18/2020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DB84B59-8686-458C-9021-90AFD5EE3D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74" r:id="rId9"/>
    <p:sldLayoutId id="2147483769" r:id="rId10"/>
    <p:sldLayoutId id="2147483770" r:id="rId11"/>
    <p:sldLayoutId id="2147483775" r:id="rId12"/>
    <p:sldLayoutId id="2147483776" r:id="rId13"/>
    <p:sldLayoutId id="2147483819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FEB80A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FEB80A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00ADDC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Relationship Id="rId4" Type="http://schemas.openxmlformats.org/officeDocument/2006/relationships/hyperlink" Target="http://www.isquareit.edu.in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9" name="Shape 64519" descr="111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4520" name="Shape 64520" descr="I²IT_With_name Final updated LOGO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71688" y="71437"/>
            <a:ext cx="4892700" cy="2143200"/>
          </a:xfrm>
          <a:prstGeom prst="rect">
            <a:avLst/>
          </a:prstGeom>
          <a:noFill/>
          <a:ln>
            <a:noFill/>
          </a:ln>
        </p:spPr>
      </p:pic>
      <p:sp>
        <p:nvSpPr>
          <p:cNvPr id="64521" name="Shape 64521"/>
          <p:cNvSpPr txBox="1"/>
          <p:nvPr/>
        </p:nvSpPr>
        <p:spPr>
          <a:xfrm>
            <a:off x="685800" y="2130425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IN" sz="40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Constructors and Destructor in C++</a:t>
            </a:r>
            <a:endParaRPr lang="en-IN" sz="4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522" name="Shape 64522"/>
          <p:cNvSpPr txBox="1"/>
          <p:nvPr/>
        </p:nvSpPr>
        <p:spPr>
          <a:xfrm>
            <a:off x="0" y="4437062"/>
            <a:ext cx="9144000" cy="2421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rmAutofit/>
          </a:bodyPr>
          <a:lstStyle/>
          <a:p>
            <a:pPr marL="342900" marR="0" lvl="0" indent="-3429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IN" sz="2720" b="0" i="0" u="none" strike="noStrike" cap="none" dirty="0" smtClean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Mr. </a:t>
            </a:r>
            <a:r>
              <a:rPr lang="en-IN" sz="2720" b="0" i="0" u="none" strike="noStrike" cap="none" dirty="0" err="1" smtClean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Sarang</a:t>
            </a:r>
            <a:r>
              <a:rPr lang="en-IN" sz="2720" b="0" i="0" u="none" strike="noStrike" cap="none" dirty="0" smtClean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 Anil </a:t>
            </a:r>
            <a:r>
              <a:rPr lang="en-IN" sz="2720" b="0" i="0" u="none" strike="noStrike" cap="none" dirty="0" err="1" smtClean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Saoji</a:t>
            </a:r>
            <a:endParaRPr lang="en-IN" sz="2720" b="0" i="0" u="none" strike="noStrike" cap="none" dirty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342900" marR="0" lvl="0" indent="-342900" algn="ctr" rtl="0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SzPct val="25000"/>
              <a:buNone/>
            </a:pPr>
            <a:r>
              <a:rPr lang="en-IN" sz="2720" b="0" i="0" u="none" strike="noStrike" cap="none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Information Technology Department</a:t>
            </a:r>
          </a:p>
          <a:p>
            <a:pPr marL="342900" marR="0" lvl="0" indent="-342900" algn="l" rtl="0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720" b="0" i="0" u="none" strike="noStrike" cap="none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342900" marR="0" lvl="0" indent="-342900" algn="ctr" rtl="0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SzPct val="25000"/>
              <a:buNone/>
            </a:pPr>
            <a:r>
              <a:rPr lang="en-IN" sz="2720" b="0" i="0" u="none" strike="noStrike" cap="none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International Institute of Information Technology, I²IT</a:t>
            </a:r>
          </a:p>
          <a:p>
            <a:pPr marL="342900" marR="0" lvl="0" indent="-342900" algn="ctr" rtl="0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SzPct val="25000"/>
              <a:buNone/>
            </a:pPr>
            <a:r>
              <a:rPr lang="en-IN" sz="2720" b="0" i="0" u="sng" strike="noStrike" cap="none" dirty="0">
                <a:solidFill>
                  <a:schemeClr val="hlink"/>
                </a:solidFill>
                <a:latin typeface="Merriweather"/>
                <a:ea typeface="Merriweather"/>
                <a:cs typeface="Merriweather"/>
                <a:sym typeface="Merriweather"/>
                <a:hlinkClick r:id="rId4"/>
              </a:rPr>
              <a:t>www.isquareit.edu.in</a:t>
            </a:r>
            <a:r>
              <a:rPr lang="en-IN" sz="2720" b="0" i="0" u="none" strike="noStrike" cap="none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5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4" name="Shape 64524"/>
          <p:cNvSpPr txBox="1"/>
          <p:nvPr/>
        </p:nvSpPr>
        <p:spPr>
          <a:xfrm>
            <a:off x="457200" y="838200"/>
            <a:ext cx="8229600" cy="609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 rtl="0">
              <a:spcBef>
                <a:spcPts val="0"/>
              </a:spcBef>
              <a:buNone/>
            </a:pPr>
            <a:r>
              <a:rPr lang="en-IN" sz="4000" b="1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Constructors</a:t>
            </a:r>
            <a:endParaRPr lang="en-IN" sz="4000" b="1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525" name="Shape 64525"/>
          <p:cNvSpPr txBox="1"/>
          <p:nvPr/>
        </p:nvSpPr>
        <p:spPr>
          <a:xfrm>
            <a:off x="457200" y="1600200"/>
            <a:ext cx="8436000" cy="48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342900" lvl="0" indent="-342900" algn="just">
              <a:lnSpc>
                <a:spcPct val="80000"/>
              </a:lnSpc>
              <a:buClr>
                <a:srgbClr val="000000"/>
              </a:buClr>
              <a:buSzPct val="100000"/>
              <a:buChar char="•"/>
            </a:pPr>
            <a:r>
              <a:rPr lang="en-IN" sz="3200" dirty="0" smtClean="0">
                <a:latin typeface="Calibri"/>
                <a:ea typeface="Calibri"/>
                <a:cs typeface="Calibri"/>
                <a:sym typeface="Calibri"/>
              </a:rPr>
              <a:t>Copy </a:t>
            </a:r>
            <a:r>
              <a:rPr lang="en-IN" sz="3200" dirty="0" smtClean="0">
                <a:latin typeface="Calibri"/>
                <a:ea typeface="Calibri"/>
                <a:cs typeface="Calibri"/>
                <a:sym typeface="Calibri"/>
              </a:rPr>
              <a:t>Constructor:</a:t>
            </a:r>
            <a:r>
              <a:rPr lang="en-IN" sz="2800" dirty="0" smtClean="0"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342900" lvl="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endParaRPr lang="en-IN" sz="2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indent="-342900" algn="just">
              <a:lnSpc>
                <a:spcPct val="8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 sz="2800" dirty="0" smtClean="0">
                <a:latin typeface="Calibri"/>
                <a:ea typeface="Calibri"/>
                <a:cs typeface="Calibri"/>
                <a:sym typeface="Calibri"/>
              </a:rPr>
              <a:t>The copy constructor is invoked if</a:t>
            </a:r>
            <a:r>
              <a:rPr lang="en-US" sz="2800" dirty="0" smtClean="0">
                <a:latin typeface="Calibri"/>
                <a:ea typeface="Calibri"/>
                <a:cs typeface="Calibri"/>
                <a:sym typeface="Calibri"/>
              </a:rPr>
              <a:t>:</a:t>
            </a:r>
          </a:p>
          <a:p>
            <a:pPr marL="34290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endParaRPr lang="en-US" sz="2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514350" lvl="0" indent="-514350" algn="just">
              <a:lnSpc>
                <a:spcPct val="80000"/>
              </a:lnSpc>
              <a:buClr>
                <a:srgbClr val="000000"/>
              </a:buClr>
              <a:buSzPct val="100000"/>
              <a:buFont typeface="+mj-lt"/>
              <a:buAutoNum type="alphaLcParenR"/>
            </a:pPr>
            <a:r>
              <a:rPr lang="en-US" sz="2800" dirty="0" smtClean="0">
                <a:latin typeface="Calibri"/>
                <a:ea typeface="Calibri"/>
                <a:cs typeface="Calibri"/>
                <a:sym typeface="Calibri"/>
              </a:rPr>
              <a:t>Initialize </a:t>
            </a:r>
            <a:r>
              <a:rPr lang="en-US" sz="2800" dirty="0" smtClean="0">
                <a:latin typeface="Calibri"/>
                <a:ea typeface="Calibri"/>
                <a:cs typeface="Calibri"/>
                <a:sym typeface="Calibri"/>
              </a:rPr>
              <a:t>an object from another object of the same type</a:t>
            </a:r>
          </a:p>
          <a:p>
            <a:pPr marL="34290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     </a:t>
            </a:r>
            <a:endParaRPr lang="en-IN" sz="1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       class item</a:t>
            </a:r>
          </a:p>
          <a:p>
            <a:pPr marL="34290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      {</a:t>
            </a:r>
          </a:p>
          <a:p>
            <a:pPr marL="34290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        int num;                                                                                              </a:t>
            </a:r>
          </a:p>
          <a:p>
            <a:pPr marL="34290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        public:</a:t>
            </a:r>
          </a:p>
          <a:p>
            <a:pPr marL="34290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        item()</a:t>
            </a:r>
            <a:r>
              <a:rPr lang="en-US" sz="2800" dirty="0" smtClean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dirty="0" smtClean="0">
                <a:latin typeface="Calibri"/>
                <a:ea typeface="Calibri"/>
                <a:cs typeface="Calibri"/>
                <a:sym typeface="Calibri"/>
              </a:rPr>
              <a:t>{num=10;}   </a:t>
            </a:r>
          </a:p>
          <a:p>
            <a:pPr marL="34290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r>
              <a:rPr lang="en-US" sz="1800" dirty="0" smtClean="0">
                <a:latin typeface="Calibri"/>
                <a:ea typeface="Calibri"/>
                <a:cs typeface="Calibri"/>
                <a:sym typeface="Calibri"/>
              </a:rPr>
              <a:t>         item( item &amp;x) { num=x.num}              //copy constructor declaration and definition</a:t>
            </a:r>
          </a:p>
          <a:p>
            <a:pPr marL="34290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r>
              <a:rPr lang="en-US" sz="1800" dirty="0" smtClean="0">
                <a:latin typeface="Calibri"/>
                <a:ea typeface="Calibri"/>
                <a:cs typeface="Calibri"/>
                <a:sym typeface="Calibri"/>
              </a:rPr>
              <a:t>         void display() { cout&lt;&lt;“\n Number is:”&lt;&lt;num; }</a:t>
            </a:r>
          </a:p>
          <a:p>
            <a:pPr marL="34290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r>
              <a:rPr lang="en-US" sz="1800" dirty="0" smtClean="0">
                <a:latin typeface="Calibri"/>
                <a:ea typeface="Calibri"/>
                <a:cs typeface="Calibri"/>
                <a:sym typeface="Calibri"/>
              </a:rPr>
              <a:t>	};</a:t>
            </a:r>
          </a:p>
          <a:p>
            <a:pPr marL="34290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endParaRPr lang="en-US" sz="1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r>
              <a:rPr lang="en-US" sz="1800" dirty="0" smtClean="0">
                <a:latin typeface="Calibri"/>
                <a:ea typeface="Calibri"/>
                <a:cs typeface="Calibri"/>
                <a:sym typeface="Calibri"/>
              </a:rPr>
              <a:t>        </a:t>
            </a:r>
            <a:endParaRPr lang="en-IN" sz="1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endParaRPr lang="en-IN" sz="1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algn="just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endParaRPr lang="en-IN" sz="1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algn="just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342900" lvl="0" indent="-342900" algn="just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endParaRPr lang="en-IN" sz="1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algn="just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endParaRPr lang="en-IN" sz="1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algn="just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800" dirty="0" smtClean="0">
                <a:latin typeface="Calibri"/>
                <a:ea typeface="Calibri"/>
                <a:cs typeface="Calibri"/>
                <a:sym typeface="Calibri"/>
              </a:rPr>
              <a:t>	</a:t>
            </a:r>
          </a:p>
          <a:p>
            <a:pPr marL="342900" lvl="0" indent="-342900" algn="just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800" dirty="0" smtClean="0">
                <a:latin typeface="Calibri"/>
                <a:ea typeface="Calibri"/>
                <a:cs typeface="Calibri"/>
                <a:sym typeface="Calibri"/>
              </a:rPr>
              <a:t>	</a:t>
            </a:r>
            <a:endParaRPr lang="en-IN" sz="32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endParaRPr lang="en-IN" sz="32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514350" indent="-514350" algn="just">
              <a:lnSpc>
                <a:spcPct val="80000"/>
              </a:lnSpc>
              <a:buClr>
                <a:srgbClr val="000000"/>
              </a:buClr>
              <a:buSzPct val="100000"/>
            </a:pPr>
            <a:endParaRPr lang="en-IN" sz="2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endParaRPr lang="en-US" sz="2800" dirty="0" smtClean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800" dirty="0" smtClean="0"/>
              <a:t/>
            </a:r>
            <a:br>
              <a:rPr lang="en-US" sz="2800" dirty="0" smtClean="0"/>
            </a:br>
            <a:endParaRPr lang="en-IN" sz="2800" dirty="0" smtClean="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5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4" name="Shape 64524"/>
          <p:cNvSpPr txBox="1"/>
          <p:nvPr/>
        </p:nvSpPr>
        <p:spPr>
          <a:xfrm>
            <a:off x="457200" y="838200"/>
            <a:ext cx="8229600" cy="609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 rtl="0">
              <a:spcBef>
                <a:spcPts val="0"/>
              </a:spcBef>
              <a:buNone/>
            </a:pPr>
            <a:r>
              <a:rPr lang="en-IN" sz="4000" b="1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Constructors</a:t>
            </a:r>
            <a:endParaRPr lang="en-IN" sz="4000" b="1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525" name="Shape 64525"/>
          <p:cNvSpPr txBox="1"/>
          <p:nvPr/>
        </p:nvSpPr>
        <p:spPr>
          <a:xfrm>
            <a:off x="457200" y="1600200"/>
            <a:ext cx="8436000" cy="48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342900" lvl="0" indent="-342900" algn="just">
              <a:lnSpc>
                <a:spcPct val="80000"/>
              </a:lnSpc>
              <a:buClr>
                <a:srgbClr val="000000"/>
              </a:buClr>
              <a:buSzPct val="100000"/>
              <a:buChar char="•"/>
            </a:pPr>
            <a:r>
              <a:rPr lang="en-IN" sz="3200" dirty="0" smtClean="0">
                <a:latin typeface="Calibri"/>
                <a:ea typeface="Calibri"/>
                <a:cs typeface="Calibri"/>
                <a:sym typeface="Calibri"/>
              </a:rPr>
              <a:t>Copy </a:t>
            </a:r>
            <a:r>
              <a:rPr lang="en-IN" sz="3200" dirty="0" smtClean="0">
                <a:latin typeface="Calibri"/>
                <a:ea typeface="Calibri"/>
                <a:cs typeface="Calibri"/>
                <a:sym typeface="Calibri"/>
              </a:rPr>
              <a:t>Constructor:</a:t>
            </a:r>
          </a:p>
          <a:p>
            <a:pPr marL="342900" lvl="0" indent="-342900" algn="just">
              <a:lnSpc>
                <a:spcPct val="80000"/>
              </a:lnSpc>
              <a:buClr>
                <a:srgbClr val="000000"/>
              </a:buClr>
              <a:buSzPct val="100000"/>
              <a:buChar char="•"/>
            </a:pPr>
            <a:endParaRPr lang="en-IN" sz="32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r>
              <a:rPr lang="en-IN" sz="3200" dirty="0" smtClean="0">
                <a:latin typeface="Calibri"/>
                <a:ea typeface="Calibri"/>
                <a:cs typeface="Calibri"/>
                <a:sym typeface="Calibri"/>
              </a:rPr>
              <a:t>    </a:t>
            </a: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int main() </a:t>
            </a:r>
            <a:endParaRPr lang="en-IN" sz="1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	{</a:t>
            </a:r>
          </a:p>
          <a:p>
            <a:pPr marL="342900" lvl="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	   item a;</a:t>
            </a:r>
          </a:p>
          <a:p>
            <a:pPr marL="342900" lvl="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  item b(a);               // copy constructor invoked</a:t>
            </a:r>
          </a:p>
          <a:p>
            <a:pPr marL="342900" lvl="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  item c=b;                // </a:t>
            </a: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copy constructor invoked</a:t>
            </a: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342900" lvl="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  </a:t>
            </a:r>
            <a:r>
              <a:rPr lang="en-IN" sz="1800" dirty="0" err="1" smtClean="0">
                <a:latin typeface="Calibri"/>
                <a:ea typeface="Calibri"/>
                <a:cs typeface="Calibri"/>
                <a:sym typeface="Calibri"/>
              </a:rPr>
              <a:t>a.display</a:t>
            </a: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();</a:t>
            </a:r>
          </a:p>
          <a:p>
            <a:pPr marL="342900" lvl="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	 </a:t>
            </a: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 </a:t>
            </a:r>
            <a:r>
              <a:rPr lang="en-IN" sz="1800" dirty="0" err="1" smtClean="0">
                <a:latin typeface="Calibri"/>
                <a:ea typeface="Calibri"/>
                <a:cs typeface="Calibri"/>
                <a:sym typeface="Calibri"/>
              </a:rPr>
              <a:t>b.display</a:t>
            </a: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();</a:t>
            </a:r>
          </a:p>
          <a:p>
            <a:pPr marL="342900" lvl="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  </a:t>
            </a:r>
            <a:r>
              <a:rPr lang="en-IN" sz="1800" dirty="0" err="1" smtClean="0">
                <a:latin typeface="Calibri"/>
                <a:ea typeface="Calibri"/>
                <a:cs typeface="Calibri"/>
                <a:sym typeface="Calibri"/>
              </a:rPr>
              <a:t>c.display</a:t>
            </a: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();</a:t>
            </a:r>
          </a:p>
          <a:p>
            <a:pPr marL="342900" lvl="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}</a:t>
            </a:r>
          </a:p>
          <a:p>
            <a:pPr marL="342900" lvl="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endParaRPr lang="en-IN" sz="1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	Output:</a:t>
            </a:r>
          </a:p>
          <a:p>
            <a:pPr marL="342900" lvl="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Number is:10</a:t>
            </a:r>
          </a:p>
          <a:p>
            <a:pPr marL="342900" lvl="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Number is:10</a:t>
            </a:r>
          </a:p>
          <a:p>
            <a:pPr marL="342900" lvl="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      Number </a:t>
            </a: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is:10</a:t>
            </a:r>
            <a:endParaRPr lang="en-IN" sz="1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    </a:t>
            </a:r>
          </a:p>
          <a:p>
            <a:pPr marL="342900" lvl="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endParaRPr lang="en-IN" sz="1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endParaRPr lang="en-IN" sz="2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endParaRPr lang="en-IN" sz="1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algn="just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endParaRPr lang="en-IN" sz="1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algn="just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342900" lvl="0" indent="-342900" algn="just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endParaRPr lang="en-IN" sz="1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algn="just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endParaRPr lang="en-IN" sz="1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algn="just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800" dirty="0" smtClean="0">
                <a:latin typeface="Calibri"/>
                <a:ea typeface="Calibri"/>
                <a:cs typeface="Calibri"/>
                <a:sym typeface="Calibri"/>
              </a:rPr>
              <a:t>	</a:t>
            </a:r>
          </a:p>
          <a:p>
            <a:pPr marL="342900" lvl="0" indent="-342900" algn="just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800" dirty="0" smtClean="0">
                <a:latin typeface="Calibri"/>
                <a:ea typeface="Calibri"/>
                <a:cs typeface="Calibri"/>
                <a:sym typeface="Calibri"/>
              </a:rPr>
              <a:t>	</a:t>
            </a:r>
            <a:endParaRPr lang="en-IN" sz="32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endParaRPr lang="en-IN" sz="32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514350" indent="-514350" algn="just">
              <a:lnSpc>
                <a:spcPct val="80000"/>
              </a:lnSpc>
              <a:buClr>
                <a:srgbClr val="000000"/>
              </a:buClr>
              <a:buSzPct val="100000"/>
            </a:pPr>
            <a:endParaRPr lang="en-IN" sz="2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endParaRPr lang="en-US" sz="2800" dirty="0" smtClean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800" dirty="0" smtClean="0"/>
              <a:t/>
            </a:r>
            <a:br>
              <a:rPr lang="en-US" sz="2800" dirty="0" smtClean="0"/>
            </a:br>
            <a:endParaRPr lang="en-IN" sz="2800" dirty="0" smtClean="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5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4" name="Shape 64524"/>
          <p:cNvSpPr txBox="1"/>
          <p:nvPr/>
        </p:nvSpPr>
        <p:spPr>
          <a:xfrm>
            <a:off x="457200" y="838200"/>
            <a:ext cx="8229600" cy="609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 rtl="0">
              <a:spcBef>
                <a:spcPts val="0"/>
              </a:spcBef>
              <a:buNone/>
            </a:pPr>
            <a:r>
              <a:rPr lang="en-IN" sz="4000" b="1" dirty="0" smtClean="0">
                <a:latin typeface="Calibri"/>
                <a:ea typeface="Calibri"/>
                <a:cs typeface="Calibri"/>
                <a:sym typeface="Calibri"/>
              </a:rPr>
              <a:t>Destructor</a:t>
            </a:r>
            <a:endParaRPr lang="en-IN" sz="4000" b="1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525" name="Shape 64525"/>
          <p:cNvSpPr txBox="1"/>
          <p:nvPr/>
        </p:nvSpPr>
        <p:spPr>
          <a:xfrm>
            <a:off x="457200" y="1600200"/>
            <a:ext cx="8436000" cy="48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342900" lvl="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endParaRPr lang="en-IN" sz="32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algn="just">
              <a:lnSpc>
                <a:spcPct val="8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IN" sz="2800" dirty="0" smtClean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800" dirty="0" smtClean="0">
                <a:latin typeface="Calibri"/>
                <a:ea typeface="Calibri"/>
                <a:cs typeface="Calibri"/>
                <a:sym typeface="Calibri"/>
              </a:rPr>
              <a:t>A destructor </a:t>
            </a:r>
            <a:r>
              <a:rPr lang="en-US" sz="2800" dirty="0" smtClean="0">
                <a:latin typeface="Calibri"/>
                <a:ea typeface="Calibri"/>
                <a:cs typeface="Calibri"/>
                <a:sym typeface="Calibri"/>
              </a:rPr>
              <a:t>is a special member function that destroy (or delete) the object</a:t>
            </a:r>
            <a:r>
              <a:rPr lang="en-US" sz="2800" dirty="0" smtClean="0"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marL="342900" lvl="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endParaRPr lang="en-US" sz="2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algn="just">
              <a:lnSpc>
                <a:spcPct val="8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 sz="2800" dirty="0" smtClean="0">
                <a:latin typeface="Calibri"/>
                <a:ea typeface="Calibri"/>
                <a:cs typeface="Calibri"/>
                <a:sym typeface="Calibri"/>
              </a:rPr>
              <a:t>A destructor is called automatically when</a:t>
            </a:r>
          </a:p>
          <a:p>
            <a:pPr marL="342900" lvl="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endParaRPr lang="en-US" sz="2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514350" indent="-514350" algn="just">
              <a:lnSpc>
                <a:spcPct val="80000"/>
              </a:lnSpc>
              <a:buClr>
                <a:srgbClr val="000000"/>
              </a:buClr>
              <a:buSzPct val="100000"/>
              <a:buFont typeface="Wingdings" pitchFamily="2" charset="2"/>
              <a:buChar char="ü"/>
            </a:pPr>
            <a:r>
              <a:rPr lang="en-US" sz="2400" dirty="0" smtClean="0">
                <a:latin typeface="Calibri"/>
                <a:ea typeface="Calibri"/>
                <a:cs typeface="Calibri"/>
                <a:sym typeface="Calibri"/>
              </a:rPr>
              <a:t>The program finished execution</a:t>
            </a:r>
            <a:r>
              <a:rPr lang="en-US" sz="2400" dirty="0" smtClean="0"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marL="514350" indent="-514350" algn="just">
              <a:lnSpc>
                <a:spcPct val="80000"/>
              </a:lnSpc>
              <a:buClr>
                <a:srgbClr val="000000"/>
              </a:buClr>
              <a:buSzPct val="100000"/>
              <a:buFont typeface="Wingdings" pitchFamily="2" charset="2"/>
              <a:buChar char="ü"/>
            </a:pPr>
            <a:endParaRPr lang="en-US" sz="24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514350" indent="-514350" algn="just">
              <a:lnSpc>
                <a:spcPct val="80000"/>
              </a:lnSpc>
              <a:buClr>
                <a:srgbClr val="000000"/>
              </a:buClr>
              <a:buSzPct val="100000"/>
              <a:buFont typeface="Wingdings" pitchFamily="2" charset="2"/>
              <a:buChar char="ü"/>
            </a:pPr>
            <a:r>
              <a:rPr lang="en-US" sz="2400" dirty="0" smtClean="0"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lang="en-US" sz="2400" dirty="0" smtClean="0">
                <a:latin typeface="Calibri"/>
                <a:ea typeface="Calibri"/>
                <a:cs typeface="Calibri"/>
                <a:sym typeface="Calibri"/>
              </a:rPr>
              <a:t> scope (</a:t>
            </a:r>
            <a:r>
              <a:rPr lang="en-US" sz="2400" dirty="0" smtClean="0">
                <a:latin typeface="Calibri"/>
                <a:ea typeface="Calibri"/>
                <a:cs typeface="Calibri"/>
                <a:sym typeface="Calibri"/>
              </a:rPr>
              <a:t>the { } parenthesis) containing </a:t>
            </a:r>
            <a:r>
              <a:rPr lang="en-US" sz="2400" dirty="0" smtClean="0">
                <a:latin typeface="Calibri"/>
                <a:ea typeface="Calibri"/>
                <a:cs typeface="Calibri"/>
                <a:sym typeface="Calibri"/>
              </a:rPr>
              <a:t>object</a:t>
            </a:r>
            <a:r>
              <a:rPr lang="en-US" sz="2400" dirty="0" smtClean="0">
                <a:latin typeface="Calibri"/>
                <a:ea typeface="Calibri"/>
                <a:cs typeface="Calibri"/>
                <a:sym typeface="Calibri"/>
              </a:rPr>
              <a:t> ends.  </a:t>
            </a:r>
            <a:endParaRPr lang="en-US" sz="24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514350" indent="-514350" algn="just">
              <a:lnSpc>
                <a:spcPct val="80000"/>
              </a:lnSpc>
              <a:buClr>
                <a:srgbClr val="000000"/>
              </a:buClr>
              <a:buSzPct val="100000"/>
              <a:buFont typeface="Wingdings" pitchFamily="2" charset="2"/>
              <a:buChar char="ü"/>
            </a:pPr>
            <a:endParaRPr lang="en-US" sz="24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514350" indent="-514350" algn="just">
              <a:lnSpc>
                <a:spcPct val="80000"/>
              </a:lnSpc>
              <a:buClr>
                <a:srgbClr val="000000"/>
              </a:buClr>
              <a:buSzPct val="100000"/>
              <a:buFont typeface="Wingdings" pitchFamily="2" charset="2"/>
              <a:buChar char="ü"/>
            </a:pPr>
            <a:r>
              <a:rPr lang="en-US" sz="2400" dirty="0" smtClean="0">
                <a:latin typeface="Calibri"/>
                <a:ea typeface="Calibri"/>
                <a:cs typeface="Calibri"/>
                <a:sym typeface="Calibri"/>
              </a:rPr>
              <a:t>C</a:t>
            </a:r>
            <a:r>
              <a:rPr lang="en-US" sz="2400" dirty="0" smtClean="0">
                <a:latin typeface="Calibri"/>
                <a:ea typeface="Calibri"/>
                <a:cs typeface="Calibri"/>
                <a:sym typeface="Calibri"/>
              </a:rPr>
              <a:t>all </a:t>
            </a:r>
            <a:r>
              <a:rPr lang="en-US" sz="2400" dirty="0" smtClean="0">
                <a:latin typeface="Calibri"/>
                <a:ea typeface="Calibri"/>
                <a:cs typeface="Calibri"/>
                <a:sym typeface="Calibri"/>
              </a:rPr>
              <a:t>the delete operator. </a:t>
            </a:r>
            <a:endParaRPr lang="en-IN" sz="24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endParaRPr lang="en-IN" sz="2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endParaRPr lang="en-US" sz="1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r>
              <a:rPr lang="en-US" sz="1800" dirty="0" smtClean="0">
                <a:latin typeface="Calibri"/>
                <a:ea typeface="Calibri"/>
                <a:cs typeface="Calibri"/>
                <a:sym typeface="Calibri"/>
              </a:rPr>
              <a:t>        </a:t>
            </a:r>
            <a:endParaRPr lang="en-IN" sz="1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endParaRPr lang="en-IN" sz="1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algn="just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endParaRPr lang="en-IN" sz="1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algn="just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342900" lvl="0" indent="-342900" algn="just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endParaRPr lang="en-IN" sz="1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algn="just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endParaRPr lang="en-IN" sz="1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algn="just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800" dirty="0" smtClean="0">
                <a:latin typeface="Calibri"/>
                <a:ea typeface="Calibri"/>
                <a:cs typeface="Calibri"/>
                <a:sym typeface="Calibri"/>
              </a:rPr>
              <a:t>	</a:t>
            </a:r>
          </a:p>
          <a:p>
            <a:pPr marL="342900" lvl="0" indent="-342900" algn="just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800" dirty="0" smtClean="0">
                <a:latin typeface="Calibri"/>
                <a:ea typeface="Calibri"/>
                <a:cs typeface="Calibri"/>
                <a:sym typeface="Calibri"/>
              </a:rPr>
              <a:t>	</a:t>
            </a:r>
            <a:endParaRPr lang="en-IN" sz="32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endParaRPr lang="en-IN" sz="32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514350" indent="-514350" algn="just">
              <a:lnSpc>
                <a:spcPct val="80000"/>
              </a:lnSpc>
              <a:buClr>
                <a:srgbClr val="000000"/>
              </a:buClr>
              <a:buSzPct val="100000"/>
            </a:pPr>
            <a:endParaRPr lang="en-IN" sz="2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endParaRPr lang="en-US" sz="2800" dirty="0" smtClean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800" dirty="0" smtClean="0"/>
              <a:t/>
            </a:r>
            <a:br>
              <a:rPr lang="en-US" sz="2800" dirty="0" smtClean="0"/>
            </a:br>
            <a:endParaRPr lang="en-IN" sz="2800" dirty="0" smtClean="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5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4" name="Shape 64524"/>
          <p:cNvSpPr txBox="1"/>
          <p:nvPr/>
        </p:nvSpPr>
        <p:spPr>
          <a:xfrm>
            <a:off x="457200" y="838200"/>
            <a:ext cx="8229600" cy="609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 rtl="0">
              <a:spcBef>
                <a:spcPts val="0"/>
              </a:spcBef>
              <a:buNone/>
            </a:pPr>
            <a:r>
              <a:rPr lang="en-IN" sz="4000" b="1" dirty="0" smtClean="0">
                <a:latin typeface="Calibri"/>
                <a:ea typeface="Calibri"/>
                <a:cs typeface="Calibri"/>
                <a:sym typeface="Calibri"/>
              </a:rPr>
              <a:t>Destructor</a:t>
            </a:r>
            <a:endParaRPr lang="en-IN" sz="4000" b="1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525" name="Shape 64525"/>
          <p:cNvSpPr txBox="1"/>
          <p:nvPr/>
        </p:nvSpPr>
        <p:spPr>
          <a:xfrm>
            <a:off x="457200" y="1600200"/>
            <a:ext cx="8436000" cy="48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34290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r>
              <a:rPr lang="en-IN" sz="2800" dirty="0" smtClean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class book</a:t>
            </a:r>
          </a:p>
          <a:p>
            <a:pPr marL="34290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{</a:t>
            </a:r>
          </a:p>
          <a:p>
            <a:pPr marL="34290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 int price;</a:t>
            </a:r>
            <a:endParaRPr lang="en-IN" sz="1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 public:</a:t>
            </a:r>
          </a:p>
          <a:p>
            <a:pPr marL="34290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   book()</a:t>
            </a:r>
            <a:endParaRPr lang="en-IN" sz="1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~</a:t>
            </a: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book</a:t>
            </a: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();                                           //destructor declaration</a:t>
            </a:r>
          </a:p>
          <a:p>
            <a:pPr marL="34290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  void display();</a:t>
            </a:r>
          </a:p>
          <a:p>
            <a:pPr marL="34290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};</a:t>
            </a:r>
          </a:p>
          <a:p>
            <a:pPr marL="34290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book::book()</a:t>
            </a:r>
          </a:p>
          <a:p>
            <a:pPr marL="34290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{</a:t>
            </a:r>
          </a:p>
          <a:p>
            <a:pPr marL="34290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 price=200;</a:t>
            </a:r>
          </a:p>
          <a:p>
            <a:pPr marL="34290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  cout&lt;&lt;“\</a:t>
            </a:r>
            <a:r>
              <a:rPr lang="en-IN" sz="1800" dirty="0" err="1" smtClean="0">
                <a:latin typeface="Calibri"/>
                <a:ea typeface="Calibri"/>
                <a:cs typeface="Calibri"/>
                <a:sym typeface="Calibri"/>
              </a:rPr>
              <a:t>nConstructor</a:t>
            </a: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”;</a:t>
            </a:r>
          </a:p>
          <a:p>
            <a:pPr marL="34290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}</a:t>
            </a:r>
          </a:p>
          <a:p>
            <a:pPr marL="34290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Book::~book()                                   //destructor definition</a:t>
            </a:r>
          </a:p>
          <a:p>
            <a:pPr marL="34290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{</a:t>
            </a:r>
          </a:p>
          <a:p>
            <a:pPr marL="34290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cout&lt;&lt;“\</a:t>
            </a:r>
            <a:r>
              <a:rPr lang="en-IN" sz="1800" dirty="0" err="1" smtClean="0">
                <a:latin typeface="Calibri"/>
                <a:ea typeface="Calibri"/>
                <a:cs typeface="Calibri"/>
                <a:sym typeface="Calibri"/>
              </a:rPr>
              <a:t>nDestructor</a:t>
            </a: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”;</a:t>
            </a:r>
          </a:p>
          <a:p>
            <a:pPr marL="34290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}</a:t>
            </a:r>
          </a:p>
          <a:p>
            <a:pPr marL="34290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Void book::display()</a:t>
            </a:r>
          </a:p>
          <a:p>
            <a:pPr marL="34290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{</a:t>
            </a:r>
          </a:p>
          <a:p>
            <a:pPr marL="34290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cout&lt;&lt;“\</a:t>
            </a:r>
            <a:r>
              <a:rPr lang="en-IN" sz="1800" dirty="0" err="1" smtClean="0">
                <a:latin typeface="Calibri"/>
                <a:ea typeface="Calibri"/>
                <a:cs typeface="Calibri"/>
                <a:sym typeface="Calibri"/>
              </a:rPr>
              <a:t>nPrice</a:t>
            </a: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is:”&lt;&lt;price;</a:t>
            </a:r>
          </a:p>
          <a:p>
            <a:pPr marL="34290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}</a:t>
            </a:r>
            <a:endParaRPr lang="en-IN" sz="1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endParaRPr lang="en-IN" sz="2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endParaRPr lang="en-US" sz="1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r>
              <a:rPr lang="en-US" sz="1800" dirty="0" smtClean="0">
                <a:latin typeface="Calibri"/>
                <a:ea typeface="Calibri"/>
                <a:cs typeface="Calibri"/>
                <a:sym typeface="Calibri"/>
              </a:rPr>
              <a:t>        </a:t>
            </a:r>
            <a:endParaRPr lang="en-IN" sz="1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endParaRPr lang="en-IN" sz="1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algn="just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endParaRPr lang="en-IN" sz="1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algn="just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342900" lvl="0" indent="-342900" algn="just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endParaRPr lang="en-IN" sz="1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algn="just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endParaRPr lang="en-IN" sz="1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algn="just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800" dirty="0" smtClean="0">
                <a:latin typeface="Calibri"/>
                <a:ea typeface="Calibri"/>
                <a:cs typeface="Calibri"/>
                <a:sym typeface="Calibri"/>
              </a:rPr>
              <a:t>	</a:t>
            </a:r>
          </a:p>
          <a:p>
            <a:pPr marL="342900" lvl="0" indent="-342900" algn="just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800" dirty="0" smtClean="0">
                <a:latin typeface="Calibri"/>
                <a:ea typeface="Calibri"/>
                <a:cs typeface="Calibri"/>
                <a:sym typeface="Calibri"/>
              </a:rPr>
              <a:t>	</a:t>
            </a:r>
            <a:endParaRPr lang="en-IN" sz="32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endParaRPr lang="en-IN" sz="32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514350" indent="-514350" algn="just">
              <a:lnSpc>
                <a:spcPct val="80000"/>
              </a:lnSpc>
              <a:buClr>
                <a:srgbClr val="000000"/>
              </a:buClr>
              <a:buSzPct val="100000"/>
            </a:pPr>
            <a:endParaRPr lang="en-IN" sz="2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endParaRPr lang="en-US" sz="2800" dirty="0" smtClean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800" dirty="0" smtClean="0"/>
              <a:t/>
            </a:r>
            <a:br>
              <a:rPr lang="en-US" sz="2800" dirty="0" smtClean="0"/>
            </a:br>
            <a:endParaRPr lang="en-IN" sz="2800" dirty="0" smtClean="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5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4" name="Shape 64524"/>
          <p:cNvSpPr txBox="1"/>
          <p:nvPr/>
        </p:nvSpPr>
        <p:spPr>
          <a:xfrm>
            <a:off x="457200" y="838200"/>
            <a:ext cx="8229600" cy="609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 rtl="0">
              <a:spcBef>
                <a:spcPts val="0"/>
              </a:spcBef>
              <a:buNone/>
            </a:pPr>
            <a:r>
              <a:rPr lang="en-IN" sz="4000" b="1" dirty="0" smtClean="0">
                <a:latin typeface="Calibri"/>
                <a:ea typeface="Calibri"/>
                <a:cs typeface="Calibri"/>
                <a:sym typeface="Calibri"/>
              </a:rPr>
              <a:t>Destructor</a:t>
            </a:r>
            <a:endParaRPr lang="en-IN" sz="4000" b="1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525" name="Shape 64525"/>
          <p:cNvSpPr txBox="1"/>
          <p:nvPr/>
        </p:nvSpPr>
        <p:spPr>
          <a:xfrm>
            <a:off x="457200" y="1600200"/>
            <a:ext cx="8436000" cy="48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34290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r>
              <a:rPr lang="en-IN" sz="2800" dirty="0" smtClean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int main()</a:t>
            </a:r>
          </a:p>
          <a:p>
            <a:pPr marL="34290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{</a:t>
            </a:r>
          </a:p>
          <a:p>
            <a:pPr marL="34290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book b;</a:t>
            </a:r>
          </a:p>
          <a:p>
            <a:pPr marL="34290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IN" sz="1800" dirty="0" err="1" smtClean="0">
                <a:latin typeface="Calibri"/>
                <a:ea typeface="Calibri"/>
                <a:cs typeface="Calibri"/>
                <a:sym typeface="Calibri"/>
              </a:rPr>
              <a:t>b.display</a:t>
            </a: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();</a:t>
            </a:r>
          </a:p>
          <a:p>
            <a:pPr marL="34290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}                                   //destructor invoked</a:t>
            </a:r>
          </a:p>
          <a:p>
            <a:pPr marL="34290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endParaRPr lang="en-IN" sz="1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endParaRPr lang="en-IN" sz="1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Output:</a:t>
            </a:r>
          </a:p>
          <a:p>
            <a:pPr marL="34290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Price is:200</a:t>
            </a:r>
          </a:p>
          <a:p>
            <a:pPr marL="34290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Constructor</a:t>
            </a:r>
          </a:p>
          <a:p>
            <a:pPr marL="34290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Destructor</a:t>
            </a:r>
          </a:p>
          <a:p>
            <a:pPr marL="34290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endParaRPr lang="en-IN" sz="1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endParaRPr lang="en-IN" sz="2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endParaRPr lang="en-US" sz="1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r>
              <a:rPr lang="en-US" sz="1800" dirty="0" smtClean="0">
                <a:latin typeface="Calibri"/>
                <a:ea typeface="Calibri"/>
                <a:cs typeface="Calibri"/>
                <a:sym typeface="Calibri"/>
              </a:rPr>
              <a:t>        </a:t>
            </a:r>
            <a:endParaRPr lang="en-IN" sz="1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endParaRPr lang="en-IN" sz="1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algn="just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endParaRPr lang="en-IN" sz="1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algn="just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342900" lvl="0" indent="-342900" algn="just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endParaRPr lang="en-IN" sz="1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algn="just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endParaRPr lang="en-IN" sz="1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algn="just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800" dirty="0" smtClean="0">
                <a:latin typeface="Calibri"/>
                <a:ea typeface="Calibri"/>
                <a:cs typeface="Calibri"/>
                <a:sym typeface="Calibri"/>
              </a:rPr>
              <a:t>	</a:t>
            </a:r>
          </a:p>
          <a:p>
            <a:pPr marL="342900" lvl="0" indent="-342900" algn="just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800" dirty="0" smtClean="0">
                <a:latin typeface="Calibri"/>
                <a:ea typeface="Calibri"/>
                <a:cs typeface="Calibri"/>
                <a:sym typeface="Calibri"/>
              </a:rPr>
              <a:t>	</a:t>
            </a:r>
            <a:endParaRPr lang="en-IN" sz="32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endParaRPr lang="en-IN" sz="32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514350" indent="-514350" algn="just">
              <a:lnSpc>
                <a:spcPct val="80000"/>
              </a:lnSpc>
              <a:buClr>
                <a:srgbClr val="000000"/>
              </a:buClr>
              <a:buSzPct val="100000"/>
            </a:pPr>
            <a:endParaRPr lang="en-IN" sz="2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endParaRPr lang="en-US" sz="2800" dirty="0" smtClean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800" dirty="0" smtClean="0"/>
              <a:t/>
            </a:r>
            <a:br>
              <a:rPr lang="en-US" sz="2800" dirty="0" smtClean="0"/>
            </a:br>
            <a:endParaRPr lang="en-IN" sz="2800" dirty="0" smtClean="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5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4" name="Shape 64524"/>
          <p:cNvSpPr txBox="1"/>
          <p:nvPr/>
        </p:nvSpPr>
        <p:spPr>
          <a:xfrm>
            <a:off x="457200" y="838200"/>
            <a:ext cx="8229600" cy="609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 rtl="0">
              <a:spcBef>
                <a:spcPts val="0"/>
              </a:spcBef>
              <a:buNone/>
            </a:pPr>
            <a:r>
              <a:rPr lang="en-IN" sz="4000" b="1" dirty="0" smtClean="0">
                <a:latin typeface="Calibri"/>
                <a:ea typeface="Calibri"/>
                <a:cs typeface="Calibri"/>
                <a:sym typeface="Calibri"/>
              </a:rPr>
              <a:t>Assignments:</a:t>
            </a:r>
            <a:endParaRPr lang="en-IN" sz="4000" b="1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525" name="Shape 64525"/>
          <p:cNvSpPr txBox="1"/>
          <p:nvPr/>
        </p:nvSpPr>
        <p:spPr>
          <a:xfrm>
            <a:off x="457200" y="1524000"/>
            <a:ext cx="8436000" cy="4876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34290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endParaRPr lang="en-IN" sz="1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indent="-342900" algn="just">
              <a:lnSpc>
                <a:spcPct val="8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 sz="2400" dirty="0" smtClean="0">
                <a:latin typeface="Calibri"/>
                <a:ea typeface="Calibri"/>
                <a:cs typeface="Calibri"/>
                <a:sym typeface="Calibri"/>
              </a:rPr>
              <a:t>Write a class complex as follows:</a:t>
            </a:r>
          </a:p>
          <a:p>
            <a:pPr marL="34290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r>
              <a:rPr lang="en-US" sz="2400" dirty="0" smtClean="0">
                <a:latin typeface="Calibri"/>
                <a:ea typeface="Calibri"/>
                <a:cs typeface="Calibri"/>
                <a:sym typeface="Calibri"/>
              </a:rPr>
              <a:t>	Data members: Real and Imaginary members.</a:t>
            </a:r>
          </a:p>
          <a:p>
            <a:pPr marL="34290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r>
              <a:rPr lang="en-US" sz="2400" dirty="0" smtClean="0">
                <a:latin typeface="Calibri"/>
                <a:ea typeface="Calibri"/>
                <a:cs typeface="Calibri"/>
                <a:sym typeface="Calibri"/>
              </a:rPr>
              <a:t>	Member functions: get data (use constructor), show</a:t>
            </a:r>
          </a:p>
          <a:p>
            <a:pPr marL="34290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r>
              <a:rPr lang="en-US" sz="2400" dirty="0" smtClean="0">
                <a:latin typeface="Calibri"/>
                <a:ea typeface="Calibri"/>
                <a:cs typeface="Calibri"/>
                <a:sym typeface="Calibri"/>
              </a:rPr>
              <a:t>	data, add, subtract, multiply and divide.</a:t>
            </a:r>
          </a:p>
          <a:p>
            <a:pPr marL="34290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r>
              <a:rPr lang="en-US" sz="2400" dirty="0" smtClean="0">
                <a:latin typeface="Calibri"/>
                <a:ea typeface="Calibri"/>
                <a:cs typeface="Calibri"/>
                <a:sym typeface="Calibri"/>
              </a:rPr>
              <a:t>	Use the concept of constructors and destructor.</a:t>
            </a:r>
          </a:p>
          <a:p>
            <a:pPr marL="342900" lvl="0" indent="-342900" algn="just">
              <a:lnSpc>
                <a:spcPct val="8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 sz="2400" dirty="0" smtClean="0">
                <a:latin typeface="Calibri"/>
                <a:ea typeface="Calibri"/>
                <a:cs typeface="Calibri"/>
                <a:sym typeface="Calibri"/>
              </a:rPr>
              <a:t>A bag consists of zero or more objects of the same type. Each object can be described by its color and weight. Design C++ program to create a new object. This can be done in two ways. If the user provides information about color and/or weight of the object to be created then this information will be used to create the object otherwise the object will be created using default values for these attributes. </a:t>
            </a:r>
            <a:r>
              <a:rPr lang="en-US" sz="2400" dirty="0" smtClean="0">
                <a:latin typeface="Calibri"/>
                <a:ea typeface="Calibri"/>
                <a:cs typeface="Calibri"/>
                <a:sym typeface="Calibri"/>
              </a:rPr>
              <a:t>Provide a facility to keep track of total number of objects and total weight of object from a bag. Use the concept of constructors and destructor.</a:t>
            </a:r>
            <a:r>
              <a:rPr lang="en-US" sz="2400" dirty="0" smtClean="0">
                <a:latin typeface="Calibri"/>
                <a:ea typeface="Calibri"/>
                <a:cs typeface="Calibri"/>
                <a:sym typeface="Calibri"/>
              </a:rPr>
              <a:t>.</a:t>
            </a:r>
            <a:endParaRPr lang="en-US" sz="24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indent="-342900" algn="just">
              <a:lnSpc>
                <a:spcPct val="8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endParaRPr lang="en-IN" sz="24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endParaRPr lang="en-IN" sz="2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endParaRPr lang="en-US" sz="1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r>
              <a:rPr lang="en-US" sz="1800" dirty="0" smtClean="0">
                <a:latin typeface="Calibri"/>
                <a:ea typeface="Calibri"/>
                <a:cs typeface="Calibri"/>
                <a:sym typeface="Calibri"/>
              </a:rPr>
              <a:t>        </a:t>
            </a:r>
            <a:endParaRPr lang="en-IN" sz="1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endParaRPr lang="en-IN" sz="1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algn="just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endParaRPr lang="en-IN" sz="1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algn="just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342900" lvl="0" indent="-342900" algn="just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endParaRPr lang="en-IN" sz="1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algn="just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endParaRPr lang="en-IN" sz="1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algn="just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800" dirty="0" smtClean="0">
                <a:latin typeface="Calibri"/>
                <a:ea typeface="Calibri"/>
                <a:cs typeface="Calibri"/>
                <a:sym typeface="Calibri"/>
              </a:rPr>
              <a:t>	</a:t>
            </a:r>
          </a:p>
          <a:p>
            <a:pPr marL="342900" lvl="0" indent="-342900" algn="just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800" dirty="0" smtClean="0">
                <a:latin typeface="Calibri"/>
                <a:ea typeface="Calibri"/>
                <a:cs typeface="Calibri"/>
                <a:sym typeface="Calibri"/>
              </a:rPr>
              <a:t>	</a:t>
            </a:r>
            <a:endParaRPr lang="en-IN" sz="32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endParaRPr lang="en-IN" sz="32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514350" indent="-514350" algn="just">
              <a:lnSpc>
                <a:spcPct val="80000"/>
              </a:lnSpc>
              <a:buClr>
                <a:srgbClr val="000000"/>
              </a:buClr>
              <a:buSzPct val="100000"/>
            </a:pPr>
            <a:endParaRPr lang="en-IN" sz="2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endParaRPr lang="en-US" sz="2800" dirty="0" smtClean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800" dirty="0" smtClean="0"/>
              <a:t/>
            </a:r>
            <a:br>
              <a:rPr lang="en-US" sz="2800" dirty="0" smtClean="0"/>
            </a:br>
            <a:endParaRPr lang="en-IN" sz="2800" dirty="0" smtClean="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5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4" name="Shape 64524"/>
          <p:cNvSpPr txBox="1"/>
          <p:nvPr/>
        </p:nvSpPr>
        <p:spPr>
          <a:xfrm>
            <a:off x="457200" y="838200"/>
            <a:ext cx="8229600" cy="609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 rtl="0">
              <a:spcBef>
                <a:spcPts val="0"/>
              </a:spcBef>
              <a:buNone/>
            </a:pPr>
            <a:r>
              <a:rPr lang="en-IN" sz="4000" b="1" dirty="0" smtClean="0">
                <a:latin typeface="Calibri"/>
                <a:ea typeface="Calibri"/>
                <a:cs typeface="Calibri"/>
                <a:sym typeface="Calibri"/>
              </a:rPr>
              <a:t>References:</a:t>
            </a:r>
            <a:endParaRPr lang="en-IN" sz="4000" b="1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525" name="Shape 64525"/>
          <p:cNvSpPr txBox="1"/>
          <p:nvPr/>
        </p:nvSpPr>
        <p:spPr>
          <a:xfrm>
            <a:off x="457200" y="1524000"/>
            <a:ext cx="8436000" cy="4876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34290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endParaRPr lang="en-IN" sz="1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indent="-342900" algn="just">
              <a:lnSpc>
                <a:spcPct val="8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 sz="2400" dirty="0" smtClean="0"/>
              <a:t> </a:t>
            </a:r>
            <a:r>
              <a:rPr lang="en-US" sz="2800" dirty="0" smtClean="0">
                <a:latin typeface="Calibri"/>
                <a:ea typeface="Calibri"/>
                <a:cs typeface="Calibri"/>
                <a:sym typeface="Calibri"/>
              </a:rPr>
              <a:t>E </a:t>
            </a:r>
            <a:r>
              <a:rPr lang="en-US" sz="2800" dirty="0" err="1" smtClean="0">
                <a:latin typeface="Calibri"/>
                <a:ea typeface="Calibri"/>
                <a:cs typeface="Calibri"/>
                <a:sym typeface="Calibri"/>
              </a:rPr>
              <a:t>Balagurusamy</a:t>
            </a:r>
            <a:r>
              <a:rPr lang="en-US" sz="2800" dirty="0" smtClean="0">
                <a:latin typeface="Calibri"/>
                <a:ea typeface="Calibri"/>
                <a:cs typeface="Calibri"/>
                <a:sym typeface="Calibri"/>
              </a:rPr>
              <a:t>, “ Object-Oriented Programming with C++”, Tata McGraw-Hill </a:t>
            </a:r>
            <a:r>
              <a:rPr lang="en-US" sz="2800" dirty="0" smtClean="0">
                <a:latin typeface="Calibri"/>
                <a:ea typeface="Calibri"/>
                <a:cs typeface="Calibri"/>
                <a:sym typeface="Calibri"/>
              </a:rPr>
              <a:t>Education, 7</a:t>
            </a:r>
            <a:r>
              <a:rPr lang="en-US" sz="2800" baseline="30000" dirty="0" smtClean="0"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US" sz="2800" dirty="0" smtClean="0">
                <a:latin typeface="Calibri"/>
                <a:ea typeface="Calibri"/>
                <a:cs typeface="Calibri"/>
                <a:sym typeface="Calibri"/>
              </a:rPr>
              <a:t> edition.</a:t>
            </a:r>
          </a:p>
          <a:p>
            <a:pPr marL="342900" indent="-342900" algn="just">
              <a:lnSpc>
                <a:spcPct val="8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endParaRPr lang="en-US" sz="2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indent="-342900" algn="just">
              <a:lnSpc>
                <a:spcPct val="8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 sz="2800" dirty="0" err="1" smtClean="0">
                <a:latin typeface="Calibri"/>
                <a:ea typeface="Calibri"/>
                <a:cs typeface="Calibri"/>
                <a:sym typeface="Calibri"/>
              </a:rPr>
              <a:t>Schildt</a:t>
            </a:r>
            <a:r>
              <a:rPr lang="en-US" sz="2800" dirty="0" smtClean="0">
                <a:latin typeface="Calibri"/>
                <a:ea typeface="Calibri"/>
                <a:cs typeface="Calibri"/>
                <a:sym typeface="Calibri"/>
              </a:rPr>
              <a:t> Herbert ,”C++: The Complete Reference”, 5</a:t>
            </a:r>
            <a:r>
              <a:rPr lang="en-US" sz="2800" baseline="30000" dirty="0" smtClean="0"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US" sz="2800" dirty="0" smtClean="0">
                <a:latin typeface="Calibri"/>
                <a:ea typeface="Calibri"/>
                <a:cs typeface="Calibri"/>
                <a:sym typeface="Calibri"/>
              </a:rPr>
              <a:t> edition.</a:t>
            </a:r>
            <a:endParaRPr lang="en-IN" sz="2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endParaRPr lang="en-US" sz="1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r>
              <a:rPr lang="en-US" sz="1800" dirty="0" smtClean="0">
                <a:latin typeface="Calibri"/>
                <a:ea typeface="Calibri"/>
                <a:cs typeface="Calibri"/>
                <a:sym typeface="Calibri"/>
              </a:rPr>
              <a:t>        </a:t>
            </a:r>
            <a:endParaRPr lang="en-IN" sz="1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endParaRPr lang="en-IN" sz="1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algn="just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endParaRPr lang="en-IN" sz="1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algn="just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342900" lvl="0" indent="-342900" algn="just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endParaRPr lang="en-IN" sz="1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algn="just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endParaRPr lang="en-IN" sz="1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algn="just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800" dirty="0" smtClean="0">
                <a:latin typeface="Calibri"/>
                <a:ea typeface="Calibri"/>
                <a:cs typeface="Calibri"/>
                <a:sym typeface="Calibri"/>
              </a:rPr>
              <a:t>	</a:t>
            </a:r>
          </a:p>
          <a:p>
            <a:pPr marL="342900" lvl="0" indent="-342900" algn="just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800" dirty="0" smtClean="0">
                <a:latin typeface="Calibri"/>
                <a:ea typeface="Calibri"/>
                <a:cs typeface="Calibri"/>
                <a:sym typeface="Calibri"/>
              </a:rPr>
              <a:t>	</a:t>
            </a:r>
            <a:endParaRPr lang="en-IN" sz="32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endParaRPr lang="en-IN" sz="32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514350" indent="-514350" algn="just">
              <a:lnSpc>
                <a:spcPct val="80000"/>
              </a:lnSpc>
              <a:buClr>
                <a:srgbClr val="000000"/>
              </a:buClr>
              <a:buSzPct val="100000"/>
            </a:pPr>
            <a:endParaRPr lang="en-IN" sz="2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endParaRPr lang="en-US" sz="2800" dirty="0" smtClean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800" dirty="0" smtClean="0"/>
              <a:t/>
            </a:r>
            <a:br>
              <a:rPr lang="en-US" sz="2800" dirty="0" smtClean="0"/>
            </a:br>
            <a:endParaRPr lang="en-IN" sz="2800" dirty="0" smtClean="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5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5" name="Shape 64525"/>
          <p:cNvSpPr txBox="1"/>
          <p:nvPr/>
        </p:nvSpPr>
        <p:spPr>
          <a:xfrm>
            <a:off x="457200" y="1066800"/>
            <a:ext cx="8436000" cy="5334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34290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endParaRPr lang="en-IN" sz="1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indent="-342900" algn="ctr">
              <a:lnSpc>
                <a:spcPct val="80000"/>
              </a:lnSpc>
              <a:buClr>
                <a:srgbClr val="000000"/>
              </a:buClr>
              <a:buSzPct val="100000"/>
            </a:pPr>
            <a:endParaRPr lang="en-US" sz="72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indent="-342900" algn="ctr">
              <a:lnSpc>
                <a:spcPct val="80000"/>
              </a:lnSpc>
              <a:buClr>
                <a:srgbClr val="000000"/>
              </a:buClr>
              <a:buSzPct val="100000"/>
            </a:pPr>
            <a:endParaRPr lang="en-US" sz="72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indent="-342900" algn="ctr">
              <a:lnSpc>
                <a:spcPct val="80000"/>
              </a:lnSpc>
              <a:buClr>
                <a:srgbClr val="000000"/>
              </a:buClr>
              <a:buSzPct val="100000"/>
            </a:pPr>
            <a:r>
              <a:rPr lang="en-US" sz="7200" dirty="0" smtClean="0">
                <a:latin typeface="Calibri"/>
                <a:ea typeface="Calibri"/>
                <a:cs typeface="Calibri"/>
                <a:sym typeface="Calibri"/>
              </a:rPr>
              <a:t>Thank </a:t>
            </a:r>
            <a:r>
              <a:rPr lang="en-US" sz="7200" dirty="0" smtClean="0">
                <a:latin typeface="Calibri"/>
                <a:ea typeface="Calibri"/>
                <a:cs typeface="Calibri"/>
                <a:sym typeface="Calibri"/>
              </a:rPr>
              <a:t>You</a:t>
            </a:r>
            <a:endParaRPr lang="en-IN" sz="72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endParaRPr lang="en-US" sz="1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r>
              <a:rPr lang="en-US" sz="1800" dirty="0" smtClean="0">
                <a:latin typeface="Calibri"/>
                <a:ea typeface="Calibri"/>
                <a:cs typeface="Calibri"/>
                <a:sym typeface="Calibri"/>
              </a:rPr>
              <a:t>        </a:t>
            </a:r>
            <a:endParaRPr lang="en-IN" sz="1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endParaRPr lang="en-IN" sz="1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algn="just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endParaRPr lang="en-IN" sz="1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algn="just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342900" lvl="0" indent="-342900" algn="just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endParaRPr lang="en-IN" sz="1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algn="just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endParaRPr lang="en-IN" sz="1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algn="just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800" dirty="0" smtClean="0">
                <a:latin typeface="Calibri"/>
                <a:ea typeface="Calibri"/>
                <a:cs typeface="Calibri"/>
                <a:sym typeface="Calibri"/>
              </a:rPr>
              <a:t>	</a:t>
            </a:r>
          </a:p>
          <a:p>
            <a:pPr marL="342900" lvl="0" indent="-342900" algn="just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800" dirty="0" smtClean="0">
                <a:latin typeface="Calibri"/>
                <a:ea typeface="Calibri"/>
                <a:cs typeface="Calibri"/>
                <a:sym typeface="Calibri"/>
              </a:rPr>
              <a:t>	</a:t>
            </a:r>
            <a:endParaRPr lang="en-IN" sz="32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endParaRPr lang="en-IN" sz="32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514350" indent="-514350" algn="just">
              <a:lnSpc>
                <a:spcPct val="80000"/>
              </a:lnSpc>
              <a:buClr>
                <a:srgbClr val="000000"/>
              </a:buClr>
              <a:buSzPct val="100000"/>
            </a:pPr>
            <a:endParaRPr lang="en-IN" sz="2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endParaRPr lang="en-US" sz="2800" dirty="0" smtClean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800" dirty="0" smtClean="0"/>
              <a:t/>
            </a:r>
            <a:br>
              <a:rPr lang="en-US" sz="2800" dirty="0" smtClean="0"/>
            </a:br>
            <a:endParaRPr lang="en-IN" sz="2800" dirty="0" smtClean="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5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4" name="Shape 64524"/>
          <p:cNvSpPr txBox="1"/>
          <p:nvPr/>
        </p:nvSpPr>
        <p:spPr>
          <a:xfrm>
            <a:off x="457200" y="838200"/>
            <a:ext cx="8229600" cy="609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 rtl="0">
              <a:spcBef>
                <a:spcPts val="0"/>
              </a:spcBef>
              <a:buNone/>
            </a:pPr>
            <a:r>
              <a:rPr lang="en-IN" sz="4000" b="1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Constructors</a:t>
            </a:r>
            <a:endParaRPr lang="en-IN" sz="4000" b="1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525" name="Shape 64525"/>
          <p:cNvSpPr txBox="1"/>
          <p:nvPr/>
        </p:nvSpPr>
        <p:spPr>
          <a:xfrm>
            <a:off x="457200" y="1600200"/>
            <a:ext cx="8436000" cy="4648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342900" lvl="0" indent="-342900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  <a:buChar char="•"/>
            </a:pPr>
            <a:r>
              <a:rPr lang="en-IN" sz="3200" dirty="0" smtClean="0">
                <a:latin typeface="Calibri"/>
                <a:ea typeface="Calibri"/>
                <a:cs typeface="Calibri"/>
                <a:sym typeface="Calibri"/>
              </a:rPr>
              <a:t>Characteristics:</a:t>
            </a:r>
          </a:p>
          <a:p>
            <a:pPr marL="342900" lvl="0" indent="-342900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  <a:buChar char="•"/>
            </a:pPr>
            <a:endParaRPr lang="en-IN" sz="2800" dirty="0" smtClean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14350" indent="-514350" algn="just">
              <a:lnSpc>
                <a:spcPct val="80000"/>
              </a:lnSpc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en-US" sz="2800" dirty="0" smtClean="0">
                <a:latin typeface="Calibri"/>
                <a:ea typeface="Calibri"/>
                <a:cs typeface="Calibri"/>
                <a:sym typeface="Calibri"/>
              </a:rPr>
              <a:t>The constructor is a special member function of a class.</a:t>
            </a:r>
          </a:p>
          <a:p>
            <a:pPr marL="514350" indent="-514350" algn="just">
              <a:lnSpc>
                <a:spcPct val="80000"/>
              </a:lnSpc>
              <a:buClr>
                <a:srgbClr val="000000"/>
              </a:buClr>
              <a:buSzPct val="100000"/>
              <a:buFont typeface="+mj-lt"/>
              <a:buAutoNum type="arabicPeriod"/>
            </a:pPr>
            <a:endParaRPr lang="en-US" sz="2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514350" indent="-514350" algn="just">
              <a:lnSpc>
                <a:spcPct val="80000"/>
              </a:lnSpc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en-US" sz="2800" dirty="0" smtClean="0">
                <a:latin typeface="Calibri"/>
                <a:ea typeface="Calibri"/>
                <a:cs typeface="Calibri"/>
                <a:sym typeface="Calibri"/>
              </a:rPr>
              <a:t>The constructor name is same as the class name.</a:t>
            </a:r>
          </a:p>
          <a:p>
            <a:pPr marL="514350" indent="-514350" algn="just">
              <a:lnSpc>
                <a:spcPct val="80000"/>
              </a:lnSpc>
              <a:buClr>
                <a:srgbClr val="000000"/>
              </a:buClr>
              <a:buSzPct val="100000"/>
              <a:buFont typeface="+mj-lt"/>
              <a:buAutoNum type="arabicPeriod"/>
            </a:pPr>
            <a:endParaRPr lang="en-US" sz="2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514350" indent="-514350" algn="just">
              <a:lnSpc>
                <a:spcPct val="80000"/>
              </a:lnSpc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en-US" sz="2800" dirty="0" smtClean="0">
                <a:latin typeface="Calibri"/>
                <a:ea typeface="Calibri"/>
                <a:cs typeface="Calibri"/>
                <a:sym typeface="Calibri"/>
              </a:rPr>
              <a:t>The constructor is invoked automatically whenever an object of its associated class is  created.</a:t>
            </a:r>
          </a:p>
          <a:p>
            <a:pPr marL="514350" indent="-514350" algn="just">
              <a:lnSpc>
                <a:spcPct val="80000"/>
              </a:lnSpc>
              <a:buClr>
                <a:srgbClr val="000000"/>
              </a:buClr>
              <a:buSzPct val="100000"/>
              <a:buFont typeface="+mj-lt"/>
              <a:buAutoNum type="arabicPeriod"/>
            </a:pPr>
            <a:endParaRPr lang="en-US" sz="2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514350" indent="-514350" algn="just">
              <a:lnSpc>
                <a:spcPct val="80000"/>
              </a:lnSpc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en-US" sz="2800" dirty="0" smtClean="0">
                <a:latin typeface="Calibri"/>
                <a:ea typeface="Calibri"/>
                <a:cs typeface="Calibri"/>
                <a:sym typeface="Calibri"/>
              </a:rPr>
              <a:t>It is called constructor because it constructs the values of the data member of the class.</a:t>
            </a:r>
          </a:p>
          <a:p>
            <a:pPr marL="342900" indent="-342900">
              <a:lnSpc>
                <a:spcPct val="80000"/>
              </a:lnSpc>
              <a:buClr>
                <a:srgbClr val="000000"/>
              </a:buClr>
              <a:buSzPct val="100000"/>
              <a:buChar char="•"/>
            </a:pPr>
            <a:endParaRPr lang="en-IN" sz="2800" dirty="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5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4" name="Shape 64524"/>
          <p:cNvSpPr txBox="1"/>
          <p:nvPr/>
        </p:nvSpPr>
        <p:spPr>
          <a:xfrm>
            <a:off x="457200" y="838200"/>
            <a:ext cx="8229600" cy="609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 rtl="0">
              <a:spcBef>
                <a:spcPts val="0"/>
              </a:spcBef>
              <a:buNone/>
            </a:pPr>
            <a:r>
              <a:rPr lang="en-IN" sz="4000" b="1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Constructors</a:t>
            </a:r>
            <a:endParaRPr lang="en-IN" sz="4000" b="1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525" name="Shape 64525"/>
          <p:cNvSpPr txBox="1"/>
          <p:nvPr/>
        </p:nvSpPr>
        <p:spPr>
          <a:xfrm>
            <a:off x="457200" y="1600200"/>
            <a:ext cx="8436000" cy="4648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342900" lvl="0" indent="-342900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  <a:buChar char="•"/>
            </a:pPr>
            <a:r>
              <a:rPr lang="en-IN" sz="3200" dirty="0" smtClean="0">
                <a:latin typeface="Calibri"/>
                <a:ea typeface="Calibri"/>
                <a:cs typeface="Calibri"/>
                <a:sym typeface="Calibri"/>
              </a:rPr>
              <a:t>Characteristics:</a:t>
            </a:r>
          </a:p>
          <a:p>
            <a:pPr marL="342900" lvl="0" indent="-342900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  <a:buChar char="•"/>
            </a:pPr>
            <a:endParaRPr lang="en-IN" sz="2800" dirty="0" smtClean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14350" indent="-514350" algn="just">
              <a:lnSpc>
                <a:spcPct val="80000"/>
              </a:lnSpc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en-IN" sz="2800" dirty="0" smtClean="0">
                <a:latin typeface="Calibri"/>
                <a:ea typeface="Calibri"/>
                <a:cs typeface="Calibri"/>
                <a:sym typeface="Calibri"/>
              </a:rPr>
              <a:t>The constructor do not have return type even void.</a:t>
            </a:r>
          </a:p>
          <a:p>
            <a:pPr marL="514350" indent="-514350" algn="just">
              <a:lnSpc>
                <a:spcPct val="80000"/>
              </a:lnSpc>
              <a:buClr>
                <a:srgbClr val="000000"/>
              </a:buClr>
              <a:buSzPct val="100000"/>
              <a:buFont typeface="+mj-lt"/>
              <a:buAutoNum type="arabicPeriod"/>
            </a:pPr>
            <a:endParaRPr lang="en-IN" sz="2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514350" indent="-514350" algn="just">
              <a:lnSpc>
                <a:spcPct val="80000"/>
              </a:lnSpc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en-IN" sz="2800" dirty="0" smtClean="0">
                <a:latin typeface="Calibri"/>
                <a:ea typeface="Calibri"/>
                <a:cs typeface="Calibri"/>
                <a:sym typeface="Calibri"/>
              </a:rPr>
              <a:t>The constructor must be declared in the public section.</a:t>
            </a:r>
          </a:p>
          <a:p>
            <a:pPr marL="514350" indent="-514350" algn="just">
              <a:lnSpc>
                <a:spcPct val="80000"/>
              </a:lnSpc>
              <a:buClr>
                <a:srgbClr val="000000"/>
              </a:buClr>
              <a:buSzPct val="100000"/>
              <a:buFont typeface="+mj-lt"/>
              <a:buAutoNum type="arabicPeriod"/>
            </a:pPr>
            <a:endParaRPr lang="en-IN" sz="2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514350" indent="-514350" algn="just">
              <a:lnSpc>
                <a:spcPct val="80000"/>
              </a:lnSpc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en-IN" sz="2800" dirty="0" smtClean="0">
                <a:latin typeface="Calibri"/>
                <a:ea typeface="Calibri"/>
                <a:cs typeface="Calibri"/>
                <a:sym typeface="Calibri"/>
              </a:rPr>
              <a:t>The constructor cannot be virtual.</a:t>
            </a:r>
          </a:p>
          <a:p>
            <a:pPr marL="514350" indent="-514350" algn="just">
              <a:lnSpc>
                <a:spcPct val="80000"/>
              </a:lnSpc>
              <a:buClr>
                <a:srgbClr val="000000"/>
              </a:buClr>
              <a:buSzPct val="100000"/>
              <a:buFont typeface="+mj-lt"/>
              <a:buAutoNum type="arabicPeriod"/>
            </a:pPr>
            <a:endParaRPr lang="en-IN" sz="2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514350" indent="-514350" algn="just">
              <a:lnSpc>
                <a:spcPct val="80000"/>
              </a:lnSpc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en-US" sz="2800" dirty="0" smtClean="0">
                <a:latin typeface="Calibri"/>
                <a:ea typeface="Calibri"/>
                <a:cs typeface="Calibri"/>
                <a:sym typeface="Calibri"/>
              </a:rPr>
              <a:t>When we do not create any constructor in our class, C++ compiler generates a default constructor and insert it into our code.</a:t>
            </a:r>
            <a:r>
              <a:rPr lang="en-US" sz="2800" dirty="0" smtClean="0"/>
              <a:t> </a:t>
            </a:r>
            <a:endParaRPr lang="en-IN" sz="2800" dirty="0" smtClean="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5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4" name="Shape 64524"/>
          <p:cNvSpPr txBox="1"/>
          <p:nvPr/>
        </p:nvSpPr>
        <p:spPr>
          <a:xfrm>
            <a:off x="457200" y="838200"/>
            <a:ext cx="8229600" cy="609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 rtl="0">
              <a:spcBef>
                <a:spcPts val="0"/>
              </a:spcBef>
              <a:buNone/>
            </a:pPr>
            <a:r>
              <a:rPr lang="en-IN" sz="4000" b="1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Constructors</a:t>
            </a:r>
            <a:endParaRPr lang="en-IN" sz="4000" b="1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525" name="Shape 64525"/>
          <p:cNvSpPr txBox="1"/>
          <p:nvPr/>
        </p:nvSpPr>
        <p:spPr>
          <a:xfrm>
            <a:off x="457200" y="1600200"/>
            <a:ext cx="8436000" cy="4648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342900" lvl="0" indent="-342900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  <a:buChar char="•"/>
            </a:pPr>
            <a:r>
              <a:rPr lang="en-IN" sz="3200" dirty="0" smtClean="0">
                <a:latin typeface="Calibri"/>
                <a:ea typeface="Calibri"/>
                <a:cs typeface="Calibri"/>
                <a:sym typeface="Calibri"/>
              </a:rPr>
              <a:t>Types of constructor:</a:t>
            </a:r>
          </a:p>
          <a:p>
            <a:pPr marL="342900" lvl="0" indent="-342900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  <a:buChar char="•"/>
            </a:pPr>
            <a:endParaRPr lang="en-IN" sz="2800" dirty="0" smtClean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14350" indent="-514350" algn="just">
              <a:lnSpc>
                <a:spcPct val="80000"/>
              </a:lnSpc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en-IN" sz="2800" dirty="0" smtClean="0">
                <a:latin typeface="Calibri"/>
                <a:ea typeface="Calibri"/>
                <a:cs typeface="Calibri"/>
                <a:sym typeface="Calibri"/>
              </a:rPr>
              <a:t>Default constructor</a:t>
            </a:r>
          </a:p>
          <a:p>
            <a:pPr marL="514350" indent="-514350" algn="just">
              <a:lnSpc>
                <a:spcPct val="80000"/>
              </a:lnSpc>
              <a:buClr>
                <a:srgbClr val="000000"/>
              </a:buClr>
              <a:buSzPct val="100000"/>
              <a:buFont typeface="+mj-lt"/>
              <a:buAutoNum type="arabicPeriod"/>
            </a:pPr>
            <a:endParaRPr lang="en-IN" sz="2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514350" indent="-514350" algn="just">
              <a:lnSpc>
                <a:spcPct val="80000"/>
              </a:lnSpc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en-IN" sz="2800" dirty="0" smtClean="0">
                <a:latin typeface="Calibri"/>
                <a:ea typeface="Calibri"/>
                <a:cs typeface="Calibri"/>
                <a:sym typeface="Calibri"/>
              </a:rPr>
              <a:t>Parameterized constructor</a:t>
            </a:r>
          </a:p>
          <a:p>
            <a:pPr marL="514350" indent="-514350" algn="just">
              <a:lnSpc>
                <a:spcPct val="80000"/>
              </a:lnSpc>
              <a:buClr>
                <a:srgbClr val="000000"/>
              </a:buClr>
              <a:buSzPct val="100000"/>
              <a:buFont typeface="+mj-lt"/>
              <a:buAutoNum type="arabicPeriod"/>
            </a:pPr>
            <a:endParaRPr lang="en-IN" sz="2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514350" indent="-514350" algn="just">
              <a:lnSpc>
                <a:spcPct val="80000"/>
              </a:lnSpc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en-IN" sz="2800" dirty="0" smtClean="0">
                <a:latin typeface="Calibri"/>
                <a:ea typeface="Calibri"/>
                <a:cs typeface="Calibri"/>
                <a:sym typeface="Calibri"/>
              </a:rPr>
              <a:t>Copy constructor.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5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4" name="Shape 64524"/>
          <p:cNvSpPr txBox="1"/>
          <p:nvPr/>
        </p:nvSpPr>
        <p:spPr>
          <a:xfrm>
            <a:off x="457200" y="838200"/>
            <a:ext cx="8229600" cy="609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 rtl="0">
              <a:spcBef>
                <a:spcPts val="0"/>
              </a:spcBef>
              <a:buNone/>
            </a:pPr>
            <a:r>
              <a:rPr lang="en-IN" sz="4000" b="1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Constructors</a:t>
            </a:r>
            <a:endParaRPr lang="en-IN" sz="4000" b="1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525" name="Shape 64525"/>
          <p:cNvSpPr txBox="1"/>
          <p:nvPr/>
        </p:nvSpPr>
        <p:spPr>
          <a:xfrm>
            <a:off x="457200" y="1600200"/>
            <a:ext cx="8436000" cy="4648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342900" lvl="0" indent="-342900" algn="just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  <a:buChar char="•"/>
            </a:pPr>
            <a:r>
              <a:rPr lang="en-IN" sz="3200" dirty="0" smtClean="0">
                <a:latin typeface="Calibri"/>
                <a:ea typeface="Calibri"/>
                <a:cs typeface="Calibri"/>
                <a:sym typeface="Calibri"/>
              </a:rPr>
              <a:t>Default constructor: </a:t>
            </a:r>
          </a:p>
          <a:p>
            <a:pPr marL="342900" lvl="0" indent="-342900" algn="just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800" dirty="0" smtClean="0">
                <a:latin typeface="Calibri"/>
                <a:ea typeface="Calibri"/>
                <a:cs typeface="Calibri"/>
                <a:sym typeface="Calibri"/>
              </a:rPr>
              <a:t>	</a:t>
            </a:r>
          </a:p>
          <a:p>
            <a:pPr marL="342900" lvl="0" indent="-342900" algn="just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 sz="2800" dirty="0" smtClean="0">
                <a:latin typeface="Calibri"/>
                <a:ea typeface="Calibri"/>
                <a:cs typeface="Calibri"/>
                <a:sym typeface="Calibri"/>
              </a:rPr>
              <a:t>	It is the constructor which doesn’t take any argument. It has no parameters.</a:t>
            </a:r>
            <a:endParaRPr lang="en-IN" sz="2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  <a:buChar char="•"/>
            </a:pPr>
            <a:endParaRPr lang="en-IN" sz="32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algn="just">
              <a:lnSpc>
                <a:spcPct val="80000"/>
              </a:lnSpc>
              <a:buClr>
                <a:srgbClr val="000000"/>
              </a:buClr>
              <a:buSzPct val="100000"/>
              <a:buChar char="•"/>
            </a:pPr>
            <a:r>
              <a:rPr lang="en-IN" sz="3200" dirty="0" smtClean="0">
                <a:latin typeface="Calibri"/>
                <a:ea typeface="Calibri"/>
                <a:cs typeface="Calibri"/>
                <a:sym typeface="Calibri"/>
              </a:rPr>
              <a:t>Parameterized constructor: </a:t>
            </a:r>
          </a:p>
          <a:p>
            <a:pPr marL="342900" lvl="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endParaRPr lang="en-IN" sz="32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algn="just">
              <a:lnSpc>
                <a:spcPct val="8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IN" sz="3200" dirty="0" smtClean="0"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en-US" sz="2800" dirty="0" smtClean="0">
                <a:latin typeface="Calibri"/>
                <a:ea typeface="Calibri"/>
                <a:cs typeface="Calibri"/>
                <a:sym typeface="Calibri"/>
              </a:rPr>
              <a:t>It is the constructor which has parameters. It allows us to pass arguments while object creation.</a:t>
            </a:r>
            <a:endParaRPr lang="en-IN" sz="2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  <a:buChar char="•"/>
            </a:pPr>
            <a:endParaRPr lang="en-IN" sz="32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endParaRPr lang="en-IN" sz="32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514350" indent="-514350" algn="just">
              <a:lnSpc>
                <a:spcPct val="80000"/>
              </a:lnSpc>
              <a:buClr>
                <a:srgbClr val="000000"/>
              </a:buClr>
              <a:buSzPct val="100000"/>
            </a:pPr>
            <a:endParaRPr lang="en-IN" sz="2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endParaRPr lang="en-US" sz="2800" dirty="0" smtClean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800" dirty="0" smtClean="0"/>
              <a:t/>
            </a:r>
            <a:br>
              <a:rPr lang="en-US" sz="2800" dirty="0" smtClean="0"/>
            </a:br>
            <a:endParaRPr lang="en-IN" sz="2800" dirty="0" smtClean="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5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4" name="Shape 64524"/>
          <p:cNvSpPr txBox="1"/>
          <p:nvPr/>
        </p:nvSpPr>
        <p:spPr>
          <a:xfrm>
            <a:off x="457200" y="838200"/>
            <a:ext cx="8229600" cy="609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 rtl="0">
              <a:spcBef>
                <a:spcPts val="0"/>
              </a:spcBef>
              <a:buNone/>
            </a:pPr>
            <a:r>
              <a:rPr lang="en-IN" sz="4000" b="1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Constructors</a:t>
            </a:r>
            <a:endParaRPr lang="en-IN" sz="4000" b="1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525" name="Shape 64525"/>
          <p:cNvSpPr txBox="1"/>
          <p:nvPr/>
        </p:nvSpPr>
        <p:spPr>
          <a:xfrm>
            <a:off x="457200" y="1600200"/>
            <a:ext cx="8436000" cy="4648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342900" lvl="0" indent="-342900" algn="just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  <a:buChar char="•"/>
            </a:pPr>
            <a:r>
              <a:rPr lang="en-IN" sz="3200" dirty="0" smtClean="0">
                <a:latin typeface="Calibri"/>
                <a:ea typeface="Calibri"/>
                <a:cs typeface="Calibri"/>
                <a:sym typeface="Calibri"/>
              </a:rPr>
              <a:t>Example:</a:t>
            </a:r>
          </a:p>
          <a:p>
            <a:pPr marL="342900" lvl="0" indent="-342900" algn="just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endParaRPr lang="en-IN" sz="32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algn="just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class addition </a:t>
            </a:r>
          </a:p>
          <a:p>
            <a:pPr marL="342900" lvl="0" indent="-342900" algn="just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{</a:t>
            </a:r>
          </a:p>
          <a:p>
            <a:pPr marL="342900" lvl="0" indent="-342900" algn="just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 int num;</a:t>
            </a:r>
          </a:p>
          <a:p>
            <a:pPr marL="342900" lvl="0" indent="-342900" algn="just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 public:</a:t>
            </a:r>
          </a:p>
          <a:p>
            <a:pPr marL="342900" lvl="0" indent="-342900" algn="just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 addition();    </a:t>
            </a: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                       // </a:t>
            </a: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default constructor</a:t>
            </a:r>
          </a:p>
          <a:p>
            <a:pPr marL="342900" lvl="0" indent="-342900" algn="just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 addition(int); </a:t>
            </a: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                     // </a:t>
            </a: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parameterized constructor</a:t>
            </a:r>
          </a:p>
          <a:p>
            <a:pPr marL="342900" lvl="0" indent="-342900" algn="just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 void sum( addition, addition );</a:t>
            </a:r>
          </a:p>
          <a:p>
            <a:pPr marL="342900" lvl="0" indent="-342900" algn="just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 void display();</a:t>
            </a:r>
          </a:p>
          <a:p>
            <a:pPr marL="342900" lvl="0" indent="-342900" algn="just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};</a:t>
            </a:r>
          </a:p>
          <a:p>
            <a:pPr marL="342900" lvl="0" indent="-342900" algn="just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endParaRPr lang="en-IN" sz="1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algn="just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int main()</a:t>
            </a:r>
          </a:p>
          <a:p>
            <a:pPr marL="342900" lvl="0" indent="-342900" algn="just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{</a:t>
            </a:r>
          </a:p>
          <a:p>
            <a:pPr marL="342900" lvl="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 addition a(10), b(20); </a:t>
            </a: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     // </a:t>
            </a: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parameterized constructor invoked</a:t>
            </a:r>
          </a:p>
          <a:p>
            <a:pPr marL="342900" lvl="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 addition c; </a:t>
            </a: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                        // </a:t>
            </a: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default constructor invoked</a:t>
            </a:r>
          </a:p>
          <a:p>
            <a:pPr marL="342900" lvl="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 c.sum(</a:t>
            </a:r>
            <a:r>
              <a:rPr lang="en-IN" sz="1800" dirty="0" err="1" smtClean="0">
                <a:latin typeface="Calibri"/>
                <a:ea typeface="Calibri"/>
                <a:cs typeface="Calibri"/>
                <a:sym typeface="Calibri"/>
              </a:rPr>
              <a:t>a,b</a:t>
            </a: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);</a:t>
            </a:r>
          </a:p>
          <a:p>
            <a:pPr marL="342900" lvl="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 c.display( );</a:t>
            </a:r>
          </a:p>
          <a:p>
            <a:pPr marL="342900" lvl="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}</a:t>
            </a:r>
          </a:p>
          <a:p>
            <a:pPr marL="342900" lvl="0" indent="-342900" algn="just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endParaRPr lang="en-IN" sz="1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algn="just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endParaRPr lang="en-IN" sz="1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algn="just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800" dirty="0" smtClean="0">
                <a:latin typeface="Calibri"/>
                <a:ea typeface="Calibri"/>
                <a:cs typeface="Calibri"/>
                <a:sym typeface="Calibri"/>
              </a:rPr>
              <a:t>	</a:t>
            </a:r>
          </a:p>
          <a:p>
            <a:pPr marL="342900" lvl="0" indent="-342900" algn="just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800" dirty="0" smtClean="0">
                <a:latin typeface="Calibri"/>
                <a:ea typeface="Calibri"/>
                <a:cs typeface="Calibri"/>
                <a:sym typeface="Calibri"/>
              </a:rPr>
              <a:t>	</a:t>
            </a:r>
            <a:endParaRPr lang="en-IN" sz="32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endParaRPr lang="en-IN" sz="32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514350" indent="-514350" algn="just">
              <a:lnSpc>
                <a:spcPct val="80000"/>
              </a:lnSpc>
              <a:buClr>
                <a:srgbClr val="000000"/>
              </a:buClr>
              <a:buSzPct val="100000"/>
            </a:pPr>
            <a:endParaRPr lang="en-IN" sz="2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endParaRPr lang="en-US" sz="2800" dirty="0" smtClean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800" dirty="0" smtClean="0"/>
              <a:t/>
            </a:r>
            <a:br>
              <a:rPr lang="en-US" sz="2800" dirty="0" smtClean="0"/>
            </a:br>
            <a:endParaRPr lang="en-IN" sz="2800" dirty="0" smtClean="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5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4" name="Shape 64524"/>
          <p:cNvSpPr txBox="1"/>
          <p:nvPr/>
        </p:nvSpPr>
        <p:spPr>
          <a:xfrm>
            <a:off x="457200" y="838200"/>
            <a:ext cx="8229600" cy="609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 rtl="0">
              <a:spcBef>
                <a:spcPts val="0"/>
              </a:spcBef>
              <a:buNone/>
            </a:pPr>
            <a:r>
              <a:rPr lang="en-IN" sz="4000" b="1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Constructors</a:t>
            </a:r>
            <a:endParaRPr lang="en-IN" sz="4000" b="1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525" name="Shape 64525"/>
          <p:cNvSpPr txBox="1"/>
          <p:nvPr/>
        </p:nvSpPr>
        <p:spPr>
          <a:xfrm>
            <a:off x="457200" y="1600200"/>
            <a:ext cx="8436000" cy="48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342900" lvl="0" indent="-342900" algn="just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  <a:buChar char="•"/>
            </a:pPr>
            <a:r>
              <a:rPr lang="en-IN" sz="3200" dirty="0" smtClean="0">
                <a:latin typeface="Calibri"/>
                <a:ea typeface="Calibri"/>
                <a:cs typeface="Calibri"/>
                <a:sym typeface="Calibri"/>
              </a:rPr>
              <a:t>Example:</a:t>
            </a:r>
          </a:p>
          <a:p>
            <a:pPr marL="342900" lvl="0" indent="-342900" algn="just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endParaRPr lang="en-IN" sz="32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algn="just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  addition::addition()  </a:t>
            </a: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               //</a:t>
            </a: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Definition of default constructor </a:t>
            </a:r>
          </a:p>
          <a:p>
            <a:pPr marL="342900" lvl="0" indent="-342900" algn="just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  {</a:t>
            </a:r>
          </a:p>
          <a:p>
            <a:pPr marL="342900" lvl="0" indent="-342900" algn="just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    num=0;</a:t>
            </a:r>
          </a:p>
          <a:p>
            <a:pPr marL="342900" lvl="0" indent="-342900" algn="just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  }</a:t>
            </a:r>
          </a:p>
          <a:p>
            <a:pPr marL="342900" lvl="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  addition::addition(int x) </a:t>
            </a: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        //</a:t>
            </a: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Definition of parameterized constructor</a:t>
            </a:r>
          </a:p>
          <a:p>
            <a:pPr marL="342900" lvl="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  {</a:t>
            </a:r>
          </a:p>
          <a:p>
            <a:pPr marL="342900" lvl="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    num=x;</a:t>
            </a:r>
          </a:p>
          <a:p>
            <a:pPr marL="342900" lvl="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  }</a:t>
            </a:r>
          </a:p>
          <a:p>
            <a:pPr marL="342900" lvl="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  void addition::sum(addition m, addition n)</a:t>
            </a:r>
          </a:p>
          <a:p>
            <a:pPr marL="342900" lvl="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  {</a:t>
            </a:r>
          </a:p>
          <a:p>
            <a:pPr marL="342900" lvl="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    num=</a:t>
            </a:r>
            <a:r>
              <a:rPr lang="en-IN" sz="1800" dirty="0" err="1" smtClean="0">
                <a:latin typeface="Calibri"/>
                <a:ea typeface="Calibri"/>
                <a:cs typeface="Calibri"/>
                <a:sym typeface="Calibri"/>
              </a:rPr>
              <a:t>m.num+n.num</a:t>
            </a: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;</a:t>
            </a:r>
          </a:p>
          <a:p>
            <a:pPr marL="342900" lvl="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  }</a:t>
            </a:r>
          </a:p>
          <a:p>
            <a:pPr marL="342900" lvl="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  void addition::display()</a:t>
            </a:r>
          </a:p>
          <a:p>
            <a:pPr marL="342900" lvl="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  {</a:t>
            </a:r>
          </a:p>
          <a:p>
            <a:pPr marL="342900" lvl="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    cout&lt;&lt;“\</a:t>
            </a:r>
            <a:r>
              <a:rPr lang="en-IN" sz="1800" dirty="0" err="1" smtClean="0">
                <a:latin typeface="Calibri"/>
                <a:ea typeface="Calibri"/>
                <a:cs typeface="Calibri"/>
                <a:sym typeface="Calibri"/>
              </a:rPr>
              <a:t>nAddition</a:t>
            </a: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is:”&lt;&lt;num;</a:t>
            </a:r>
          </a:p>
          <a:p>
            <a:pPr marL="342900" lvl="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  }</a:t>
            </a:r>
          </a:p>
          <a:p>
            <a:pPr marL="342900" lvl="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endParaRPr lang="en-IN" sz="1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Output - Addition is:30</a:t>
            </a:r>
          </a:p>
          <a:p>
            <a:pPr marL="342900" lvl="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endParaRPr lang="en-IN" sz="1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algn="just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endParaRPr lang="en-IN" sz="1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algn="just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342900" lvl="0" indent="-342900" algn="just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endParaRPr lang="en-IN" sz="1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algn="just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endParaRPr lang="en-IN" sz="1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algn="just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800" dirty="0" smtClean="0">
                <a:latin typeface="Calibri"/>
                <a:ea typeface="Calibri"/>
                <a:cs typeface="Calibri"/>
                <a:sym typeface="Calibri"/>
              </a:rPr>
              <a:t>	</a:t>
            </a:r>
          </a:p>
          <a:p>
            <a:pPr marL="342900" lvl="0" indent="-342900" algn="just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800" dirty="0" smtClean="0">
                <a:latin typeface="Calibri"/>
                <a:ea typeface="Calibri"/>
                <a:cs typeface="Calibri"/>
                <a:sym typeface="Calibri"/>
              </a:rPr>
              <a:t>	</a:t>
            </a:r>
            <a:endParaRPr lang="en-IN" sz="32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endParaRPr lang="en-IN" sz="32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514350" indent="-514350" algn="just">
              <a:lnSpc>
                <a:spcPct val="80000"/>
              </a:lnSpc>
              <a:buClr>
                <a:srgbClr val="000000"/>
              </a:buClr>
              <a:buSzPct val="100000"/>
            </a:pPr>
            <a:endParaRPr lang="en-IN" sz="2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endParaRPr lang="en-US" sz="2800" dirty="0" smtClean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800" dirty="0" smtClean="0"/>
              <a:t/>
            </a:r>
            <a:br>
              <a:rPr lang="en-US" sz="2800" dirty="0" smtClean="0"/>
            </a:br>
            <a:endParaRPr lang="en-IN" sz="2800" dirty="0" smtClean="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5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4" name="Shape 64524"/>
          <p:cNvSpPr txBox="1"/>
          <p:nvPr/>
        </p:nvSpPr>
        <p:spPr>
          <a:xfrm>
            <a:off x="457200" y="838200"/>
            <a:ext cx="8229600" cy="609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 rtl="0">
              <a:spcBef>
                <a:spcPts val="0"/>
              </a:spcBef>
              <a:buNone/>
            </a:pPr>
            <a:r>
              <a:rPr lang="en-IN" sz="4000" b="1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Constructors</a:t>
            </a:r>
            <a:endParaRPr lang="en-IN" sz="4000" b="1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525" name="Shape 64525"/>
          <p:cNvSpPr txBox="1"/>
          <p:nvPr/>
        </p:nvSpPr>
        <p:spPr>
          <a:xfrm>
            <a:off x="457200" y="1600200"/>
            <a:ext cx="8436000" cy="48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342900" lvl="0" indent="-342900" algn="just">
              <a:lnSpc>
                <a:spcPct val="80000"/>
              </a:lnSpc>
              <a:buClr>
                <a:srgbClr val="000000"/>
              </a:buClr>
              <a:buSzPct val="100000"/>
              <a:buChar char="•"/>
            </a:pPr>
            <a:r>
              <a:rPr lang="en-IN" sz="3200" dirty="0" smtClean="0">
                <a:latin typeface="Calibri"/>
                <a:ea typeface="Calibri"/>
                <a:cs typeface="Calibri"/>
                <a:sym typeface="Calibri"/>
              </a:rPr>
              <a:t>Copy </a:t>
            </a:r>
            <a:r>
              <a:rPr lang="en-IN" sz="3200" dirty="0" smtClean="0">
                <a:latin typeface="Calibri"/>
                <a:ea typeface="Calibri"/>
                <a:cs typeface="Calibri"/>
                <a:sym typeface="Calibri"/>
              </a:rPr>
              <a:t>Constructor:</a:t>
            </a:r>
            <a:r>
              <a:rPr lang="en-IN" sz="2800" dirty="0" smtClean="0"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342900" lvl="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endParaRPr lang="en-IN" sz="2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algn="just">
              <a:lnSpc>
                <a:spcPct val="8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IN" sz="2800" dirty="0" smtClean="0">
                <a:latin typeface="Calibri"/>
                <a:ea typeface="Calibri"/>
                <a:cs typeface="Calibri"/>
                <a:sym typeface="Calibri"/>
              </a:rPr>
              <a:t>It is </a:t>
            </a:r>
            <a:r>
              <a:rPr lang="en-US" sz="2800" dirty="0" smtClean="0">
                <a:latin typeface="Calibri"/>
                <a:ea typeface="Calibri"/>
                <a:cs typeface="Calibri"/>
                <a:sym typeface="Calibri"/>
              </a:rPr>
              <a:t>used </a:t>
            </a:r>
            <a:r>
              <a:rPr lang="en-US" sz="2800" dirty="0" smtClean="0">
                <a:latin typeface="Calibri"/>
                <a:ea typeface="Calibri"/>
                <a:cs typeface="Calibri"/>
                <a:sym typeface="Calibri"/>
              </a:rPr>
              <a:t>to create a new object as a copy of an existing </a:t>
            </a:r>
            <a:r>
              <a:rPr lang="en-US" sz="2800" dirty="0" smtClean="0">
                <a:latin typeface="Calibri"/>
                <a:ea typeface="Calibri"/>
                <a:cs typeface="Calibri"/>
                <a:sym typeface="Calibri"/>
              </a:rPr>
              <a:t>object.</a:t>
            </a:r>
          </a:p>
          <a:p>
            <a:pPr marL="342900" lvl="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endParaRPr lang="en-US" sz="2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algn="just">
              <a:lnSpc>
                <a:spcPct val="8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 sz="2800" dirty="0" smtClean="0">
                <a:latin typeface="Calibri"/>
                <a:ea typeface="Calibri"/>
                <a:cs typeface="Calibri"/>
                <a:sym typeface="Calibri"/>
              </a:rPr>
              <a:t>The copy constructor is invoked if</a:t>
            </a:r>
            <a:r>
              <a:rPr lang="en-US" sz="2800" dirty="0" smtClean="0">
                <a:latin typeface="Calibri"/>
                <a:ea typeface="Calibri"/>
                <a:cs typeface="Calibri"/>
                <a:sym typeface="Calibri"/>
              </a:rPr>
              <a:t>:</a:t>
            </a:r>
          </a:p>
          <a:p>
            <a:pPr marL="342900" lvl="0" indent="-342900" algn="just">
              <a:lnSpc>
                <a:spcPct val="80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</a:pPr>
            <a:endParaRPr lang="en-US" sz="2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514350" lvl="0" indent="-514350" algn="just">
              <a:lnSpc>
                <a:spcPct val="80000"/>
              </a:lnSpc>
              <a:buClr>
                <a:srgbClr val="000000"/>
              </a:buClr>
              <a:buSzPct val="100000"/>
              <a:buFont typeface="+mj-lt"/>
              <a:buAutoNum type="alphaLcParenR"/>
            </a:pPr>
            <a:r>
              <a:rPr lang="en-US" sz="2800" dirty="0" smtClean="0">
                <a:latin typeface="Calibri"/>
                <a:ea typeface="Calibri"/>
                <a:cs typeface="Calibri"/>
                <a:sym typeface="Calibri"/>
              </a:rPr>
              <a:t>P</a:t>
            </a:r>
            <a:r>
              <a:rPr lang="en-US" sz="2800" dirty="0" smtClean="0">
                <a:latin typeface="Calibri"/>
                <a:ea typeface="Calibri"/>
                <a:cs typeface="Calibri"/>
                <a:sym typeface="Calibri"/>
              </a:rPr>
              <a:t>ass </a:t>
            </a:r>
            <a:r>
              <a:rPr lang="en-US" sz="2800" dirty="0" smtClean="0">
                <a:latin typeface="Calibri"/>
                <a:ea typeface="Calibri"/>
                <a:cs typeface="Calibri"/>
                <a:sym typeface="Calibri"/>
              </a:rPr>
              <a:t>an object as an parameter to a call-by-value </a:t>
            </a:r>
            <a:r>
              <a:rPr lang="en-US" sz="2800" dirty="0" smtClean="0">
                <a:latin typeface="Calibri"/>
                <a:ea typeface="Calibri"/>
                <a:cs typeface="Calibri"/>
                <a:sym typeface="Calibri"/>
              </a:rPr>
              <a:t>function:</a:t>
            </a:r>
          </a:p>
          <a:p>
            <a:pPr marL="34290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r>
              <a:rPr lang="en-IN" sz="2800" dirty="0" smtClean="0">
                <a:latin typeface="Calibri"/>
                <a:ea typeface="Calibri"/>
                <a:cs typeface="Calibri"/>
                <a:sym typeface="Calibri"/>
              </a:rPr>
              <a:t>       </a:t>
            </a: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void addition::sum(addition m, addition n)</a:t>
            </a:r>
          </a:p>
          <a:p>
            <a:pPr marL="34290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  </a:t>
            </a: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    {</a:t>
            </a:r>
            <a:endParaRPr lang="en-IN" sz="1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    </a:t>
            </a: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     num=</a:t>
            </a:r>
            <a:r>
              <a:rPr lang="en-IN" sz="1800" dirty="0" err="1" smtClean="0">
                <a:latin typeface="Calibri"/>
                <a:ea typeface="Calibri"/>
                <a:cs typeface="Calibri"/>
                <a:sym typeface="Calibri"/>
              </a:rPr>
              <a:t>m.num+n.num</a:t>
            </a: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;</a:t>
            </a:r>
          </a:p>
          <a:p>
            <a:pPr marL="34290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  </a:t>
            </a: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    }</a:t>
            </a:r>
          </a:p>
          <a:p>
            <a:pPr marL="34290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endParaRPr lang="en-IN" sz="1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	  c.sum(</a:t>
            </a:r>
            <a:r>
              <a:rPr lang="en-IN" sz="1800" dirty="0" err="1" smtClean="0">
                <a:latin typeface="Calibri"/>
                <a:ea typeface="Calibri"/>
                <a:cs typeface="Calibri"/>
                <a:sym typeface="Calibri"/>
              </a:rPr>
              <a:t>a,b</a:t>
            </a: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);       //copy constructor</a:t>
            </a:r>
            <a:endParaRPr lang="en-US" sz="1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514350" lvl="0" indent="-514350" algn="just">
              <a:lnSpc>
                <a:spcPct val="80000"/>
              </a:lnSpc>
              <a:buClr>
                <a:srgbClr val="000000"/>
              </a:buClr>
              <a:buSzPct val="100000"/>
            </a:pPr>
            <a:r>
              <a:rPr lang="en-US" sz="2800" dirty="0" smtClean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800" dirty="0" smtClean="0">
                <a:latin typeface="Calibri"/>
                <a:ea typeface="Calibri"/>
                <a:cs typeface="Calibri"/>
                <a:sym typeface="Calibri"/>
              </a:rPr>
              <a:t>      </a:t>
            </a:r>
            <a:endParaRPr lang="en-IN" sz="2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endParaRPr lang="en-IN" sz="1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algn="just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endParaRPr lang="en-IN" sz="1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algn="just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342900" lvl="0" indent="-342900" algn="just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endParaRPr lang="en-IN" sz="1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algn="just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endParaRPr lang="en-IN" sz="1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algn="just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800" dirty="0" smtClean="0">
                <a:latin typeface="Calibri"/>
                <a:ea typeface="Calibri"/>
                <a:cs typeface="Calibri"/>
                <a:sym typeface="Calibri"/>
              </a:rPr>
              <a:t>	</a:t>
            </a:r>
          </a:p>
          <a:p>
            <a:pPr marL="342900" lvl="0" indent="-342900" algn="just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800" dirty="0" smtClean="0">
                <a:latin typeface="Calibri"/>
                <a:ea typeface="Calibri"/>
                <a:cs typeface="Calibri"/>
                <a:sym typeface="Calibri"/>
              </a:rPr>
              <a:t>	</a:t>
            </a:r>
            <a:endParaRPr lang="en-IN" sz="32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endParaRPr lang="en-IN" sz="32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514350" indent="-514350" algn="just">
              <a:lnSpc>
                <a:spcPct val="80000"/>
              </a:lnSpc>
              <a:buClr>
                <a:srgbClr val="000000"/>
              </a:buClr>
              <a:buSzPct val="100000"/>
            </a:pPr>
            <a:endParaRPr lang="en-IN" sz="2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endParaRPr lang="en-US" sz="2800" dirty="0" smtClean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800" dirty="0" smtClean="0"/>
              <a:t/>
            </a:r>
            <a:br>
              <a:rPr lang="en-US" sz="2800" dirty="0" smtClean="0"/>
            </a:br>
            <a:endParaRPr lang="en-IN" sz="2800" dirty="0" smtClean="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5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4" name="Shape 64524"/>
          <p:cNvSpPr txBox="1"/>
          <p:nvPr/>
        </p:nvSpPr>
        <p:spPr>
          <a:xfrm>
            <a:off x="457200" y="838200"/>
            <a:ext cx="8229600" cy="609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 rtl="0">
              <a:spcBef>
                <a:spcPts val="0"/>
              </a:spcBef>
              <a:buNone/>
            </a:pPr>
            <a:r>
              <a:rPr lang="en-IN" sz="4000" b="1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Constructors</a:t>
            </a:r>
            <a:endParaRPr lang="en-IN" sz="4000" b="1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525" name="Shape 64525"/>
          <p:cNvSpPr txBox="1"/>
          <p:nvPr/>
        </p:nvSpPr>
        <p:spPr>
          <a:xfrm>
            <a:off x="457200" y="1600200"/>
            <a:ext cx="8436000" cy="48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342900" lvl="0" indent="-342900" algn="just">
              <a:lnSpc>
                <a:spcPct val="80000"/>
              </a:lnSpc>
              <a:buClr>
                <a:srgbClr val="000000"/>
              </a:buClr>
              <a:buSzPct val="100000"/>
              <a:buChar char="•"/>
            </a:pPr>
            <a:r>
              <a:rPr lang="en-IN" sz="3200" dirty="0" smtClean="0">
                <a:latin typeface="Calibri"/>
                <a:ea typeface="Calibri"/>
                <a:cs typeface="Calibri"/>
                <a:sym typeface="Calibri"/>
              </a:rPr>
              <a:t>Copy </a:t>
            </a:r>
            <a:r>
              <a:rPr lang="en-IN" sz="3200" dirty="0" smtClean="0">
                <a:latin typeface="Calibri"/>
                <a:ea typeface="Calibri"/>
                <a:cs typeface="Calibri"/>
                <a:sym typeface="Calibri"/>
              </a:rPr>
              <a:t>Constructor:</a:t>
            </a:r>
            <a:r>
              <a:rPr lang="en-IN" sz="2800" dirty="0" smtClean="0"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342900" lvl="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endParaRPr lang="en-IN" sz="2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indent="-342900" algn="just">
              <a:lnSpc>
                <a:spcPct val="8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 sz="2800" dirty="0" smtClean="0">
                <a:latin typeface="Calibri"/>
                <a:ea typeface="Calibri"/>
                <a:cs typeface="Calibri"/>
                <a:sym typeface="Calibri"/>
              </a:rPr>
              <a:t>The copy constructor is invoked if</a:t>
            </a:r>
            <a:r>
              <a:rPr lang="en-US" sz="2800" dirty="0" smtClean="0">
                <a:latin typeface="Calibri"/>
                <a:ea typeface="Calibri"/>
                <a:cs typeface="Calibri"/>
                <a:sym typeface="Calibri"/>
              </a:rPr>
              <a:t>:</a:t>
            </a:r>
          </a:p>
          <a:p>
            <a:pPr marL="34290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endParaRPr lang="en-US" sz="2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514350" lvl="0" indent="-514350" algn="just">
              <a:lnSpc>
                <a:spcPct val="80000"/>
              </a:lnSpc>
              <a:buClr>
                <a:srgbClr val="000000"/>
              </a:buClr>
              <a:buSzPct val="100000"/>
              <a:buFont typeface="+mj-lt"/>
              <a:buAutoNum type="alphaLcParenR"/>
            </a:pPr>
            <a:r>
              <a:rPr lang="en-US" sz="2800" dirty="0" smtClean="0">
                <a:latin typeface="Calibri"/>
                <a:ea typeface="Calibri"/>
                <a:cs typeface="Calibri"/>
                <a:sym typeface="Calibri"/>
              </a:rPr>
              <a:t>R</a:t>
            </a:r>
            <a:r>
              <a:rPr lang="en-US" sz="2800" dirty="0" smtClean="0">
                <a:latin typeface="Calibri"/>
                <a:ea typeface="Calibri"/>
                <a:cs typeface="Calibri"/>
                <a:sym typeface="Calibri"/>
              </a:rPr>
              <a:t>eturn </a:t>
            </a:r>
            <a:r>
              <a:rPr lang="en-US" sz="2800" dirty="0" smtClean="0">
                <a:latin typeface="Calibri"/>
                <a:ea typeface="Calibri"/>
                <a:cs typeface="Calibri"/>
                <a:sym typeface="Calibri"/>
              </a:rPr>
              <a:t>an object from a </a:t>
            </a:r>
            <a:r>
              <a:rPr lang="en-US" sz="2800" dirty="0" smtClean="0">
                <a:latin typeface="Calibri"/>
                <a:ea typeface="Calibri"/>
                <a:cs typeface="Calibri"/>
                <a:sym typeface="Calibri"/>
              </a:rPr>
              <a:t>function:</a:t>
            </a:r>
          </a:p>
          <a:p>
            <a:pPr marL="514350" lvl="0" indent="-514350" algn="just">
              <a:lnSpc>
                <a:spcPct val="80000"/>
              </a:lnSpc>
              <a:buClr>
                <a:srgbClr val="000000"/>
              </a:buClr>
              <a:buSzPct val="100000"/>
              <a:buFont typeface="+mj-lt"/>
              <a:buAutoNum type="alphaLcParenR"/>
            </a:pPr>
            <a:endParaRPr lang="en-US" sz="2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      friend addition sum</a:t>
            </a: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( addition, addition );           //declaration</a:t>
            </a:r>
          </a:p>
          <a:p>
            <a:pPr marL="34290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endParaRPr lang="en-IN" sz="1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      addition sum(addition x, addition y)                   //definition</a:t>
            </a:r>
          </a:p>
          <a:p>
            <a:pPr marL="34290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     {</a:t>
            </a:r>
          </a:p>
          <a:p>
            <a:pPr marL="34290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        addition temp;</a:t>
            </a:r>
          </a:p>
          <a:p>
            <a:pPr marL="34290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        temp.num=</a:t>
            </a:r>
            <a:r>
              <a:rPr lang="en-IN" sz="1800" dirty="0" err="1" smtClean="0">
                <a:latin typeface="Calibri"/>
                <a:ea typeface="Calibri"/>
                <a:cs typeface="Calibri"/>
                <a:sym typeface="Calibri"/>
              </a:rPr>
              <a:t>x.num+y.num</a:t>
            </a: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;</a:t>
            </a:r>
          </a:p>
          <a:p>
            <a:pPr marL="34290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        return temp;                                                       //copy constructor invoked</a:t>
            </a:r>
          </a:p>
          <a:p>
            <a:pPr marL="34290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     }</a:t>
            </a:r>
          </a:p>
          <a:p>
            <a:pPr marL="34290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endParaRPr lang="en-IN" sz="1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      c=sum(</a:t>
            </a:r>
            <a:r>
              <a:rPr lang="en-IN" sz="1800" dirty="0" err="1" smtClean="0">
                <a:latin typeface="Calibri"/>
                <a:ea typeface="Calibri"/>
                <a:cs typeface="Calibri"/>
                <a:sym typeface="Calibri"/>
              </a:rPr>
              <a:t>a,b</a:t>
            </a: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);                                                            //calling                         </a:t>
            </a:r>
            <a:endParaRPr lang="en-US" sz="1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514350" lvl="0" indent="-514350" algn="just">
              <a:lnSpc>
                <a:spcPct val="80000"/>
              </a:lnSpc>
              <a:buClr>
                <a:srgbClr val="000000"/>
              </a:buClr>
              <a:buSzPct val="100000"/>
            </a:pPr>
            <a:r>
              <a:rPr lang="en-US" sz="2800" dirty="0" smtClean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800" dirty="0" smtClean="0">
                <a:latin typeface="Calibri"/>
                <a:ea typeface="Calibri"/>
                <a:cs typeface="Calibri"/>
                <a:sym typeface="Calibri"/>
              </a:rPr>
              <a:t>      </a:t>
            </a:r>
            <a:endParaRPr lang="en-IN" sz="2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endParaRPr lang="en-IN" sz="1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algn="just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endParaRPr lang="en-IN" sz="1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algn="just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IN" sz="1800" dirty="0" smtClean="0"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342900" lvl="0" indent="-342900" algn="just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endParaRPr lang="en-IN" sz="1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algn="just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endParaRPr lang="en-IN" sz="1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algn="just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800" dirty="0" smtClean="0">
                <a:latin typeface="Calibri"/>
                <a:ea typeface="Calibri"/>
                <a:cs typeface="Calibri"/>
                <a:sym typeface="Calibri"/>
              </a:rPr>
              <a:t>	</a:t>
            </a:r>
          </a:p>
          <a:p>
            <a:pPr marL="342900" lvl="0" indent="-342900" algn="just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800" dirty="0" smtClean="0">
                <a:latin typeface="Calibri"/>
                <a:ea typeface="Calibri"/>
                <a:cs typeface="Calibri"/>
                <a:sym typeface="Calibri"/>
              </a:rPr>
              <a:t>	</a:t>
            </a:r>
            <a:endParaRPr lang="en-IN" sz="32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000"/>
            </a:pPr>
            <a:endParaRPr lang="en-IN" sz="32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514350" indent="-514350" algn="just">
              <a:lnSpc>
                <a:spcPct val="80000"/>
              </a:lnSpc>
              <a:buClr>
                <a:srgbClr val="000000"/>
              </a:buClr>
              <a:buSzPct val="100000"/>
            </a:pPr>
            <a:endParaRPr lang="en-IN" sz="28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342900" indent="-342900" algn="just">
              <a:lnSpc>
                <a:spcPct val="80000"/>
              </a:lnSpc>
              <a:buClr>
                <a:srgbClr val="000000"/>
              </a:buClr>
              <a:buSzPct val="100000"/>
            </a:pPr>
            <a:endParaRPr lang="en-US" sz="2800" dirty="0" smtClean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800" dirty="0" smtClean="0"/>
              <a:t/>
            </a:r>
            <a:br>
              <a:rPr lang="en-US" sz="2800" dirty="0" smtClean="0"/>
            </a:br>
            <a:endParaRPr lang="en-IN" sz="2800" dirty="0" smtClean="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tro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ppt/theme/themeOverride2.xml><?xml version="1.0" encoding="utf-8"?>
<a:themeOverride xmlns:a="http://schemas.openxmlformats.org/drawingml/2006/main">
  <a:clrScheme name="Metro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594</Words>
  <PresentationFormat>On-screen Show (4:3)</PresentationFormat>
  <Paragraphs>367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Flow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Admin</cp:lastModifiedBy>
  <cp:revision>47</cp:revision>
  <dcterms:modified xsi:type="dcterms:W3CDTF">2020-04-18T05:38:51Z</dcterms:modified>
</cp:coreProperties>
</file>