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3" r:id="rId2"/>
    <p:sldId id="256" r:id="rId3"/>
    <p:sldId id="257" r:id="rId4"/>
    <p:sldId id="258" r:id="rId5"/>
    <p:sldId id="259" r:id="rId6"/>
    <p:sldId id="260" r:id="rId7"/>
    <p:sldId id="261" r:id="rId8"/>
    <p:sldId id="262" r:id="rId9"/>
    <p:sldId id="263" r:id="rId10"/>
    <p:sldId id="264" r:id="rId11"/>
    <p:sldId id="265" r:id="rId12"/>
    <p:sldId id="266" r:id="rId13"/>
    <p:sldId id="267" r:id="rId14"/>
    <p:sldId id="271" r:id="rId15"/>
    <p:sldId id="273" r:id="rId16"/>
    <p:sldId id="274" r:id="rId17"/>
    <p:sldId id="275" r:id="rId18"/>
    <p:sldId id="279" r:id="rId19"/>
    <p:sldId id="276" r:id="rId20"/>
    <p:sldId id="278" r:id="rId21"/>
    <p:sldId id="304" r:id="rId22"/>
    <p:sldId id="305" r:id="rId23"/>
    <p:sldId id="30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7403"/>
    <a:srgbClr val="558ED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9" autoAdjust="0"/>
    <p:restoredTop sz="94640" autoAdjust="0"/>
  </p:normalViewPr>
  <p:slideViewPr>
    <p:cSldViewPr>
      <p:cViewPr>
        <p:scale>
          <a:sx n="59" d="100"/>
          <a:sy n="59" d="100"/>
        </p:scale>
        <p:origin x="-1494" y="-408"/>
      </p:cViewPr>
      <p:guideLst>
        <p:guide orient="horz" pos="2160"/>
        <p:guide pos="2880"/>
      </p:guideLst>
    </p:cSldViewPr>
  </p:slideViewPr>
  <p:outlineViewPr>
    <p:cViewPr>
      <p:scale>
        <a:sx n="33" d="100"/>
        <a:sy n="33" d="100"/>
      </p:scale>
      <p:origin x="36" y="17568"/>
    </p:cViewPr>
  </p:outlineViewPr>
  <p:notesTextViewPr>
    <p:cViewPr>
      <p:scale>
        <a:sx n="100" d="100"/>
        <a:sy n="100" d="100"/>
      </p:scale>
      <p:origin x="0" y="0"/>
    </p:cViewPr>
  </p:notesTextViewPr>
  <p:notesViewPr>
    <p:cSldViewPr>
      <p:cViewPr varScale="1">
        <p:scale>
          <a:sx n="59" d="100"/>
          <a:sy n="59" d="100"/>
        </p:scale>
        <p:origin x="-262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10174-75AC-494A-A836-1F45FB04FDE3}" type="datetimeFigureOut">
              <a:rPr lang="en-IN" smtClean="0"/>
              <a:pPr/>
              <a:t>23-04-2020</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3EB7D-3EE5-408A-9038-FC2E6D7936CC}"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CF3EB7D-3EE5-408A-9038-FC2E6D7936CC}" type="slidenum">
              <a:rPr lang="en-IN" smtClean="0"/>
              <a:pPr/>
              <a:t>2</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CF3EB7D-3EE5-408A-9038-FC2E6D7936CC}" type="slidenum">
              <a:rPr lang="en-IN" smtClean="0"/>
              <a:pPr/>
              <a:t>11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3/31/2020</a:t>
            </a:r>
            <a:endParaRPr lang="en-US" dirty="0"/>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3/31/2020</a:t>
            </a:r>
            <a:endParaRPr lang="en-US" dirty="0"/>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3/31/2020</a:t>
            </a:r>
            <a:endParaRPr lang="en-US" dirty="0"/>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3/31/2020</a:t>
            </a:r>
            <a:endParaRPr lang="en-US" dirty="0"/>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3/31/2020</a:t>
            </a:r>
            <a:endParaRPr lang="en-US" dirty="0"/>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3/31/2020</a:t>
            </a:r>
            <a:endParaRPr lang="en-US" dirty="0"/>
          </a:p>
        </p:txBody>
      </p:sp>
      <p:sp>
        <p:nvSpPr>
          <p:cNvPr id="6" name="Footer Placeholder 5"/>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3/31/2020</a:t>
            </a:r>
            <a:endParaRPr lang="en-US" dirty="0"/>
          </a:p>
        </p:txBody>
      </p:sp>
      <p:sp>
        <p:nvSpPr>
          <p:cNvPr id="8" name="Footer Placeholder 7"/>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3/31/2020</a:t>
            </a:r>
            <a:endParaRPr lang="en-US" dirty="0"/>
          </a:p>
        </p:txBody>
      </p:sp>
      <p:sp>
        <p:nvSpPr>
          <p:cNvPr id="4" name="Footer Placeholder 3"/>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3/31/2020</a:t>
            </a:r>
            <a:endParaRPr lang="en-US" dirty="0"/>
          </a:p>
        </p:txBody>
      </p:sp>
      <p:sp>
        <p:nvSpPr>
          <p:cNvPr id="3" name="Footer Placeholder 2"/>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3/31/2020</a:t>
            </a:r>
            <a:endParaRPr lang="en-US" dirty="0"/>
          </a:p>
        </p:txBody>
      </p:sp>
      <p:sp>
        <p:nvSpPr>
          <p:cNvPr id="6" name="Footer Placeholder 5"/>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3/31/2020</a:t>
            </a:r>
            <a:endParaRPr lang="en-US" dirty="0"/>
          </a:p>
        </p:txBody>
      </p:sp>
      <p:sp>
        <p:nvSpPr>
          <p:cNvPr id="6" name="Footer Placeholder 5"/>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3/31/2020</a:t>
            </a:r>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isquareit.edu.i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111.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5" descr="I²IT_With_name Final updated LOGO.png"/>
          <p:cNvPicPr>
            <a:picLocks noChangeAspect="1"/>
          </p:cNvPicPr>
          <p:nvPr/>
        </p:nvPicPr>
        <p:blipFill>
          <a:blip r:embed="rId3" cstate="print"/>
          <a:srcRect/>
          <a:stretch>
            <a:fillRect/>
          </a:stretch>
        </p:blipFill>
        <p:spPr bwMode="auto">
          <a:xfrm>
            <a:off x="2071688" y="71438"/>
            <a:ext cx="4892675" cy="2143125"/>
          </a:xfrm>
          <a:prstGeom prst="rect">
            <a:avLst/>
          </a:prstGeom>
          <a:noFill/>
          <a:ln w="9525">
            <a:noFill/>
            <a:miter lim="800000"/>
            <a:headEnd/>
            <a:tailEnd/>
          </a:ln>
        </p:spPr>
      </p:pic>
      <p:sp>
        <p:nvSpPr>
          <p:cNvPr id="7" name="Title 1"/>
          <p:cNvSpPr txBox="1">
            <a:spLocks/>
          </p:cNvSpPr>
          <p:nvPr/>
        </p:nvSpPr>
        <p:spPr>
          <a:xfrm>
            <a:off x="457200" y="2438400"/>
            <a:ext cx="7772400" cy="1470025"/>
          </a:xfrm>
          <a:prstGeom prst="rect">
            <a:avLst/>
          </a:prstGeom>
        </p:spPr>
        <p:txBody>
          <a:bodyPr anchor="ctr">
            <a:normAutofit fontScale="85000" lnSpcReduction="20000"/>
          </a:bodyPr>
          <a:lstStyle/>
          <a:p>
            <a:pPr algn="ctr" fontAlgn="auto">
              <a:spcAft>
                <a:spcPts val="0"/>
              </a:spcAft>
              <a:defRPr/>
            </a:pPr>
            <a:r>
              <a:rPr lang="en-IN" sz="4300" dirty="0" smtClean="0"/>
              <a:t>Sampling Theorem </a:t>
            </a:r>
            <a:r>
              <a:rPr lang="en-IN" sz="4300" dirty="0" smtClean="0">
                <a:latin typeface="+mj-lt"/>
                <a:ea typeface="+mj-ea"/>
                <a:cs typeface="+mj-cs"/>
              </a:rPr>
              <a:t>and</a:t>
            </a:r>
          </a:p>
          <a:p>
            <a:pPr algn="ctr" fontAlgn="auto">
              <a:spcAft>
                <a:spcPts val="0"/>
              </a:spcAft>
              <a:defRPr/>
            </a:pPr>
            <a:r>
              <a:rPr lang="en-IN" sz="4300" dirty="0" smtClean="0"/>
              <a:t>Band Limited Signals</a:t>
            </a:r>
            <a:endParaRPr lang="en-IN" sz="4300" dirty="0" smtClean="0">
              <a:latin typeface="+mj-lt"/>
              <a:ea typeface="+mj-ea"/>
              <a:cs typeface="+mj-cs"/>
            </a:endParaRPr>
          </a:p>
          <a:p>
            <a:pPr algn="ctr" fontAlgn="auto">
              <a:spcAft>
                <a:spcPts val="0"/>
              </a:spcAft>
              <a:defRPr/>
            </a:pPr>
            <a:r>
              <a:rPr lang="en-IN" sz="4000" dirty="0" smtClean="0">
                <a:latin typeface="+mj-lt"/>
                <a:ea typeface="+mj-ea"/>
                <a:cs typeface="+mj-cs"/>
              </a:rPr>
              <a:t> </a:t>
            </a:r>
            <a:endParaRPr lang="en-IN" sz="4000" dirty="0">
              <a:latin typeface="+mj-lt"/>
              <a:ea typeface="+mj-ea"/>
              <a:cs typeface="+mj-cs"/>
            </a:endParaRPr>
          </a:p>
        </p:txBody>
      </p:sp>
      <p:sp>
        <p:nvSpPr>
          <p:cNvPr id="8" name="Subtitle 2"/>
          <p:cNvSpPr txBox="1">
            <a:spLocks/>
          </p:cNvSpPr>
          <p:nvPr/>
        </p:nvSpPr>
        <p:spPr>
          <a:xfrm>
            <a:off x="0" y="4437063"/>
            <a:ext cx="9144000" cy="2420937"/>
          </a:xfrm>
          <a:prstGeom prst="rect">
            <a:avLst/>
          </a:prstGeom>
        </p:spPr>
        <p:txBody>
          <a:bodyPr>
            <a:normAutofit fontScale="92500" lnSpcReduction="20000"/>
          </a:bodyPr>
          <a:lstStyle/>
          <a:p>
            <a:pPr marL="342900" indent="-342900" algn="ctr" fontAlgn="auto">
              <a:spcBef>
                <a:spcPct val="20000"/>
              </a:spcBef>
              <a:spcAft>
                <a:spcPts val="0"/>
              </a:spcAft>
              <a:defRPr/>
            </a:pPr>
            <a:r>
              <a:rPr lang="en-IN" sz="3200" dirty="0" smtClean="0">
                <a:latin typeface="+mn-lt"/>
                <a:cs typeface="+mn-cs"/>
              </a:rPr>
              <a:t>Smita R Kadam</a:t>
            </a:r>
            <a:endParaRPr lang="en-IN" sz="3200" dirty="0">
              <a:latin typeface="+mn-lt"/>
              <a:cs typeface="+mn-cs"/>
            </a:endParaRPr>
          </a:p>
          <a:p>
            <a:pPr marL="342900" indent="-342900" algn="ctr" fontAlgn="auto">
              <a:spcBef>
                <a:spcPct val="20000"/>
              </a:spcBef>
              <a:spcAft>
                <a:spcPts val="0"/>
              </a:spcAft>
              <a:defRPr/>
            </a:pPr>
            <a:r>
              <a:rPr lang="en-IN" sz="3200" dirty="0" smtClean="0">
                <a:latin typeface="+mn-lt"/>
                <a:cs typeface="+mn-cs"/>
              </a:rPr>
              <a:t>Department of Electronics and Telecommunication</a:t>
            </a:r>
            <a:endParaRPr lang="en-IN" sz="3200" dirty="0">
              <a:latin typeface="+mn-lt"/>
              <a:cs typeface="+mn-cs"/>
            </a:endParaRPr>
          </a:p>
          <a:p>
            <a:pPr marL="342900" indent="-342900" fontAlgn="auto">
              <a:spcBef>
                <a:spcPct val="20000"/>
              </a:spcBef>
              <a:spcAft>
                <a:spcPts val="0"/>
              </a:spcAft>
              <a:buFont typeface="Arial" pitchFamily="34" charset="0"/>
              <a:buChar char="•"/>
              <a:defRPr/>
            </a:pPr>
            <a:endParaRPr lang="en-IN" sz="3200" dirty="0">
              <a:latin typeface="+mn-lt"/>
              <a:cs typeface="+mn-cs"/>
            </a:endParaRPr>
          </a:p>
          <a:p>
            <a:pPr marL="342900" indent="-342900" algn="ctr" fontAlgn="auto">
              <a:spcBef>
                <a:spcPct val="20000"/>
              </a:spcBef>
              <a:spcAft>
                <a:spcPts val="0"/>
              </a:spcAft>
              <a:defRPr/>
            </a:pPr>
            <a:r>
              <a:rPr lang="en-IN" sz="3200" dirty="0">
                <a:latin typeface="+mn-lt"/>
                <a:cs typeface="+mn-cs"/>
              </a:rPr>
              <a:t>International Institute of Information Technology, I²IT</a:t>
            </a:r>
          </a:p>
          <a:p>
            <a:pPr marL="342900" indent="-342900" algn="ctr" fontAlgn="auto">
              <a:spcBef>
                <a:spcPct val="20000"/>
              </a:spcBef>
              <a:spcAft>
                <a:spcPts val="0"/>
              </a:spcAft>
              <a:defRPr/>
            </a:pPr>
            <a:r>
              <a:rPr lang="en-IN" sz="3200" dirty="0">
                <a:latin typeface="+mn-lt"/>
                <a:cs typeface="+mn-cs"/>
                <a:hlinkClick r:id="rId4"/>
              </a:rPr>
              <a:t>www.isquareit.edu.in</a:t>
            </a:r>
            <a:r>
              <a:rPr lang="en-IN" sz="3200" dirty="0">
                <a:latin typeface="+mn-lt"/>
                <a:cs typeface="+mn-cs"/>
              </a:rPr>
              <a:t>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2800" b="1" dirty="0" smtClean="0">
                <a:solidFill>
                  <a:schemeClr val="accent2">
                    <a:lumMod val="75000"/>
                  </a:schemeClr>
                </a:solidFill>
                <a:latin typeface="Book Antiqua" pitchFamily="18" charset="0"/>
              </a:rPr>
              <a:t>Narrow band systems</a:t>
            </a:r>
            <a:endParaRPr lang="en-IN" sz="2800" b="1" dirty="0">
              <a:solidFill>
                <a:schemeClr val="accent2">
                  <a:lumMod val="75000"/>
                </a:schemeClr>
              </a:solidFill>
              <a:latin typeface="Book Antiqua" pitchFamily="18" charset="0"/>
            </a:endParaRPr>
          </a:p>
        </p:txBody>
      </p:sp>
      <p:sp>
        <p:nvSpPr>
          <p:cNvPr id="3" name="Content Placeholder 2"/>
          <p:cNvSpPr>
            <a:spLocks noGrp="1"/>
          </p:cNvSpPr>
          <p:nvPr>
            <p:ph idx="1"/>
          </p:nvPr>
        </p:nvSpPr>
        <p:spPr>
          <a:xfrm>
            <a:off x="304800" y="1066800"/>
            <a:ext cx="8382000" cy="4953000"/>
          </a:xfrm>
        </p:spPr>
        <p:txBody>
          <a:bodyPr>
            <a:normAutofit fontScale="92500"/>
          </a:bodyPr>
          <a:lstStyle/>
          <a:p>
            <a:pPr algn="just">
              <a:lnSpc>
                <a:spcPct val="150000"/>
              </a:lnSpc>
            </a:pPr>
            <a:r>
              <a:rPr lang="en-US" sz="2400" dirty="0" smtClean="0">
                <a:latin typeface="Book Antiqua" pitchFamily="18" charset="0"/>
              </a:rPr>
              <a:t>Systems that has small bandwidth is known as a narrowband system</a:t>
            </a:r>
          </a:p>
          <a:p>
            <a:pPr algn="just">
              <a:lnSpc>
                <a:spcPct val="150000"/>
              </a:lnSpc>
            </a:pPr>
            <a:r>
              <a:rPr lang="en-US" sz="2400" dirty="0" smtClean="0">
                <a:latin typeface="Book Antiqua" pitchFamily="18" charset="0"/>
              </a:rPr>
              <a:t>Examples of narrowband systems are SSBSC,DSBSC,DSBFC </a:t>
            </a:r>
          </a:p>
          <a:p>
            <a:pPr algn="just">
              <a:lnSpc>
                <a:spcPct val="150000"/>
              </a:lnSpc>
            </a:pPr>
            <a:r>
              <a:rPr lang="en-US" sz="2400" dirty="0" smtClean="0">
                <a:latin typeface="Book Antiqua" pitchFamily="18" charset="0"/>
              </a:rPr>
              <a:t>Systems that has large  bandwidth is known as a wideband system</a:t>
            </a:r>
          </a:p>
          <a:p>
            <a:pPr algn="just">
              <a:lnSpc>
                <a:spcPct val="150000"/>
              </a:lnSpc>
            </a:pPr>
            <a:r>
              <a:rPr lang="en-US" sz="2400" dirty="0" smtClean="0">
                <a:latin typeface="Book Antiqua" pitchFamily="18" charset="0"/>
              </a:rPr>
              <a:t>Examples of wideband systems are FM,PCM,TDM etc</a:t>
            </a:r>
          </a:p>
          <a:p>
            <a:pPr algn="just">
              <a:lnSpc>
                <a:spcPct val="150000"/>
              </a:lnSpc>
            </a:pPr>
            <a:r>
              <a:rPr lang="en-US" sz="2400" dirty="0" smtClean="0">
                <a:latin typeface="Book Antiqua" pitchFamily="18" charset="0"/>
              </a:rPr>
              <a:t>The narrowband systems have higher bandwidth efficiency whereas </a:t>
            </a:r>
          </a:p>
          <a:p>
            <a:pPr algn="just">
              <a:lnSpc>
                <a:spcPct val="150000"/>
              </a:lnSpc>
            </a:pPr>
            <a:r>
              <a:rPr lang="en-US" sz="2400" dirty="0" smtClean="0">
                <a:latin typeface="Book Antiqua" pitchFamily="18" charset="0"/>
              </a:rPr>
              <a:t>Wideband systems are less bandwidth efficient</a:t>
            </a:r>
          </a:p>
          <a:p>
            <a:pPr algn="just"/>
            <a:endParaRPr lang="en-US" sz="2400" dirty="0" smtClean="0">
              <a:latin typeface="Book Antiqua" pitchFamily="18" charset="0"/>
            </a:endParaRPr>
          </a:p>
          <a:p>
            <a:pPr algn="just"/>
            <a:endParaRPr lang="en-IN" sz="2400"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sp>
        <p:nvSpPr>
          <p:cNvPr id="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3429000"/>
          </a:xfrm>
        </p:spPr>
        <p:txBody>
          <a:bodyPr>
            <a:normAutofit fontScale="90000"/>
          </a:bodyPr>
          <a:lstStyle/>
          <a:p>
            <a:pPr algn="l">
              <a:buFont typeface="Arial" pitchFamily="34" charset="0"/>
              <a:buChar char="•"/>
            </a:pPr>
            <a:r>
              <a:rPr lang="en-US" sz="3100" b="1" dirty="0" smtClean="0">
                <a:solidFill>
                  <a:schemeClr val="accent2">
                    <a:lumMod val="75000"/>
                  </a:schemeClr>
                </a:solidFill>
                <a:latin typeface="Book Antiqua" pitchFamily="18" charset="0"/>
              </a:rPr>
              <a:t/>
            </a:r>
            <a:br>
              <a:rPr lang="en-US" sz="3100" b="1" dirty="0" smtClean="0">
                <a:solidFill>
                  <a:schemeClr val="accent2">
                    <a:lumMod val="75000"/>
                  </a:schemeClr>
                </a:solidFill>
                <a:latin typeface="Book Antiqua" pitchFamily="18" charset="0"/>
              </a:rPr>
            </a:br>
            <a:r>
              <a:rPr lang="en-US" sz="3100" b="1" dirty="0" smtClean="0">
                <a:solidFill>
                  <a:schemeClr val="accent2">
                    <a:lumMod val="75000"/>
                  </a:schemeClr>
                </a:solidFill>
                <a:latin typeface="Book Antiqua" pitchFamily="18" charset="0"/>
              </a:rPr>
              <a:t>What is Sampling?</a:t>
            </a:r>
            <a:br>
              <a:rPr lang="en-US" sz="3100" b="1" dirty="0" smtClean="0">
                <a:solidFill>
                  <a:schemeClr val="accent2">
                    <a:lumMod val="75000"/>
                  </a:schemeClr>
                </a:solidFill>
                <a:latin typeface="Book Antiqua" pitchFamily="18" charset="0"/>
              </a:rPr>
            </a:br>
            <a:r>
              <a:rPr lang="en-US" sz="3100" b="1" dirty="0" smtClean="0">
                <a:solidFill>
                  <a:schemeClr val="accent2">
                    <a:lumMod val="75000"/>
                  </a:schemeClr>
                </a:solidFill>
                <a:latin typeface="Book Antiqua" pitchFamily="18" charset="0"/>
              </a:rPr>
              <a:t/>
            </a:r>
            <a:br>
              <a:rPr lang="en-US" sz="3100" b="1" dirty="0" smtClean="0">
                <a:solidFill>
                  <a:schemeClr val="accent2">
                    <a:lumMod val="75000"/>
                  </a:schemeClr>
                </a:solidFill>
                <a:latin typeface="Book Antiqua" pitchFamily="18" charset="0"/>
              </a:rPr>
            </a:br>
            <a:r>
              <a:rPr lang="en-US" sz="2400" dirty="0" smtClean="0">
                <a:latin typeface="Book Antiqua" pitchFamily="18" charset="0"/>
              </a:rPr>
              <a:t>Sampling is the process of converting continuous time signal into discrete time signal by sensing analog signal value at discrete instants of time </a:t>
            </a:r>
            <a:br>
              <a:rPr lang="en-US" sz="2400" dirty="0" smtClean="0">
                <a:latin typeface="Book Antiqua" pitchFamily="18" charset="0"/>
              </a:rPr>
            </a:br>
            <a:r>
              <a:rPr lang="en-US" sz="2400" dirty="0" smtClean="0">
                <a:latin typeface="Book Antiqua" pitchFamily="18" charset="0"/>
              </a:rPr>
              <a:t/>
            </a:r>
            <a:br>
              <a:rPr lang="en-US" sz="2400" dirty="0" smtClean="0">
                <a:latin typeface="Book Antiqua" pitchFamily="18" charset="0"/>
              </a:rPr>
            </a:br>
            <a:r>
              <a:rPr lang="en-US" sz="2400" dirty="0" smtClean="0">
                <a:latin typeface="Book Antiqua" pitchFamily="18" charset="0"/>
              </a:rPr>
              <a:t>To convert this discrete time signal back to continuous time signal without error, </a:t>
            </a:r>
            <a:br>
              <a:rPr lang="en-US" sz="2400" dirty="0" smtClean="0">
                <a:latin typeface="Book Antiqua" pitchFamily="18" charset="0"/>
              </a:rPr>
            </a:br>
            <a:r>
              <a:rPr lang="en-US" sz="2400" dirty="0" smtClean="0">
                <a:latin typeface="Book Antiqua" pitchFamily="18" charset="0"/>
              </a:rPr>
              <a:t>there is a condition related to rate at  which these samples should be taken  and this condition is given by sampling theorem</a:t>
            </a:r>
            <a:r>
              <a:rPr lang="en-US" sz="2800" dirty="0" smtClean="0">
                <a:latin typeface="Book Antiqua" pitchFamily="18" charset="0"/>
              </a:rPr>
              <a:t/>
            </a:r>
            <a:br>
              <a:rPr lang="en-US" sz="2800" dirty="0" smtClean="0">
                <a:latin typeface="Book Antiqua" pitchFamily="18" charset="0"/>
              </a:rPr>
            </a:br>
            <a:endParaRPr lang="en-IN" sz="2800" b="1" dirty="0">
              <a:solidFill>
                <a:schemeClr val="accent2">
                  <a:lumMod val="75000"/>
                </a:schemeClr>
              </a:solidFill>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1031" name="Picture 7"/>
          <p:cNvPicPr>
            <a:picLocks noGrp="1" noChangeAspect="1" noChangeArrowheads="1"/>
          </p:cNvPicPr>
          <p:nvPr>
            <p:ph idx="1"/>
          </p:nvPr>
        </p:nvPicPr>
        <p:blipFill>
          <a:blip r:embed="rId3" cstate="print"/>
          <a:srcRect/>
          <a:stretch>
            <a:fillRect/>
          </a:stretch>
        </p:blipFill>
        <p:spPr bwMode="auto">
          <a:xfrm>
            <a:off x="1676400" y="4191002"/>
            <a:ext cx="5598029" cy="2124075"/>
          </a:xfrm>
          <a:prstGeom prst="rect">
            <a:avLst/>
          </a:prstGeom>
          <a:noFill/>
          <a:ln w="9525">
            <a:noFill/>
            <a:miter lim="800000"/>
            <a:headEnd/>
            <a:tailEnd/>
          </a:ln>
        </p:spPr>
      </p:pic>
      <p:sp>
        <p:nvSpPr>
          <p:cNvPr id="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4"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2"/>
            <a:ext cx="8229600" cy="6019799"/>
          </a:xfrm>
        </p:spPr>
        <p:txBody>
          <a:bodyPr/>
          <a:lstStyle/>
          <a:p>
            <a:pPr>
              <a:buNone/>
            </a:pPr>
            <a:r>
              <a:rPr lang="en-US" sz="2800" b="1" dirty="0" smtClean="0">
                <a:solidFill>
                  <a:schemeClr val="accent2">
                    <a:lumMod val="75000"/>
                  </a:schemeClr>
                </a:solidFill>
                <a:latin typeface="Book Antiqua" pitchFamily="18" charset="0"/>
              </a:rPr>
              <a:t>What is need of sampling? </a:t>
            </a:r>
          </a:p>
          <a:p>
            <a:endParaRPr lang="en-US" sz="2400" dirty="0" smtClean="0">
              <a:latin typeface="Book Antiqua" pitchFamily="18" charset="0"/>
            </a:endParaRPr>
          </a:p>
          <a:p>
            <a:r>
              <a:rPr lang="en-US" sz="2400" i="1" dirty="0" smtClean="0">
                <a:latin typeface="Book Antiqua" pitchFamily="18" charset="0"/>
              </a:rPr>
              <a:t>All real life signals are continuous</a:t>
            </a:r>
            <a:r>
              <a:rPr lang="en-US" sz="2400" dirty="0" smtClean="0">
                <a:latin typeface="Book Antiqua" pitchFamily="18" charset="0"/>
              </a:rPr>
              <a:t> time signals which carries message signal</a:t>
            </a:r>
          </a:p>
          <a:p>
            <a:r>
              <a:rPr lang="en-US" sz="2400" i="1" dirty="0" smtClean="0">
                <a:latin typeface="Book Antiqua" pitchFamily="18" charset="0"/>
              </a:rPr>
              <a:t>Digital systems can not process continuous time signals </a:t>
            </a:r>
            <a:r>
              <a:rPr lang="en-US" sz="2400" dirty="0" smtClean="0">
                <a:latin typeface="Book Antiqua" pitchFamily="18" charset="0"/>
              </a:rPr>
              <a:t>so continuous time signal need to be converted into digital form</a:t>
            </a:r>
          </a:p>
          <a:p>
            <a:r>
              <a:rPr lang="en-US" sz="2400" i="1" dirty="0" smtClean="0">
                <a:latin typeface="Book Antiqua" pitchFamily="18" charset="0"/>
              </a:rPr>
              <a:t>Analog to digital </a:t>
            </a:r>
            <a:r>
              <a:rPr lang="en-US" sz="2400" dirty="0" smtClean="0">
                <a:latin typeface="Book Antiqua" pitchFamily="18" charset="0"/>
              </a:rPr>
              <a:t>conversion sets foundation for modern digital communication systems </a:t>
            </a:r>
          </a:p>
          <a:p>
            <a:r>
              <a:rPr lang="en-US" sz="2400" dirty="0" smtClean="0">
                <a:latin typeface="Book Antiqua" pitchFamily="18" charset="0"/>
              </a:rPr>
              <a:t>Extensive use of Digital technology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
        <p:nvSpPr>
          <p:cNvPr id="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39762"/>
          </a:xfrm>
        </p:spPr>
        <p:txBody>
          <a:bodyPr>
            <a:normAutofit/>
          </a:bodyPr>
          <a:lstStyle/>
          <a:p>
            <a:pPr algn="l"/>
            <a:r>
              <a:rPr lang="en-US" sz="2800" dirty="0" smtClean="0">
                <a:latin typeface="Book Antiqua" pitchFamily="18" charset="0"/>
              </a:rPr>
              <a:t> </a:t>
            </a:r>
            <a:r>
              <a:rPr lang="en-US" sz="2800" b="1" dirty="0" smtClean="0">
                <a:solidFill>
                  <a:schemeClr val="accent2">
                    <a:lumMod val="75000"/>
                  </a:schemeClr>
                </a:solidFill>
                <a:latin typeface="Book Antiqua" pitchFamily="18" charset="0"/>
              </a:rPr>
              <a:t>Sampling theorem proof</a:t>
            </a:r>
            <a:endParaRPr lang="en-IN" sz="2800" b="1" dirty="0">
              <a:solidFill>
                <a:schemeClr val="accent2">
                  <a:lumMod val="75000"/>
                </a:schemeClr>
              </a:solidFill>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sp>
        <p:nvSpPr>
          <p:cNvPr id="7" name="Content Placeholder 6"/>
          <p:cNvSpPr>
            <a:spLocks noGrp="1"/>
          </p:cNvSpPr>
          <p:nvPr>
            <p:ph idx="1"/>
          </p:nvPr>
        </p:nvSpPr>
        <p:spPr>
          <a:xfrm>
            <a:off x="228600" y="685800"/>
            <a:ext cx="8686800" cy="5867400"/>
          </a:xfrm>
        </p:spPr>
        <p:txBody>
          <a:bodyPr>
            <a:normAutofit fontScale="92500"/>
          </a:bodyPr>
          <a:lstStyle/>
          <a:p>
            <a:r>
              <a:rPr lang="en-US" sz="2200" dirty="0" smtClean="0">
                <a:latin typeface="Book Antiqua" pitchFamily="18" charset="0"/>
              </a:rPr>
              <a:t>Consider a message signal  m(t) whose spectrum M(w) is band limited to </a:t>
            </a:r>
            <a:r>
              <a:rPr lang="en-US" sz="2000" dirty="0" smtClean="0">
                <a:latin typeface="Book Antiqua" pitchFamily="18" charset="0"/>
              </a:rPr>
              <a:t>Wm</a:t>
            </a:r>
            <a:r>
              <a:rPr lang="en-US" sz="2200" dirty="0" smtClean="0">
                <a:latin typeface="Book Antiqua" pitchFamily="18" charset="0"/>
              </a:rPr>
              <a:t> Hz</a:t>
            </a:r>
          </a:p>
          <a:p>
            <a:pPr>
              <a:buNone/>
            </a:pPr>
            <a:r>
              <a:rPr lang="en-US" sz="2200" dirty="0" smtClean="0">
                <a:latin typeface="Book Antiqua" pitchFamily="18" charset="0"/>
              </a:rPr>
              <a:t>       	 M(f) = 0  ,	               w &gt;</a:t>
            </a:r>
          </a:p>
          <a:p>
            <a:pPr>
              <a:buNone/>
            </a:pPr>
            <a:r>
              <a:rPr lang="en-US" sz="2200" dirty="0" smtClean="0">
                <a:latin typeface="Book Antiqua" pitchFamily="18" charset="0"/>
              </a:rPr>
              <a:t> 		             Non zero,   	   -B to B</a:t>
            </a:r>
          </a:p>
          <a:p>
            <a:pPr>
              <a:buNone/>
            </a:pPr>
            <a:endParaRPr lang="en-US" sz="2200" dirty="0" smtClean="0">
              <a:latin typeface="Book Antiqua" pitchFamily="18" charset="0"/>
            </a:endParaRPr>
          </a:p>
          <a:p>
            <a:pPr>
              <a:buNone/>
            </a:pPr>
            <a:endParaRPr lang="en-US" sz="2200" dirty="0" smtClean="0">
              <a:latin typeface="Book Antiqua" pitchFamily="18" charset="0"/>
            </a:endParaRPr>
          </a:p>
          <a:p>
            <a:pPr>
              <a:buNone/>
            </a:pPr>
            <a:endParaRPr lang="en-US" sz="2200" dirty="0" smtClean="0">
              <a:latin typeface="Book Antiqua" pitchFamily="18" charset="0"/>
            </a:endParaRPr>
          </a:p>
          <a:p>
            <a:pPr>
              <a:buNone/>
            </a:pPr>
            <a:endParaRPr lang="en-US" sz="2200" dirty="0" smtClean="0">
              <a:latin typeface="Book Antiqua" pitchFamily="18" charset="0"/>
            </a:endParaRPr>
          </a:p>
          <a:p>
            <a:pPr>
              <a:buNone/>
            </a:pPr>
            <a:endParaRPr lang="en-US" sz="2200" dirty="0" smtClean="0">
              <a:latin typeface="Book Antiqua" pitchFamily="18" charset="0"/>
            </a:endParaRPr>
          </a:p>
          <a:p>
            <a:pPr>
              <a:buNone/>
            </a:pPr>
            <a:endParaRPr lang="en-US" sz="2200" dirty="0" smtClean="0">
              <a:latin typeface="Book Antiqua" pitchFamily="18" charset="0"/>
            </a:endParaRPr>
          </a:p>
          <a:p>
            <a:pPr>
              <a:buNone/>
            </a:pPr>
            <a:endParaRPr lang="en-US" sz="2200" dirty="0" smtClean="0">
              <a:latin typeface="Book Antiqua" pitchFamily="18" charset="0"/>
            </a:endParaRPr>
          </a:p>
          <a:p>
            <a:r>
              <a:rPr lang="en-US" sz="2200" dirty="0" smtClean="0">
                <a:latin typeface="Book Antiqua" pitchFamily="18" charset="0"/>
              </a:rPr>
              <a:t>Band limited signal m(t) has its  Fourier transform M(w) limited within interval  (– Wm to  Wm)</a:t>
            </a:r>
          </a:p>
          <a:p>
            <a:r>
              <a:rPr lang="en-US" sz="2200" i="1" dirty="0" smtClean="0">
                <a:solidFill>
                  <a:srgbClr val="0070C0"/>
                </a:solidFill>
                <a:latin typeface="Book Antiqua" pitchFamily="18" charset="0"/>
              </a:rPr>
              <a:t>‘Wm’ </a:t>
            </a:r>
            <a:r>
              <a:rPr lang="en-US" sz="2200" dirty="0" smtClean="0">
                <a:latin typeface="Book Antiqua" pitchFamily="18" charset="0"/>
              </a:rPr>
              <a:t>is the maximum frequency component in message signal m(t)</a:t>
            </a:r>
          </a:p>
          <a:p>
            <a:r>
              <a:rPr lang="en-US" sz="2200" dirty="0" smtClean="0">
                <a:latin typeface="Book Antiqua" pitchFamily="18" charset="0"/>
              </a:rPr>
              <a:t>If  m(t) has multiple frequency components then maximum frequency component value is considered as </a:t>
            </a:r>
            <a:r>
              <a:rPr lang="en-US" sz="2200" i="1" dirty="0" smtClean="0">
                <a:solidFill>
                  <a:srgbClr val="0070C0"/>
                </a:solidFill>
                <a:latin typeface="Book Antiqua" pitchFamily="18" charset="0"/>
              </a:rPr>
              <a:t>Wm</a:t>
            </a:r>
            <a:r>
              <a:rPr lang="en-US" sz="2200" dirty="0" smtClean="0">
                <a:latin typeface="Book Antiqua" pitchFamily="18" charset="0"/>
              </a:rPr>
              <a:t> </a:t>
            </a:r>
          </a:p>
          <a:p>
            <a:pPr>
              <a:buNone/>
            </a:pPr>
            <a:endParaRPr lang="en-US" sz="2200" dirty="0" smtClean="0">
              <a:latin typeface="Book Antiqua" pitchFamily="18" charset="0"/>
            </a:endParaRPr>
          </a:p>
          <a:p>
            <a:pPr>
              <a:buNone/>
            </a:pPr>
            <a:endParaRPr lang="en-US" sz="2400" dirty="0" smtClean="0">
              <a:latin typeface="Book Antiqua" pitchFamily="18" charset="0"/>
            </a:endParaRPr>
          </a:p>
          <a:p>
            <a:endParaRPr lang="en-US" sz="2400" dirty="0" smtClean="0">
              <a:latin typeface="Book Antiqua" pitchFamily="18" charset="0"/>
            </a:endParaRPr>
          </a:p>
          <a:p>
            <a:endParaRPr lang="en-US" sz="2400" dirty="0" smtClean="0">
              <a:latin typeface="Book Antiqua" pitchFamily="18" charset="0"/>
            </a:endParaRPr>
          </a:p>
          <a:p>
            <a:endParaRPr lang="en-IN" sz="2400" dirty="0">
              <a:latin typeface="Book Antiqua" pitchFamily="18" charset="0"/>
            </a:endParaRPr>
          </a:p>
        </p:txBody>
      </p:sp>
      <p:sp>
        <p:nvSpPr>
          <p:cNvPr id="4098" name="Rectangle 2"/>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40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95800" y="1447800"/>
            <a:ext cx="304800" cy="381000"/>
          </a:xfrm>
          <a:prstGeom prst="rect">
            <a:avLst/>
          </a:prstGeom>
          <a:noFill/>
        </p:spPr>
      </p:pic>
      <p:pic>
        <p:nvPicPr>
          <p:cNvPr id="9" name="Picture 1"/>
          <p:cNvPicPr>
            <a:picLocks noChangeAspect="1" noChangeArrowheads="1"/>
          </p:cNvPicPr>
          <p:nvPr/>
        </p:nvPicPr>
        <p:blipFill>
          <a:blip r:embed="rId3" cstate="print"/>
          <a:srcRect/>
          <a:stretch>
            <a:fillRect/>
          </a:stretch>
        </p:blipFill>
        <p:spPr bwMode="auto">
          <a:xfrm>
            <a:off x="1295402" y="2667002"/>
            <a:ext cx="2171700" cy="1476375"/>
          </a:xfrm>
          <a:prstGeom prst="rect">
            <a:avLst/>
          </a:prstGeom>
          <a:noFill/>
          <a:ln w="9525">
            <a:noFill/>
            <a:miter lim="800000"/>
            <a:headEnd/>
            <a:tailEnd/>
          </a:ln>
        </p:spPr>
      </p:pic>
      <p:sp>
        <p:nvSpPr>
          <p:cNvPr id="10" name="TextBox 9"/>
          <p:cNvSpPr txBox="1"/>
          <p:nvPr/>
        </p:nvSpPr>
        <p:spPr>
          <a:xfrm>
            <a:off x="609600" y="2514601"/>
            <a:ext cx="685800" cy="369332"/>
          </a:xfrm>
          <a:prstGeom prst="rect">
            <a:avLst/>
          </a:prstGeom>
          <a:noFill/>
        </p:spPr>
        <p:txBody>
          <a:bodyPr wrap="square" rtlCol="0">
            <a:spAutoFit/>
          </a:bodyPr>
          <a:lstStyle/>
          <a:p>
            <a:r>
              <a:rPr lang="en-US" b="1" dirty="0" smtClean="0"/>
              <a:t>m(t)</a:t>
            </a:r>
            <a:endParaRPr lang="en-IN" b="1" dirty="0"/>
          </a:p>
        </p:txBody>
      </p:sp>
      <p:pic>
        <p:nvPicPr>
          <p:cNvPr id="2050" name="Picture 2"/>
          <p:cNvPicPr>
            <a:picLocks noChangeAspect="1" noChangeArrowheads="1"/>
          </p:cNvPicPr>
          <p:nvPr/>
        </p:nvPicPr>
        <p:blipFill>
          <a:blip r:embed="rId4" cstate="print"/>
          <a:srcRect/>
          <a:stretch>
            <a:fillRect/>
          </a:stretch>
        </p:blipFill>
        <p:spPr bwMode="auto">
          <a:xfrm>
            <a:off x="5257800" y="2209800"/>
            <a:ext cx="1828800" cy="1923506"/>
          </a:xfrm>
          <a:prstGeom prst="rect">
            <a:avLst/>
          </a:prstGeom>
          <a:noFill/>
          <a:ln w="9525">
            <a:noFill/>
            <a:miter lim="800000"/>
            <a:headEnd/>
            <a:tailEnd/>
          </a:ln>
        </p:spPr>
      </p:pic>
      <p:sp>
        <p:nvSpPr>
          <p:cNvPr id="12" name="TextBox 11"/>
          <p:cNvSpPr txBox="1"/>
          <p:nvPr/>
        </p:nvSpPr>
        <p:spPr>
          <a:xfrm>
            <a:off x="6172200" y="4114802"/>
            <a:ext cx="609600" cy="338554"/>
          </a:xfrm>
          <a:prstGeom prst="rect">
            <a:avLst/>
          </a:prstGeom>
          <a:noFill/>
        </p:spPr>
        <p:txBody>
          <a:bodyPr wrap="square" rtlCol="0">
            <a:spAutoFit/>
          </a:bodyPr>
          <a:lstStyle/>
          <a:p>
            <a:r>
              <a:rPr lang="en-US" sz="1600" b="1" dirty="0" smtClean="0"/>
              <a:t>BW</a:t>
            </a:r>
            <a:endParaRPr lang="en-IN" sz="1600" b="1" dirty="0"/>
          </a:p>
        </p:txBody>
      </p:sp>
      <p:cxnSp>
        <p:nvCxnSpPr>
          <p:cNvPr id="14" name="Straight Arrow Connector 13"/>
          <p:cNvCxnSpPr/>
          <p:nvPr/>
        </p:nvCxnSpPr>
        <p:spPr>
          <a:xfrm>
            <a:off x="6096000" y="4114800"/>
            <a:ext cx="533400" cy="0"/>
          </a:xfrm>
          <a:prstGeom prst="straightConnector1">
            <a:avLst/>
          </a:prstGeom>
          <a:ln w="12700">
            <a:solidFill>
              <a:srgbClr val="558ED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00800" y="4114800"/>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3"/>
          <p:cNvSpPr>
            <a:spLocks noGrp="1"/>
          </p:cNvSpPr>
          <p:nvPr>
            <p:ph type="ftr" sz="quarter" idx="11"/>
          </p:nvPr>
        </p:nvSpPr>
        <p:spPr bwMode="auto">
          <a:xfrm>
            <a:off x="0" y="6373813"/>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7" name="Picture 16" descr="Logo2.png"/>
          <p:cNvPicPr>
            <a:picLocks noChangeAspect="1"/>
          </p:cNvPicPr>
          <p:nvPr/>
        </p:nvPicPr>
        <p:blipFill>
          <a:blip r:embed="rId5"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6019800"/>
          </a:xfrm>
        </p:spPr>
        <p:txBody>
          <a:bodyPr>
            <a:normAutofit/>
          </a:bodyPr>
          <a:lstStyle/>
          <a:p>
            <a:r>
              <a:rPr lang="en-US" sz="2000" dirty="0" smtClean="0">
                <a:latin typeface="Book Antiqua" pitchFamily="18" charset="0"/>
              </a:rPr>
              <a:t>Consider a periodic impulse train </a:t>
            </a:r>
            <a:r>
              <a:rPr lang="en-US" sz="2000" b="1" i="1" dirty="0" smtClean="0">
                <a:solidFill>
                  <a:srgbClr val="0070C0"/>
                </a:solidFill>
                <a:latin typeface="Book Antiqua" pitchFamily="18" charset="0"/>
              </a:rPr>
              <a:t>c(t) </a:t>
            </a:r>
            <a:r>
              <a:rPr lang="en-US" sz="2000" dirty="0" smtClean="0">
                <a:latin typeface="Book Antiqua" pitchFamily="18" charset="0"/>
              </a:rPr>
              <a:t>as a carrier with fundamental time period</a:t>
            </a:r>
            <a:r>
              <a:rPr lang="en-US" sz="2000" i="1" dirty="0" smtClean="0">
                <a:solidFill>
                  <a:srgbClr val="0070C0"/>
                </a:solidFill>
                <a:latin typeface="Book Antiqua" pitchFamily="18" charset="0"/>
              </a:rPr>
              <a:t> </a:t>
            </a:r>
            <a:r>
              <a:rPr lang="en-US" sz="2000" b="1" i="1" dirty="0" smtClean="0">
                <a:solidFill>
                  <a:srgbClr val="0070C0"/>
                </a:solidFill>
                <a:latin typeface="Book Antiqua" pitchFamily="18" charset="0"/>
              </a:rPr>
              <a:t>Ts</a:t>
            </a:r>
            <a:r>
              <a:rPr lang="en-US" sz="2000" i="1" dirty="0" smtClean="0">
                <a:solidFill>
                  <a:srgbClr val="0070C0"/>
                </a:solidFill>
                <a:latin typeface="Book Antiqua" pitchFamily="18" charset="0"/>
              </a:rPr>
              <a:t> </a:t>
            </a:r>
            <a:r>
              <a:rPr lang="en-US" sz="2000" dirty="0" smtClean="0">
                <a:latin typeface="Book Antiqua" pitchFamily="18" charset="0"/>
              </a:rPr>
              <a:t>which is  also called as sampling period or sampling interval</a:t>
            </a:r>
          </a:p>
          <a:p>
            <a:r>
              <a:rPr lang="en-US" sz="2000" dirty="0" smtClean="0">
                <a:latin typeface="Book Antiqua" pitchFamily="18" charset="0"/>
              </a:rPr>
              <a:t>Ws is angular frequency given as</a:t>
            </a:r>
          </a:p>
          <a:p>
            <a:pPr>
              <a:buNone/>
            </a:pPr>
            <a:r>
              <a:rPr lang="en-US" sz="2000" dirty="0" smtClean="0">
                <a:latin typeface="Book Antiqua" pitchFamily="18" charset="0"/>
              </a:rPr>
              <a:t>          Ws = </a:t>
            </a:r>
          </a:p>
          <a:p>
            <a:pPr>
              <a:buNone/>
            </a:pPr>
            <a:endParaRPr lang="en-US" sz="2000" dirty="0" smtClean="0">
              <a:latin typeface="Book Antiqua" pitchFamily="18" charset="0"/>
            </a:endParaRPr>
          </a:p>
          <a:p>
            <a:r>
              <a:rPr lang="en-US" sz="2000" dirty="0" smtClean="0">
                <a:latin typeface="Book Antiqua" pitchFamily="18" charset="0"/>
              </a:rPr>
              <a:t>This impulse train c(t) is written as </a:t>
            </a:r>
          </a:p>
          <a:p>
            <a:pPr>
              <a:buNone/>
            </a:pPr>
            <a:endParaRPr lang="en-US" sz="2000" dirty="0" smtClean="0">
              <a:latin typeface="Book Antiqua" pitchFamily="18" charset="0"/>
            </a:endParaRPr>
          </a:p>
          <a:p>
            <a:pPr>
              <a:buNone/>
            </a:pPr>
            <a:r>
              <a:rPr lang="en-US" sz="2000" dirty="0" smtClean="0">
                <a:latin typeface="Book Antiqua" pitchFamily="18" charset="0"/>
              </a:rPr>
              <a:t>   	 	c(t) =</a:t>
            </a:r>
          </a:p>
          <a:p>
            <a:endParaRPr lang="en-US" sz="2000" dirty="0" smtClean="0">
              <a:latin typeface="Book Antiqua" pitchFamily="18" charset="0"/>
            </a:endParaRPr>
          </a:p>
          <a:p>
            <a:r>
              <a:rPr lang="en-US" sz="2000" dirty="0" smtClean="0">
                <a:latin typeface="Book Antiqua" pitchFamily="18" charset="0"/>
              </a:rPr>
              <a:t>Consider a sampler circuit that multiplies  two continuous time signals </a:t>
            </a:r>
            <a:r>
              <a:rPr lang="en-US" sz="2000" i="1" dirty="0" smtClean="0">
                <a:solidFill>
                  <a:srgbClr val="0070C0"/>
                </a:solidFill>
                <a:latin typeface="Book Antiqua" pitchFamily="18" charset="0"/>
              </a:rPr>
              <a:t>m(t) </a:t>
            </a:r>
            <a:r>
              <a:rPr lang="en-US" sz="2000" dirty="0" smtClean="0">
                <a:latin typeface="Book Antiqua" pitchFamily="18" charset="0"/>
              </a:rPr>
              <a:t>and </a:t>
            </a:r>
            <a:r>
              <a:rPr lang="en-US" sz="2000" i="1" dirty="0" smtClean="0">
                <a:solidFill>
                  <a:srgbClr val="0070C0"/>
                </a:solidFill>
                <a:latin typeface="Book Antiqua" pitchFamily="18" charset="0"/>
              </a:rPr>
              <a:t>c(t)</a:t>
            </a:r>
          </a:p>
          <a:p>
            <a:r>
              <a:rPr lang="en-US" sz="2000" dirty="0" smtClean="0">
                <a:latin typeface="Book Antiqua" pitchFamily="18" charset="0"/>
              </a:rPr>
              <a:t>Generates a sampled signal s(t) as shown in diagram</a:t>
            </a:r>
          </a:p>
          <a:p>
            <a:r>
              <a:rPr lang="en-US" sz="2000" i="1" dirty="0" smtClean="0">
                <a:solidFill>
                  <a:srgbClr val="0070C0"/>
                </a:solidFill>
                <a:latin typeface="Book Antiqua" pitchFamily="18" charset="0"/>
              </a:rPr>
              <a:t>S(t</a:t>
            </a:r>
            <a:r>
              <a:rPr lang="en-US" sz="2000" dirty="0" smtClean="0">
                <a:latin typeface="Book Antiqua" pitchFamily="18" charset="0"/>
              </a:rPr>
              <a:t>) has many impulses and strength of every impulse is equal to instantaneous value of signal </a:t>
            </a:r>
            <a:r>
              <a:rPr lang="en-US" sz="2000" i="1" dirty="0" smtClean="0">
                <a:solidFill>
                  <a:srgbClr val="0070C0"/>
                </a:solidFill>
                <a:latin typeface="Book Antiqua" pitchFamily="18" charset="0"/>
              </a:rPr>
              <a:t>m(t) </a:t>
            </a:r>
            <a:r>
              <a:rPr lang="en-US" sz="2000" dirty="0" smtClean="0">
                <a:latin typeface="Book Antiqua" pitchFamily="18" charset="0"/>
              </a:rPr>
              <a:t>given time</a:t>
            </a:r>
          </a:p>
          <a:p>
            <a:r>
              <a:rPr lang="en-US" sz="2000" dirty="0" smtClean="0">
                <a:latin typeface="Book Antiqua" pitchFamily="18" charset="0"/>
              </a:rPr>
              <a:t>Samples are spaced at  </a:t>
            </a:r>
            <a:r>
              <a:rPr lang="en-US" sz="2000" i="1" dirty="0" smtClean="0">
                <a:solidFill>
                  <a:srgbClr val="0070C0"/>
                </a:solidFill>
                <a:latin typeface="Book Antiqua" pitchFamily="18" charset="0"/>
              </a:rPr>
              <a:t>T</a:t>
            </a:r>
            <a:r>
              <a:rPr lang="en-US" sz="2000" b="1" i="1" dirty="0" smtClean="0">
                <a:solidFill>
                  <a:srgbClr val="0070C0"/>
                </a:solidFill>
                <a:latin typeface="Book Antiqua" pitchFamily="18" charset="0"/>
              </a:rPr>
              <a:t>s</a:t>
            </a:r>
            <a:r>
              <a:rPr lang="en-US" sz="2000" i="1" dirty="0" smtClean="0">
                <a:solidFill>
                  <a:srgbClr val="0070C0"/>
                </a:solidFill>
                <a:latin typeface="Book Antiqua" pitchFamily="18" charset="0"/>
              </a:rPr>
              <a:t> </a:t>
            </a:r>
            <a:r>
              <a:rPr lang="en-US" sz="2000" dirty="0" smtClean="0">
                <a:latin typeface="Book Antiqua" pitchFamily="18" charset="0"/>
              </a:rPr>
              <a:t>intervals</a:t>
            </a:r>
            <a:endParaRPr lang="en-IN" sz="2000"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dirty="0"/>
          </a:p>
        </p:txBody>
      </p:sp>
      <p:sp>
        <p:nvSpPr>
          <p:cNvPr id="31746" name="Rectangle 2"/>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31747" name="Rectangle 3"/>
          <p:cNvSpPr>
            <a:spLocks noChangeArrowheads="1"/>
          </p:cNvSpPr>
          <p:nvPr/>
        </p:nvSpPr>
        <p:spPr bwMode="auto">
          <a:xfrm>
            <a:off x="2" y="64401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174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2" y="1752600"/>
            <a:ext cx="246185" cy="457199"/>
          </a:xfrm>
          <a:prstGeom prst="rect">
            <a:avLst/>
          </a:prstGeom>
          <a:noFill/>
        </p:spPr>
      </p:pic>
      <p:sp>
        <p:nvSpPr>
          <p:cNvPr id="31750" name="Rectangle 6"/>
          <p:cNvSpPr>
            <a:spLocks noChangeArrowheads="1"/>
          </p:cNvSpPr>
          <p:nvPr/>
        </p:nvSpPr>
        <p:spPr bwMode="auto">
          <a:xfrm>
            <a:off x="2" y="87261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31753" name="Rectangle 9"/>
          <p:cNvSpPr>
            <a:spLocks noChangeArrowheads="1"/>
          </p:cNvSpPr>
          <p:nvPr/>
        </p:nvSpPr>
        <p:spPr bwMode="auto">
          <a:xfrm>
            <a:off x="2" y="7964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1754"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81200" y="3124200"/>
            <a:ext cx="1421478" cy="685800"/>
          </a:xfrm>
          <a:prstGeom prst="rect">
            <a:avLst/>
          </a:prstGeom>
          <a:noFill/>
        </p:spPr>
      </p:pic>
      <p:sp>
        <p:nvSpPr>
          <p:cNvPr id="31756" name="Rectangle 12"/>
          <p:cNvSpPr>
            <a:spLocks noChangeArrowheads="1"/>
          </p:cNvSpPr>
          <p:nvPr/>
        </p:nvSpPr>
        <p:spPr bwMode="auto">
          <a:xfrm>
            <a:off x="2" y="102501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7" name="Picture 16" descr="Logo2.png"/>
          <p:cNvPicPr>
            <a:picLocks noChangeAspect="1"/>
          </p:cNvPicPr>
          <p:nvPr/>
        </p:nvPicPr>
        <p:blipFill>
          <a:blip r:embed="rId4"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dirty="0"/>
          </a:p>
        </p:txBody>
      </p:sp>
      <p:sp>
        <p:nvSpPr>
          <p:cNvPr id="7" name="Content Placeholder 6"/>
          <p:cNvSpPr>
            <a:spLocks noGrp="1"/>
          </p:cNvSpPr>
          <p:nvPr>
            <p:ph idx="1"/>
          </p:nvPr>
        </p:nvSpPr>
        <p:spPr>
          <a:xfrm>
            <a:off x="3581400" y="1752600"/>
            <a:ext cx="1905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en-US" sz="2400" b="1" dirty="0" smtClean="0">
                <a:latin typeface="Book Antiqua" pitchFamily="18" charset="0"/>
              </a:rPr>
              <a:t>Sampler</a:t>
            </a:r>
            <a:endParaRPr lang="en-IN" sz="2400" b="1" dirty="0">
              <a:latin typeface="Book Antiqua" pitchFamily="18" charset="0"/>
            </a:endParaRPr>
          </a:p>
        </p:txBody>
      </p:sp>
      <p:sp>
        <p:nvSpPr>
          <p:cNvPr id="8" name="Right Arrow 7"/>
          <p:cNvSpPr/>
          <p:nvPr/>
        </p:nvSpPr>
        <p:spPr>
          <a:xfrm>
            <a:off x="5562600" y="2057400"/>
            <a:ext cx="609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ight Arrow 8"/>
          <p:cNvSpPr/>
          <p:nvPr/>
        </p:nvSpPr>
        <p:spPr>
          <a:xfrm>
            <a:off x="2895600" y="2057400"/>
            <a:ext cx="609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rot="16200000">
            <a:off x="4305303" y="2781301"/>
            <a:ext cx="457199" cy="76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
          <p:cNvPicPr>
            <a:picLocks noChangeAspect="1" noChangeArrowheads="1"/>
          </p:cNvPicPr>
          <p:nvPr/>
        </p:nvPicPr>
        <p:blipFill>
          <a:blip r:embed="rId2" cstate="print"/>
          <a:srcRect/>
          <a:stretch>
            <a:fillRect/>
          </a:stretch>
        </p:blipFill>
        <p:spPr bwMode="auto">
          <a:xfrm>
            <a:off x="609602" y="1524001"/>
            <a:ext cx="2171700" cy="1476375"/>
          </a:xfrm>
          <a:prstGeom prst="rect">
            <a:avLst/>
          </a:prstGeom>
          <a:noFill/>
          <a:ln w="9525">
            <a:noFill/>
            <a:miter lim="800000"/>
            <a:headEnd/>
            <a:tailEnd/>
          </a:ln>
        </p:spPr>
      </p:pic>
      <p:sp>
        <p:nvSpPr>
          <p:cNvPr id="14" name="TextBox 13"/>
          <p:cNvSpPr txBox="1"/>
          <p:nvPr/>
        </p:nvSpPr>
        <p:spPr>
          <a:xfrm>
            <a:off x="7239003" y="1219200"/>
            <a:ext cx="518091" cy="369332"/>
          </a:xfrm>
          <a:prstGeom prst="rect">
            <a:avLst/>
          </a:prstGeom>
          <a:noFill/>
        </p:spPr>
        <p:txBody>
          <a:bodyPr wrap="none" rtlCol="0">
            <a:spAutoFit/>
          </a:bodyPr>
          <a:lstStyle/>
          <a:p>
            <a:r>
              <a:rPr lang="en-US" b="1" dirty="0" smtClean="0"/>
              <a:t>S(t)</a:t>
            </a:r>
            <a:endParaRPr lang="en-IN" b="1" dirty="0"/>
          </a:p>
        </p:txBody>
      </p:sp>
      <p:sp>
        <p:nvSpPr>
          <p:cNvPr id="16" name="TextBox 15"/>
          <p:cNvSpPr txBox="1"/>
          <p:nvPr/>
        </p:nvSpPr>
        <p:spPr>
          <a:xfrm>
            <a:off x="457200" y="1295400"/>
            <a:ext cx="596638" cy="369332"/>
          </a:xfrm>
          <a:prstGeom prst="rect">
            <a:avLst/>
          </a:prstGeom>
          <a:noFill/>
        </p:spPr>
        <p:txBody>
          <a:bodyPr wrap="none" rtlCol="0">
            <a:spAutoFit/>
          </a:bodyPr>
          <a:lstStyle/>
          <a:p>
            <a:r>
              <a:rPr lang="en-US" b="1" dirty="0" smtClean="0"/>
              <a:t>m(t)</a:t>
            </a:r>
            <a:endParaRPr lang="en-IN" b="1" dirty="0"/>
          </a:p>
        </p:txBody>
      </p:sp>
      <p:pic>
        <p:nvPicPr>
          <p:cNvPr id="32770" name="Picture 2"/>
          <p:cNvPicPr>
            <a:picLocks noChangeAspect="1" noChangeArrowheads="1"/>
          </p:cNvPicPr>
          <p:nvPr/>
        </p:nvPicPr>
        <p:blipFill>
          <a:blip r:embed="rId3" cstate="print"/>
          <a:srcRect/>
          <a:stretch>
            <a:fillRect/>
          </a:stretch>
        </p:blipFill>
        <p:spPr bwMode="auto">
          <a:xfrm>
            <a:off x="6248402" y="1524000"/>
            <a:ext cx="2264596" cy="17526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819402" y="3200400"/>
            <a:ext cx="3629025" cy="1885950"/>
          </a:xfrm>
          <a:prstGeom prst="rect">
            <a:avLst/>
          </a:prstGeom>
          <a:noFill/>
          <a:ln w="9525">
            <a:noFill/>
            <a:miter lim="800000"/>
            <a:headEnd/>
            <a:tailEnd/>
          </a:ln>
        </p:spPr>
      </p:pic>
      <p:sp>
        <p:nvSpPr>
          <p:cNvPr id="1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8" name="Picture 17" descr="Logo2.png"/>
          <p:cNvPicPr>
            <a:picLocks noChangeAspect="1"/>
          </p:cNvPicPr>
          <p:nvPr/>
        </p:nvPicPr>
        <p:blipFill>
          <a:blip r:embed="rId5" cstate="print"/>
          <a:srcRect/>
          <a:stretch>
            <a:fillRect/>
          </a:stretch>
        </p:blipFill>
        <p:spPr bwMode="auto">
          <a:xfrm>
            <a:off x="7772400" y="0"/>
            <a:ext cx="1371600" cy="1828800"/>
          </a:xfrm>
          <a:prstGeom prst="rect">
            <a:avLst/>
          </a:prstGeom>
          <a:noFill/>
          <a:ln w="9525">
            <a:noFill/>
            <a:miter lim="800000"/>
            <a:headEnd/>
            <a:tailEnd/>
          </a:ln>
        </p:spPr>
      </p:pic>
      <p:sp>
        <p:nvSpPr>
          <p:cNvPr id="15" name="TextBox 14"/>
          <p:cNvSpPr txBox="1"/>
          <p:nvPr/>
        </p:nvSpPr>
        <p:spPr>
          <a:xfrm>
            <a:off x="2820261" y="533400"/>
            <a:ext cx="1827940" cy="584775"/>
          </a:xfrm>
          <a:prstGeom prst="rect">
            <a:avLst/>
          </a:prstGeom>
          <a:noFill/>
        </p:spPr>
        <p:txBody>
          <a:bodyPr wrap="square" rtlCol="0">
            <a:spAutoFit/>
          </a:bodyPr>
          <a:lstStyle/>
          <a:p>
            <a:pPr algn="ctr"/>
            <a:r>
              <a:rPr lang="en-US" sz="3200" b="1" i="1" dirty="0" smtClean="0">
                <a:solidFill>
                  <a:schemeClr val="accent2">
                    <a:lumMod val="75000"/>
                  </a:schemeClr>
                </a:solidFill>
              </a:rPr>
              <a:t>Sampling  </a:t>
            </a:r>
            <a:endParaRPr lang="en-IN" sz="3200" b="1" i="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2"/>
            <a:ext cx="8229600" cy="5562599"/>
          </a:xfrm>
        </p:spPr>
        <p:txBody>
          <a:bodyPr>
            <a:normAutofit/>
          </a:bodyPr>
          <a:lstStyle/>
          <a:p>
            <a:r>
              <a:rPr lang="en-US" sz="2000" dirty="0" smtClean="0">
                <a:latin typeface="Book Antiqua" pitchFamily="18" charset="0"/>
              </a:rPr>
              <a:t>S(w) is spectrum of signal s(t)  given by</a:t>
            </a:r>
          </a:p>
          <a:p>
            <a:pPr>
              <a:buNone/>
            </a:pPr>
            <a:r>
              <a:rPr lang="en-US" sz="2000" dirty="0" smtClean="0">
                <a:latin typeface="Book Antiqua" pitchFamily="18" charset="0"/>
              </a:rPr>
              <a:t>       </a:t>
            </a:r>
            <a:r>
              <a:rPr lang="en-US" sz="2000" b="1" dirty="0" smtClean="0">
                <a:latin typeface="Book Antiqua" pitchFamily="18" charset="0"/>
              </a:rPr>
              <a:t>s(t) = m(t) </a:t>
            </a:r>
            <a:r>
              <a:rPr lang="el-GR" sz="2000" b="1" dirty="0" smtClean="0">
                <a:latin typeface="Book Antiqua" pitchFamily="18" charset="0"/>
              </a:rPr>
              <a:t>δ</a:t>
            </a:r>
            <a:r>
              <a:rPr lang="en-US" sz="2000" b="1" baseline="-25000" dirty="0" smtClean="0">
                <a:latin typeface="Book Antiqua" pitchFamily="18" charset="0"/>
              </a:rPr>
              <a:t>Ts</a:t>
            </a:r>
            <a:r>
              <a:rPr lang="en-US" sz="2000" b="1" dirty="0" smtClean="0">
                <a:latin typeface="Book Antiqua" pitchFamily="18" charset="0"/>
              </a:rPr>
              <a:t>(t)</a:t>
            </a:r>
          </a:p>
          <a:p>
            <a:r>
              <a:rPr lang="en-US" sz="2000" dirty="0" smtClean="0">
                <a:latin typeface="Book Antiqua" pitchFamily="18" charset="0"/>
              </a:rPr>
              <a:t>As per the property of Fourier transform multiplication of two signals in time domain is equal to convolution in frequency domain which can be written as </a:t>
            </a:r>
          </a:p>
          <a:p>
            <a:pPr>
              <a:buNone/>
            </a:pPr>
            <a:r>
              <a:rPr lang="en-IN" sz="2000" b="1" dirty="0" smtClean="0">
                <a:latin typeface="Book Antiqua" pitchFamily="18" charset="0"/>
              </a:rPr>
              <a:t>    		  S(w)=         [ M(w)* C(w) ]</a:t>
            </a:r>
          </a:p>
          <a:p>
            <a:pPr>
              <a:buNone/>
            </a:pPr>
            <a:endParaRPr lang="en-US" sz="2000" b="1" dirty="0" smtClean="0">
              <a:latin typeface="Book Antiqua" pitchFamily="18" charset="0"/>
            </a:endParaRPr>
          </a:p>
          <a:p>
            <a:r>
              <a:rPr lang="en-US" sz="2000" dirty="0" smtClean="0">
                <a:latin typeface="Book Antiqua" pitchFamily="18" charset="0"/>
              </a:rPr>
              <a:t>Fourier transform of periodic pulse train c(t)  is written as </a:t>
            </a:r>
          </a:p>
          <a:p>
            <a:pPr>
              <a:buNone/>
            </a:pPr>
            <a:r>
              <a:rPr lang="en-IN" sz="2000" b="1" dirty="0" smtClean="0">
                <a:latin typeface="Book Antiqua" pitchFamily="18" charset="0"/>
                <a:ea typeface="Calibri"/>
                <a:cs typeface="Times New Roman"/>
              </a:rPr>
              <a:t> </a:t>
            </a:r>
            <a:r>
              <a:rPr lang="en-IN" sz="2000" b="1" dirty="0" smtClean="0">
                <a:latin typeface="Book Antiqua" pitchFamily="18" charset="0"/>
              </a:rPr>
              <a:t> </a:t>
            </a:r>
          </a:p>
          <a:p>
            <a:pPr>
              <a:buNone/>
            </a:pPr>
            <a:endParaRPr lang="en-US" sz="2000" dirty="0" smtClean="0">
              <a:latin typeface="Book Antiqua" pitchFamily="18" charset="0"/>
            </a:endParaRPr>
          </a:p>
          <a:p>
            <a:r>
              <a:rPr lang="en-US" sz="2000" dirty="0" smtClean="0">
                <a:latin typeface="Book Antiqua" pitchFamily="18" charset="0"/>
              </a:rPr>
              <a:t>   S(w) =        [ M(w) *                         ]</a:t>
            </a:r>
          </a:p>
          <a:p>
            <a:pPr>
              <a:buNone/>
            </a:pPr>
            <a:r>
              <a:rPr lang="en-US" sz="2000" dirty="0" smtClean="0">
                <a:latin typeface="Book Antiqua" pitchFamily="18" charset="0"/>
              </a:rPr>
              <a:t>		</a:t>
            </a:r>
          </a:p>
          <a:p>
            <a:pPr>
              <a:buNone/>
            </a:pPr>
            <a:r>
              <a:rPr lang="en-US" sz="2000" dirty="0" smtClean="0">
                <a:latin typeface="Book Antiqua" pitchFamily="18" charset="0"/>
              </a:rPr>
              <a:t>		  = </a:t>
            </a:r>
          </a:p>
          <a:p>
            <a:pPr>
              <a:buNone/>
            </a:pPr>
            <a:endParaRPr lang="en-US" sz="2000" dirty="0" smtClean="0">
              <a:latin typeface="Book Antiqua" pitchFamily="18" charset="0"/>
            </a:endParaRPr>
          </a:p>
          <a:p>
            <a:pPr>
              <a:buNone/>
            </a:pPr>
            <a:r>
              <a:rPr lang="en-US" sz="2000" dirty="0" smtClean="0">
                <a:latin typeface="Book Antiqua" pitchFamily="18" charset="0"/>
              </a:rPr>
              <a: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2514602"/>
            <a:ext cx="304800" cy="653143"/>
          </a:xfrm>
          <a:prstGeom prst="rect">
            <a:avLst/>
          </a:prstGeom>
          <a:noFill/>
        </p:spPr>
      </p:pic>
      <p:sp>
        <p:nvSpPr>
          <p:cNvPr id="2050" name="Rectangle 2"/>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2051" name="Rectangle 3"/>
          <p:cNvSpPr>
            <a:spLocks noChangeArrowheads="1"/>
          </p:cNvSpPr>
          <p:nvPr/>
        </p:nvSpPr>
        <p:spPr bwMode="auto">
          <a:xfrm>
            <a:off x="2" y="102501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2" y="3733800"/>
            <a:ext cx="2382983" cy="609600"/>
          </a:xfrm>
          <a:prstGeom prst="rect">
            <a:avLst/>
          </a:prstGeom>
          <a:noFill/>
        </p:spPr>
      </p:pic>
      <p:sp>
        <p:nvSpPr>
          <p:cNvPr id="2054" name="Rectangle 6"/>
          <p:cNvSpPr>
            <a:spLocks noChangeArrowheads="1"/>
          </p:cNvSpPr>
          <p:nvPr/>
        </p:nvSpPr>
        <p:spPr bwMode="auto">
          <a:xfrm>
            <a:off x="2" y="102501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4343400"/>
            <a:ext cx="228600" cy="489857"/>
          </a:xfrm>
          <a:prstGeom prst="rect">
            <a:avLst/>
          </a:prstGeom>
          <a:noFill/>
        </p:spPr>
      </p:pic>
      <p:sp>
        <p:nvSpPr>
          <p:cNvPr id="2056" name="Rectangle 8"/>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205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24200" y="4343400"/>
            <a:ext cx="1676400" cy="594852"/>
          </a:xfrm>
          <a:prstGeom prst="rect">
            <a:avLst/>
          </a:prstGeom>
          <a:noFill/>
        </p:spPr>
      </p:pic>
      <p:sp>
        <p:nvSpPr>
          <p:cNvPr id="2058" name="Rectangle 10"/>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205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5000" y="5029201"/>
            <a:ext cx="2971800" cy="704522"/>
          </a:xfrm>
          <a:prstGeom prst="rect">
            <a:avLst/>
          </a:prstGeom>
          <a:noFill/>
        </p:spPr>
      </p:pic>
      <p:sp>
        <p:nvSpPr>
          <p:cNvPr id="2062" name="Rectangle 14"/>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2061"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81203" y="5791200"/>
            <a:ext cx="2666998" cy="533400"/>
          </a:xfrm>
          <a:prstGeom prst="rect">
            <a:avLst/>
          </a:prstGeom>
          <a:noFill/>
        </p:spPr>
      </p:pic>
      <p:sp>
        <p:nvSpPr>
          <p:cNvPr id="2063" name="Rectangle 15"/>
          <p:cNvSpPr>
            <a:spLocks noChangeArrowheads="1"/>
          </p:cNvSpPr>
          <p:nvPr/>
        </p:nvSpPr>
        <p:spPr bwMode="auto">
          <a:xfrm>
            <a:off x="2" y="102501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Footer Placeholder 3"/>
          <p:cNvSpPr>
            <a:spLocks noGrp="1"/>
          </p:cNvSpPr>
          <p:nvPr>
            <p:ph type="ftr" sz="quarter" idx="11"/>
          </p:nvPr>
        </p:nvSpPr>
        <p:spPr bwMode="auto">
          <a:xfrm>
            <a:off x="0" y="6373813"/>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21" name="Picture 20" descr="Logo2.png"/>
          <p:cNvPicPr>
            <a:picLocks noChangeAspect="1"/>
          </p:cNvPicPr>
          <p:nvPr/>
        </p:nvPicPr>
        <p:blipFill>
          <a:blip r:embed="rId7"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5715000"/>
          </a:xfrm>
        </p:spPr>
        <p:txBody>
          <a:bodyPr>
            <a:normAutofit/>
          </a:bodyPr>
          <a:lstStyle/>
          <a:p>
            <a:r>
              <a:rPr lang="en-US" sz="2000" dirty="0" smtClean="0">
                <a:latin typeface="Book Antiqua" pitchFamily="18" charset="0"/>
              </a:rPr>
              <a:t>Using property of impulse function</a:t>
            </a:r>
          </a:p>
          <a:p>
            <a:pPr>
              <a:buNone/>
            </a:pPr>
            <a:r>
              <a:rPr lang="en-IN" sz="2000" b="1" dirty="0" smtClean="0">
                <a:latin typeface="Book Antiqua" pitchFamily="18" charset="0"/>
              </a:rPr>
              <a:t>                </a:t>
            </a:r>
            <a:r>
              <a:rPr lang="en-IN" sz="1800" b="1" dirty="0" smtClean="0">
                <a:latin typeface="Book Antiqua" pitchFamily="18" charset="0"/>
              </a:rPr>
              <a:t>x (t</a:t>
            </a:r>
            <a:r>
              <a:rPr lang="en-IN" sz="2000" b="1" dirty="0" smtClean="0">
                <a:latin typeface="Book Antiqua" pitchFamily="18" charset="0"/>
              </a:rPr>
              <a:t>) </a:t>
            </a:r>
          </a:p>
          <a:p>
            <a:pPr>
              <a:buNone/>
            </a:pPr>
            <a:endParaRPr lang="en-US" sz="2000" b="1" dirty="0" smtClean="0">
              <a:latin typeface="Book Antiqua" pitchFamily="18" charset="0"/>
            </a:endParaRPr>
          </a:p>
          <a:p>
            <a:pPr>
              <a:buNone/>
            </a:pPr>
            <a:r>
              <a:rPr lang="en-US" sz="1800" dirty="0" smtClean="0">
                <a:latin typeface="Book Antiqua" pitchFamily="18" charset="0"/>
              </a:rPr>
              <a:t>		  S(w) = </a:t>
            </a:r>
          </a:p>
          <a:p>
            <a:pPr>
              <a:buNone/>
            </a:pPr>
            <a:endParaRPr lang="en-US" sz="1800" dirty="0" smtClean="0">
              <a:latin typeface="Book Antiqua" pitchFamily="18" charset="0"/>
            </a:endParaRPr>
          </a:p>
          <a:p>
            <a:pPr>
              <a:buNone/>
            </a:pPr>
            <a:r>
              <a:rPr lang="en-US" sz="2000" dirty="0" smtClean="0">
                <a:latin typeface="Book Antiqua" pitchFamily="18" charset="0"/>
              </a:rPr>
              <a:t>		          =</a:t>
            </a:r>
            <a:endParaRPr lang="en-IN" sz="2000" dirty="0" smtClean="0">
              <a:latin typeface="Book Antiqua" pitchFamily="18" charset="0"/>
            </a:endParaRPr>
          </a:p>
          <a:p>
            <a:pPr>
              <a:buNone/>
            </a:pPr>
            <a:endParaRPr lang="en-IN" sz="2000" dirty="0" smtClean="0">
              <a:latin typeface="Book Antiqua" pitchFamily="18" charset="0"/>
            </a:endParaRPr>
          </a:p>
          <a:p>
            <a:pPr>
              <a:buNone/>
            </a:pPr>
            <a:r>
              <a:rPr lang="en-US" sz="2000" dirty="0" smtClean="0">
                <a:latin typeface="Book Antiqua" pitchFamily="18" charset="0"/>
              </a:rPr>
              <a:t>   when,  n= 0 </a:t>
            </a:r>
          </a:p>
          <a:p>
            <a:pPr>
              <a:buNone/>
            </a:pPr>
            <a:r>
              <a:rPr lang="en-US" sz="2000" dirty="0" smtClean="0">
                <a:latin typeface="Book Antiqua" pitchFamily="18" charset="0"/>
              </a:rPr>
              <a:t>                 s(w) =   </a:t>
            </a:r>
          </a:p>
          <a:p>
            <a:pPr>
              <a:buNone/>
            </a:pPr>
            <a:endParaRPr lang="en-US" sz="2000" dirty="0" smtClean="0">
              <a:latin typeface="Book Antiqua" pitchFamily="18" charset="0"/>
            </a:endParaRPr>
          </a:p>
          <a:p>
            <a:endParaRPr lang="en-IN" sz="2000"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sp>
        <p:nvSpPr>
          <p:cNvPr id="34818"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48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1143000"/>
            <a:ext cx="2230581" cy="304800"/>
          </a:xfrm>
          <a:prstGeom prst="rect">
            <a:avLst/>
          </a:prstGeom>
          <a:noFill/>
        </p:spPr>
      </p:pic>
      <p:sp>
        <p:nvSpPr>
          <p:cNvPr id="34820" name="Rectangle 4"/>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481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2" y="1676400"/>
            <a:ext cx="1995055" cy="609600"/>
          </a:xfrm>
          <a:prstGeom prst="rect">
            <a:avLst/>
          </a:prstGeom>
          <a:noFill/>
        </p:spPr>
      </p:pic>
      <p:sp>
        <p:nvSpPr>
          <p:cNvPr id="34821" name="Rectangle 5"/>
          <p:cNvSpPr>
            <a:spLocks noChangeArrowheads="1"/>
          </p:cNvSpPr>
          <p:nvPr/>
        </p:nvSpPr>
        <p:spPr bwMode="auto">
          <a:xfrm>
            <a:off x="2" y="102501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3" name="Rectangle 7"/>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4822"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62202" y="2438400"/>
            <a:ext cx="4923692" cy="457200"/>
          </a:xfrm>
          <a:prstGeom prst="rect">
            <a:avLst/>
          </a:prstGeom>
          <a:noFill/>
        </p:spPr>
      </p:pic>
      <p:sp>
        <p:nvSpPr>
          <p:cNvPr id="34824" name="Rectangle 8"/>
          <p:cNvSpPr>
            <a:spLocks noChangeArrowheads="1"/>
          </p:cNvSpPr>
          <p:nvPr/>
        </p:nvSpPr>
        <p:spPr bwMode="auto">
          <a:xfrm>
            <a:off x="2" y="87261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6" name="Rectangle 10"/>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4825"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76603" y="2895601"/>
            <a:ext cx="4267199" cy="273698"/>
          </a:xfrm>
          <a:prstGeom prst="rect">
            <a:avLst/>
          </a:prstGeom>
          <a:noFill/>
        </p:spPr>
      </p:pic>
      <p:sp>
        <p:nvSpPr>
          <p:cNvPr id="34827" name="Rectangle 11"/>
          <p:cNvSpPr>
            <a:spLocks noChangeArrowheads="1"/>
          </p:cNvSpPr>
          <p:nvPr/>
        </p:nvSpPr>
        <p:spPr bwMode="auto">
          <a:xfrm>
            <a:off x="0" y="299650"/>
            <a:ext cx="21993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9" name="Rectangle 13"/>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34832" name="Rectangle 16"/>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4831"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38400" y="3505200"/>
            <a:ext cx="890955" cy="457200"/>
          </a:xfrm>
          <a:prstGeom prst="rect">
            <a:avLst/>
          </a:prstGeom>
          <a:noFill/>
        </p:spPr>
      </p:pic>
      <p:pic>
        <p:nvPicPr>
          <p:cNvPr id="34833" name="Picture 17"/>
          <p:cNvPicPr>
            <a:picLocks noChangeAspect="1" noChangeArrowheads="1"/>
          </p:cNvPicPr>
          <p:nvPr/>
        </p:nvPicPr>
        <p:blipFill>
          <a:blip r:embed="rId7" cstate="print"/>
          <a:srcRect/>
          <a:stretch>
            <a:fillRect/>
          </a:stretch>
        </p:blipFill>
        <p:spPr bwMode="auto">
          <a:xfrm>
            <a:off x="914400" y="3962400"/>
            <a:ext cx="7466835" cy="1981200"/>
          </a:xfrm>
          <a:prstGeom prst="rect">
            <a:avLst/>
          </a:prstGeom>
          <a:noFill/>
          <a:ln w="9525">
            <a:noFill/>
            <a:miter lim="800000"/>
            <a:headEnd/>
            <a:tailEnd/>
          </a:ln>
        </p:spPr>
      </p:pic>
      <p:sp>
        <p:nvSpPr>
          <p:cNvPr id="24" name="TextBox 23"/>
          <p:cNvSpPr txBox="1"/>
          <p:nvPr/>
        </p:nvSpPr>
        <p:spPr>
          <a:xfrm>
            <a:off x="3810000" y="6019800"/>
            <a:ext cx="1295400" cy="369332"/>
          </a:xfrm>
          <a:prstGeom prst="rect">
            <a:avLst/>
          </a:prstGeom>
          <a:noFill/>
        </p:spPr>
        <p:txBody>
          <a:bodyPr wrap="square" rtlCol="0">
            <a:spAutoFit/>
          </a:bodyPr>
          <a:lstStyle/>
          <a:p>
            <a:r>
              <a:rPr lang="en-US" b="1" dirty="0" smtClean="0"/>
              <a:t>Ws &gt; 2Wm</a:t>
            </a:r>
            <a:endParaRPr lang="en-IN" b="1" dirty="0"/>
          </a:p>
        </p:txBody>
      </p:sp>
      <p:cxnSp>
        <p:nvCxnSpPr>
          <p:cNvPr id="22" name="Straight Connector 21"/>
          <p:cNvCxnSpPr/>
          <p:nvPr/>
        </p:nvCxnSpPr>
        <p:spPr>
          <a:xfrm>
            <a:off x="1905000" y="4800600"/>
            <a:ext cx="0" cy="8382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76600" y="4800600"/>
            <a:ext cx="0" cy="9144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67400" y="4800600"/>
            <a:ext cx="0" cy="8382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162800" y="4800600"/>
            <a:ext cx="0" cy="8382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Right Brace 39"/>
          <p:cNvSpPr/>
          <p:nvPr/>
        </p:nvSpPr>
        <p:spPr>
          <a:xfrm rot="16200000">
            <a:off x="2438400" y="5105400"/>
            <a:ext cx="304800" cy="457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1" name="TextBox 40"/>
          <p:cNvSpPr txBox="1"/>
          <p:nvPr/>
        </p:nvSpPr>
        <p:spPr>
          <a:xfrm>
            <a:off x="2057400" y="4800600"/>
            <a:ext cx="1054006" cy="369332"/>
          </a:xfrm>
          <a:prstGeom prst="rect">
            <a:avLst/>
          </a:prstGeom>
          <a:noFill/>
        </p:spPr>
        <p:txBody>
          <a:bodyPr wrap="none" rtlCol="0">
            <a:spAutoFit/>
          </a:bodyPr>
          <a:lstStyle/>
          <a:p>
            <a:r>
              <a:rPr lang="en-US" dirty="0" smtClean="0"/>
              <a:t>Band gap</a:t>
            </a:r>
            <a:endParaRPr lang="en-IN" dirty="0"/>
          </a:p>
        </p:txBody>
      </p:sp>
      <p:sp>
        <p:nvSpPr>
          <p:cNvPr id="31" name="Footer Placeholder 3"/>
          <p:cNvSpPr>
            <a:spLocks noGrp="1"/>
          </p:cNvSpPr>
          <p:nvPr>
            <p:ph type="ftr" sz="quarter" idx="11"/>
          </p:nvPr>
        </p:nvSpPr>
        <p:spPr bwMode="auto">
          <a:xfrm>
            <a:off x="152400" y="6373813"/>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32" name="Picture 31" descr="Logo2.png"/>
          <p:cNvPicPr>
            <a:picLocks noChangeAspect="1"/>
          </p:cNvPicPr>
          <p:nvPr/>
        </p:nvPicPr>
        <p:blipFill>
          <a:blip r:embed="rId8"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l"/>
            <a:r>
              <a:rPr lang="en-US" sz="2800" dirty="0" smtClean="0">
                <a:solidFill>
                  <a:schemeClr val="accent2"/>
                </a:solidFill>
                <a:latin typeface="Book Antiqua" pitchFamily="18" charset="0"/>
              </a:rPr>
              <a:t>Sampling theorem</a:t>
            </a:r>
            <a:endParaRPr lang="en-IN" sz="2800" dirty="0">
              <a:solidFill>
                <a:schemeClr val="accent2"/>
              </a:solidFill>
              <a:latin typeface="Book Antiqua" pitchFamily="18" charset="0"/>
            </a:endParaRPr>
          </a:p>
        </p:txBody>
      </p:sp>
      <p:sp>
        <p:nvSpPr>
          <p:cNvPr id="3" name="Content Placeholder 2"/>
          <p:cNvSpPr>
            <a:spLocks noGrp="1"/>
          </p:cNvSpPr>
          <p:nvPr>
            <p:ph idx="1"/>
          </p:nvPr>
        </p:nvSpPr>
        <p:spPr>
          <a:xfrm>
            <a:off x="457200" y="762002"/>
            <a:ext cx="8229600" cy="5714999"/>
          </a:xfrm>
        </p:spPr>
        <p:txBody>
          <a:bodyPr>
            <a:normAutofit/>
          </a:bodyPr>
          <a:lstStyle/>
          <a:p>
            <a:r>
              <a:rPr lang="en-US" sz="2000" dirty="0" smtClean="0">
                <a:latin typeface="Book Antiqua" pitchFamily="18" charset="0"/>
              </a:rPr>
              <a:t>From the diagram above we see that </a:t>
            </a:r>
          </a:p>
          <a:p>
            <a:pPr>
              <a:buNone/>
            </a:pPr>
            <a:r>
              <a:rPr lang="en-US" sz="2000" dirty="0" smtClean="0">
                <a:latin typeface="Book Antiqua" pitchFamily="18" charset="0"/>
              </a:rPr>
              <a:t>        (Ws - Wm) &gt; Wm</a:t>
            </a:r>
          </a:p>
          <a:p>
            <a:pPr>
              <a:buNone/>
            </a:pPr>
            <a:r>
              <a:rPr lang="en-US" sz="2000" dirty="0" smtClean="0">
                <a:latin typeface="Book Antiqua" pitchFamily="18" charset="0"/>
              </a:rPr>
              <a:t>         Ws &gt; 2Wm</a:t>
            </a:r>
          </a:p>
          <a:p>
            <a:pPr>
              <a:buNone/>
            </a:pPr>
            <a:r>
              <a:rPr lang="en-US" sz="2000" dirty="0" smtClean="0">
                <a:latin typeface="Book Antiqua" pitchFamily="18" charset="0"/>
              </a:rPr>
              <a:t>This difference between Wm and (Ws -Wm) is called </a:t>
            </a:r>
            <a:r>
              <a:rPr lang="en-US" sz="2000" i="1" dirty="0" smtClean="0">
                <a:latin typeface="Book Antiqua" pitchFamily="18" charset="0"/>
              </a:rPr>
              <a:t>Guard band</a:t>
            </a:r>
          </a:p>
          <a:p>
            <a:r>
              <a:rPr lang="en-US" sz="2000" dirty="0" smtClean="0">
                <a:latin typeface="Book Antiqua" pitchFamily="18" charset="0"/>
              </a:rPr>
              <a:t>When there is no overlapping between triangles of high frequency components and low frequency components of message signal then  </a:t>
            </a:r>
          </a:p>
          <a:p>
            <a:pPr>
              <a:buNone/>
            </a:pPr>
            <a:r>
              <a:rPr lang="en-US" sz="2000" dirty="0" smtClean="0">
                <a:latin typeface="Book Antiqua" pitchFamily="18" charset="0"/>
              </a:rPr>
              <a:t>       original message signal can be reconstructed  (Ws - Wm) &gt; Wm</a:t>
            </a:r>
          </a:p>
          <a:p>
            <a:pPr>
              <a:buNone/>
            </a:pPr>
            <a:r>
              <a:rPr lang="en-US" sz="2000" b="1" dirty="0" smtClean="0">
                <a:solidFill>
                  <a:schemeClr val="accent2"/>
                </a:solidFill>
                <a:latin typeface="Book Antiqua" pitchFamily="18" charset="0"/>
              </a:rPr>
              <a:t>Sampling Theorem statement:</a:t>
            </a:r>
          </a:p>
          <a:p>
            <a:pPr>
              <a:buNone/>
            </a:pPr>
            <a:r>
              <a:rPr lang="en-US" sz="2000" dirty="0" smtClean="0">
                <a:latin typeface="Book Antiqua" pitchFamily="18" charset="0"/>
              </a:rPr>
              <a:t>      </a:t>
            </a:r>
            <a:r>
              <a:rPr lang="en-US" sz="2000" i="1" dirty="0" smtClean="0">
                <a:solidFill>
                  <a:srgbClr val="0070C0"/>
                </a:solidFill>
                <a:latin typeface="Book Antiqua" pitchFamily="18" charset="0"/>
              </a:rPr>
              <a:t>A signal can be represented in samples  and recovered back when sampling frequency is greater or equal to twice of maximum frequency component present in the signal</a:t>
            </a:r>
          </a:p>
          <a:p>
            <a:pPr>
              <a:buNone/>
            </a:pPr>
            <a:r>
              <a:rPr lang="en-US" sz="2000" b="1" dirty="0" smtClean="0">
                <a:solidFill>
                  <a:schemeClr val="accent2"/>
                </a:solidFill>
                <a:latin typeface="Book Antiqua" pitchFamily="18" charset="0"/>
              </a:rPr>
              <a:t> Nyquist criterion: </a:t>
            </a:r>
          </a:p>
          <a:p>
            <a:pPr>
              <a:buNone/>
            </a:pPr>
            <a:r>
              <a:rPr lang="en-US" sz="2000" dirty="0" smtClean="0">
                <a:latin typeface="Book Antiqua" pitchFamily="18" charset="0"/>
              </a:rPr>
              <a:t>     </a:t>
            </a:r>
            <a:r>
              <a:rPr lang="en-US" sz="2000" i="1" dirty="0" smtClean="0">
                <a:solidFill>
                  <a:srgbClr val="0070C0"/>
                </a:solidFill>
                <a:latin typeface="Book Antiqua" pitchFamily="18" charset="0"/>
              </a:rPr>
              <a:t>Minimum possible value of sampling frequency  </a:t>
            </a:r>
          </a:p>
          <a:p>
            <a:pPr>
              <a:buNone/>
            </a:pPr>
            <a:r>
              <a:rPr lang="en-US" sz="2000" dirty="0" smtClean="0">
                <a:latin typeface="Book Antiqua" pitchFamily="18" charset="0"/>
              </a:rPr>
              <a:t>     when the sampling frequency Fs is equal to twice of maximum frequency component in message signal </a:t>
            </a:r>
          </a:p>
          <a:p>
            <a:pPr>
              <a:buNone/>
            </a:pPr>
            <a:r>
              <a:rPr lang="en-US" sz="2000" dirty="0" smtClean="0">
                <a:latin typeface="Book Antiqua" pitchFamily="18" charset="0"/>
              </a:rPr>
              <a:t>       </a:t>
            </a:r>
            <a:r>
              <a:rPr lang="en-US" sz="2000" i="1" dirty="0" smtClean="0">
                <a:latin typeface="Book Antiqua" pitchFamily="18" charset="0"/>
              </a:rPr>
              <a:t>Fs = 2Fm    or   Ws = 2Wm</a:t>
            </a:r>
            <a:endParaRPr lang="en-IN" sz="2000" i="1"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sp>
        <p:nvSpPr>
          <p:cNvPr id="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dirty="0"/>
          </a:p>
        </p:txBody>
      </p:sp>
      <p:cxnSp>
        <p:nvCxnSpPr>
          <p:cNvPr id="7" name="Straight Connector 6"/>
          <p:cNvCxnSpPr/>
          <p:nvPr/>
        </p:nvCxnSpPr>
        <p:spPr>
          <a:xfrm>
            <a:off x="1143000" y="3200400"/>
            <a:ext cx="655320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a:off x="4038600" y="23622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Isosceles Triangle 20"/>
          <p:cNvSpPr/>
          <p:nvPr/>
        </p:nvSpPr>
        <p:spPr>
          <a:xfrm>
            <a:off x="5562600" y="23622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Isosceles Triangle 23"/>
          <p:cNvSpPr/>
          <p:nvPr/>
        </p:nvSpPr>
        <p:spPr>
          <a:xfrm>
            <a:off x="6324600" y="23622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Isosceles Triangle 26"/>
          <p:cNvSpPr/>
          <p:nvPr/>
        </p:nvSpPr>
        <p:spPr>
          <a:xfrm>
            <a:off x="3276600" y="23622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Isosceles Triangle 28"/>
          <p:cNvSpPr/>
          <p:nvPr/>
        </p:nvSpPr>
        <p:spPr>
          <a:xfrm>
            <a:off x="2514600" y="23622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8" name="Straight Connector 37"/>
          <p:cNvCxnSpPr/>
          <p:nvPr/>
        </p:nvCxnSpPr>
        <p:spPr>
          <a:xfrm>
            <a:off x="1143000" y="3200400"/>
            <a:ext cx="6553200" cy="0"/>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1752600"/>
            <a:ext cx="0" cy="1447800"/>
          </a:xfrm>
          <a:prstGeom prst="line">
            <a:avLst/>
          </a:prstGeom>
          <a:ln w="25400">
            <a:solidFill>
              <a:schemeClr val="tx1">
                <a:lumMod val="75000"/>
                <a:lumOff val="25000"/>
              </a:schemeClr>
            </a:solidFill>
            <a:miter lim="800000"/>
            <a:headEnd type="triangle" w="lg" len="lg"/>
            <a:tailEnd w="lg" len="sm"/>
          </a:ln>
        </p:spPr>
        <p:style>
          <a:lnRef idx="1">
            <a:schemeClr val="accent1"/>
          </a:lnRef>
          <a:fillRef idx="0">
            <a:schemeClr val="accent1"/>
          </a:fillRef>
          <a:effectRef idx="0">
            <a:schemeClr val="accent1"/>
          </a:effectRef>
          <a:fontRef idx="minor">
            <a:schemeClr val="tx1"/>
          </a:fontRef>
        </p:style>
      </p:cxnSp>
      <p:sp>
        <p:nvSpPr>
          <p:cNvPr id="44" name="Isosceles Triangle 43"/>
          <p:cNvSpPr/>
          <p:nvPr/>
        </p:nvSpPr>
        <p:spPr>
          <a:xfrm>
            <a:off x="1752600" y="23622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Isosceles Triangle 44"/>
          <p:cNvSpPr/>
          <p:nvPr/>
        </p:nvSpPr>
        <p:spPr>
          <a:xfrm>
            <a:off x="4800600" y="23622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Isosceles Triangle 47"/>
          <p:cNvSpPr/>
          <p:nvPr/>
        </p:nvSpPr>
        <p:spPr>
          <a:xfrm>
            <a:off x="4114800" y="43434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3" name="Straight Connector 52"/>
          <p:cNvCxnSpPr/>
          <p:nvPr/>
        </p:nvCxnSpPr>
        <p:spPr>
          <a:xfrm>
            <a:off x="4495800" y="3733800"/>
            <a:ext cx="0" cy="1447800"/>
          </a:xfrm>
          <a:prstGeom prst="line">
            <a:avLst/>
          </a:prstGeom>
          <a:ln w="25400">
            <a:solidFill>
              <a:schemeClr val="tx1">
                <a:lumMod val="75000"/>
                <a:lumOff val="25000"/>
              </a:schemeClr>
            </a:solidFill>
            <a:miter lim="800000"/>
            <a:headEnd type="triangle" w="lg" len="lg"/>
            <a:tailEnd w="lg" len="sm"/>
          </a:ln>
        </p:spPr>
        <p:style>
          <a:lnRef idx="1">
            <a:schemeClr val="accent1"/>
          </a:lnRef>
          <a:fillRef idx="0">
            <a:schemeClr val="accent1"/>
          </a:fillRef>
          <a:effectRef idx="0">
            <a:schemeClr val="accent1"/>
          </a:effectRef>
          <a:fontRef idx="minor">
            <a:schemeClr val="tx1"/>
          </a:fontRef>
        </p:style>
      </p:cxnSp>
      <p:sp>
        <p:nvSpPr>
          <p:cNvPr id="54" name="Isosceles Triangle 53"/>
          <p:cNvSpPr/>
          <p:nvPr/>
        </p:nvSpPr>
        <p:spPr>
          <a:xfrm>
            <a:off x="2286000" y="43434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Isosceles Triangle 54"/>
          <p:cNvSpPr/>
          <p:nvPr/>
        </p:nvSpPr>
        <p:spPr>
          <a:xfrm>
            <a:off x="4724400" y="43434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Isosceles Triangle 48"/>
          <p:cNvSpPr/>
          <p:nvPr/>
        </p:nvSpPr>
        <p:spPr>
          <a:xfrm>
            <a:off x="5334000" y="43434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7" name="Straight Connector 56"/>
          <p:cNvCxnSpPr/>
          <p:nvPr/>
        </p:nvCxnSpPr>
        <p:spPr>
          <a:xfrm>
            <a:off x="4800600" y="5029200"/>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10200" y="5029200"/>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048000" y="4953000"/>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19800" y="5029200"/>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019800" y="5029200"/>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Isosceles Triangle 50"/>
          <p:cNvSpPr/>
          <p:nvPr/>
        </p:nvSpPr>
        <p:spPr>
          <a:xfrm>
            <a:off x="3505200" y="43434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Isosceles Triangle 51"/>
          <p:cNvSpPr/>
          <p:nvPr/>
        </p:nvSpPr>
        <p:spPr>
          <a:xfrm>
            <a:off x="2895600" y="43434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Isosceles Triangle 49"/>
          <p:cNvSpPr/>
          <p:nvPr/>
        </p:nvSpPr>
        <p:spPr>
          <a:xfrm>
            <a:off x="5943600" y="4343400"/>
            <a:ext cx="762000" cy="8382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6" name="Straight Connector 65"/>
          <p:cNvCxnSpPr/>
          <p:nvPr/>
        </p:nvCxnSpPr>
        <p:spPr>
          <a:xfrm>
            <a:off x="6019800" y="5029200"/>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114800" y="5029200"/>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505200" y="5029200"/>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71800" y="5029200"/>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95400" y="5181600"/>
            <a:ext cx="6324600" cy="0"/>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696200" y="2971800"/>
            <a:ext cx="356188" cy="369332"/>
          </a:xfrm>
          <a:prstGeom prst="rect">
            <a:avLst/>
          </a:prstGeom>
          <a:noFill/>
        </p:spPr>
        <p:txBody>
          <a:bodyPr wrap="none" rtlCol="0">
            <a:spAutoFit/>
          </a:bodyPr>
          <a:lstStyle/>
          <a:p>
            <a:r>
              <a:rPr lang="en-US" b="1" dirty="0" smtClean="0"/>
              <a:t>w</a:t>
            </a:r>
            <a:endParaRPr lang="en-IN" b="1" dirty="0"/>
          </a:p>
        </p:txBody>
      </p:sp>
      <p:sp>
        <p:nvSpPr>
          <p:cNvPr id="94" name="TextBox 93"/>
          <p:cNvSpPr txBox="1"/>
          <p:nvPr/>
        </p:nvSpPr>
        <p:spPr>
          <a:xfrm>
            <a:off x="7620000" y="4953000"/>
            <a:ext cx="356188" cy="369332"/>
          </a:xfrm>
          <a:prstGeom prst="rect">
            <a:avLst/>
          </a:prstGeom>
          <a:noFill/>
        </p:spPr>
        <p:txBody>
          <a:bodyPr wrap="none" rtlCol="0">
            <a:spAutoFit/>
          </a:bodyPr>
          <a:lstStyle/>
          <a:p>
            <a:r>
              <a:rPr lang="en-US" b="1" dirty="0" smtClean="0"/>
              <a:t>w</a:t>
            </a:r>
            <a:endParaRPr lang="en-IN" b="1" dirty="0"/>
          </a:p>
        </p:txBody>
      </p:sp>
      <p:sp>
        <p:nvSpPr>
          <p:cNvPr id="95" name="TextBox 94"/>
          <p:cNvSpPr txBox="1"/>
          <p:nvPr/>
        </p:nvSpPr>
        <p:spPr>
          <a:xfrm>
            <a:off x="4267200" y="3124200"/>
            <a:ext cx="301686" cy="369332"/>
          </a:xfrm>
          <a:prstGeom prst="rect">
            <a:avLst/>
          </a:prstGeom>
          <a:noFill/>
        </p:spPr>
        <p:txBody>
          <a:bodyPr wrap="none" rtlCol="0">
            <a:spAutoFit/>
          </a:bodyPr>
          <a:lstStyle/>
          <a:p>
            <a:r>
              <a:rPr lang="en-US" dirty="0" smtClean="0"/>
              <a:t>0</a:t>
            </a:r>
            <a:endParaRPr lang="en-IN" dirty="0"/>
          </a:p>
        </p:txBody>
      </p:sp>
      <p:sp>
        <p:nvSpPr>
          <p:cNvPr id="96" name="TextBox 95"/>
          <p:cNvSpPr txBox="1"/>
          <p:nvPr/>
        </p:nvSpPr>
        <p:spPr>
          <a:xfrm>
            <a:off x="4343400" y="5105400"/>
            <a:ext cx="301686" cy="369332"/>
          </a:xfrm>
          <a:prstGeom prst="rect">
            <a:avLst/>
          </a:prstGeom>
          <a:noFill/>
        </p:spPr>
        <p:txBody>
          <a:bodyPr wrap="none" rtlCol="0">
            <a:spAutoFit/>
          </a:bodyPr>
          <a:lstStyle/>
          <a:p>
            <a:r>
              <a:rPr lang="en-US" dirty="0" smtClean="0"/>
              <a:t>0</a:t>
            </a:r>
            <a:endParaRPr lang="en-IN" dirty="0"/>
          </a:p>
        </p:txBody>
      </p:sp>
      <p:sp>
        <p:nvSpPr>
          <p:cNvPr id="97" name="TextBox 96"/>
          <p:cNvSpPr txBox="1"/>
          <p:nvPr/>
        </p:nvSpPr>
        <p:spPr>
          <a:xfrm>
            <a:off x="2286000" y="5105400"/>
            <a:ext cx="4648200" cy="369332"/>
          </a:xfrm>
          <a:prstGeom prst="rect">
            <a:avLst/>
          </a:prstGeom>
          <a:noFill/>
        </p:spPr>
        <p:txBody>
          <a:bodyPr wrap="square" rtlCol="0">
            <a:spAutoFit/>
          </a:bodyPr>
          <a:lstStyle/>
          <a:p>
            <a:r>
              <a:rPr lang="en-US" dirty="0" smtClean="0"/>
              <a:t>-</a:t>
            </a:r>
            <a:r>
              <a:rPr lang="en-US" sz="1600" dirty="0" smtClean="0"/>
              <a:t>3ws        -2ws    - </a:t>
            </a:r>
            <a:r>
              <a:rPr lang="en-US" sz="1600" dirty="0" err="1" smtClean="0"/>
              <a:t>ws</a:t>
            </a:r>
            <a:r>
              <a:rPr lang="en-US" sz="1600" dirty="0" smtClean="0"/>
              <a:t>                      </a:t>
            </a:r>
            <a:r>
              <a:rPr lang="en-US" sz="1600" dirty="0" err="1" smtClean="0"/>
              <a:t>ws</a:t>
            </a:r>
            <a:r>
              <a:rPr lang="en-US" sz="1600" dirty="0" smtClean="0"/>
              <a:t>        2ws       3ws</a:t>
            </a:r>
            <a:endParaRPr lang="en-IN" sz="1600" dirty="0"/>
          </a:p>
        </p:txBody>
      </p:sp>
      <p:sp>
        <p:nvSpPr>
          <p:cNvPr id="99" name="TextBox 98"/>
          <p:cNvSpPr txBox="1"/>
          <p:nvPr/>
        </p:nvSpPr>
        <p:spPr>
          <a:xfrm>
            <a:off x="1752600" y="3124200"/>
            <a:ext cx="5410200" cy="369332"/>
          </a:xfrm>
          <a:prstGeom prst="rect">
            <a:avLst/>
          </a:prstGeom>
          <a:noFill/>
        </p:spPr>
        <p:txBody>
          <a:bodyPr wrap="square" rtlCol="0">
            <a:spAutoFit/>
          </a:bodyPr>
          <a:lstStyle/>
          <a:p>
            <a:r>
              <a:rPr lang="en-US" dirty="0" smtClean="0"/>
              <a:t>  -</a:t>
            </a:r>
            <a:r>
              <a:rPr lang="en-US" sz="1600" dirty="0" smtClean="0"/>
              <a:t>3ws          -2ws        -</a:t>
            </a:r>
            <a:r>
              <a:rPr lang="en-US" sz="1600" dirty="0" err="1" smtClean="0"/>
              <a:t>ws</a:t>
            </a:r>
            <a:r>
              <a:rPr lang="en-US" sz="1600" dirty="0" smtClean="0"/>
              <a:t>                            </a:t>
            </a:r>
            <a:r>
              <a:rPr lang="en-US" sz="1600" dirty="0" err="1" smtClean="0"/>
              <a:t>ws</a:t>
            </a:r>
            <a:r>
              <a:rPr lang="en-US" sz="1600" dirty="0" smtClean="0"/>
              <a:t>            2ws         3ws</a:t>
            </a:r>
            <a:endParaRPr lang="en-IN" sz="1600" dirty="0"/>
          </a:p>
        </p:txBody>
      </p:sp>
      <p:sp>
        <p:nvSpPr>
          <p:cNvPr id="100" name="TextBox 99"/>
          <p:cNvSpPr txBox="1"/>
          <p:nvPr/>
        </p:nvSpPr>
        <p:spPr>
          <a:xfrm>
            <a:off x="533400" y="4495801"/>
            <a:ext cx="1295400" cy="369332"/>
          </a:xfrm>
          <a:prstGeom prst="rect">
            <a:avLst/>
          </a:prstGeom>
          <a:noFill/>
        </p:spPr>
        <p:txBody>
          <a:bodyPr wrap="square" rtlCol="0">
            <a:spAutoFit/>
          </a:bodyPr>
          <a:lstStyle/>
          <a:p>
            <a:r>
              <a:rPr lang="en-US" b="1" dirty="0" smtClean="0"/>
              <a:t>Ws &lt; 2Wm</a:t>
            </a:r>
            <a:endParaRPr lang="en-IN" b="1" dirty="0"/>
          </a:p>
        </p:txBody>
      </p:sp>
      <p:sp>
        <p:nvSpPr>
          <p:cNvPr id="101" name="TextBox 100"/>
          <p:cNvSpPr txBox="1"/>
          <p:nvPr/>
        </p:nvSpPr>
        <p:spPr>
          <a:xfrm>
            <a:off x="533400" y="1828801"/>
            <a:ext cx="1295400" cy="369332"/>
          </a:xfrm>
          <a:prstGeom prst="rect">
            <a:avLst/>
          </a:prstGeom>
          <a:noFill/>
        </p:spPr>
        <p:txBody>
          <a:bodyPr wrap="square" rtlCol="0">
            <a:spAutoFit/>
          </a:bodyPr>
          <a:lstStyle/>
          <a:p>
            <a:r>
              <a:rPr lang="en-US" b="1" dirty="0" smtClean="0"/>
              <a:t>Ws = 2Wm</a:t>
            </a:r>
            <a:endParaRPr lang="en-IN" b="1" dirty="0"/>
          </a:p>
        </p:txBody>
      </p:sp>
      <p:cxnSp>
        <p:nvCxnSpPr>
          <p:cNvPr id="41" name="Straight Connector 40"/>
          <p:cNvCxnSpPr/>
          <p:nvPr/>
        </p:nvCxnSpPr>
        <p:spPr>
          <a:xfrm>
            <a:off x="2667000" y="4419600"/>
            <a:ext cx="0" cy="762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05600" y="2362200"/>
            <a:ext cx="0" cy="8382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276600" y="4419600"/>
            <a:ext cx="0" cy="762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886200" y="4343400"/>
            <a:ext cx="0" cy="8382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105400" y="4419600"/>
            <a:ext cx="0" cy="8382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715000" y="4343400"/>
            <a:ext cx="0" cy="8382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324600" y="4343400"/>
            <a:ext cx="0" cy="9144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181600" y="2438400"/>
            <a:ext cx="0" cy="8382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43600" y="2438400"/>
            <a:ext cx="0" cy="762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895600" y="2438400"/>
            <a:ext cx="0" cy="762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133600" y="2438400"/>
            <a:ext cx="0" cy="8382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657600" y="2438400"/>
            <a:ext cx="0" cy="762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4724400" y="5105400"/>
            <a:ext cx="76200" cy="60960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4953000" y="5105400"/>
            <a:ext cx="457200" cy="68580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flipV="1">
            <a:off x="4191000" y="5105400"/>
            <a:ext cx="457200" cy="60960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343400" y="5791200"/>
            <a:ext cx="1293880" cy="369332"/>
          </a:xfrm>
          <a:prstGeom prst="rect">
            <a:avLst/>
          </a:prstGeom>
          <a:noFill/>
        </p:spPr>
        <p:txBody>
          <a:bodyPr wrap="none" rtlCol="0">
            <a:spAutoFit/>
          </a:bodyPr>
          <a:lstStyle/>
          <a:p>
            <a:r>
              <a:rPr lang="en-US" dirty="0" smtClean="0">
                <a:solidFill>
                  <a:schemeClr val="accent2">
                    <a:lumMod val="75000"/>
                  </a:schemeClr>
                </a:solidFill>
              </a:rPr>
              <a:t>overlapping</a:t>
            </a:r>
            <a:endParaRPr lang="en-IN" dirty="0">
              <a:solidFill>
                <a:schemeClr val="accent2">
                  <a:lumMod val="75000"/>
                </a:schemeClr>
              </a:solidFill>
            </a:endParaRPr>
          </a:p>
        </p:txBody>
      </p:sp>
      <p:sp>
        <p:nvSpPr>
          <p:cNvPr id="109" name="TextBox 108"/>
          <p:cNvSpPr txBox="1"/>
          <p:nvPr/>
        </p:nvSpPr>
        <p:spPr>
          <a:xfrm>
            <a:off x="1371600" y="304801"/>
            <a:ext cx="5715000" cy="523220"/>
          </a:xfrm>
          <a:prstGeom prst="rect">
            <a:avLst/>
          </a:prstGeom>
          <a:noFill/>
        </p:spPr>
        <p:txBody>
          <a:bodyPr wrap="square" rtlCol="0">
            <a:spAutoFit/>
          </a:bodyPr>
          <a:lstStyle/>
          <a:p>
            <a:pPr algn="ctr"/>
            <a:r>
              <a:rPr lang="en-US" sz="2800" dirty="0" smtClean="0">
                <a:solidFill>
                  <a:srgbClr val="C00000"/>
                </a:solidFill>
              </a:rPr>
              <a:t>Nyquist criterion and Aliasing </a:t>
            </a:r>
            <a:endParaRPr lang="en-IN" sz="2800" dirty="0">
              <a:solidFill>
                <a:srgbClr val="C00000"/>
              </a:solidFill>
            </a:endParaRPr>
          </a:p>
        </p:txBody>
      </p:sp>
      <p:sp>
        <p:nvSpPr>
          <p:cNvPr id="6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68" name="Picture 6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2.png"/>
          <p:cNvPicPr>
            <a:picLocks noChangeAspect="1"/>
          </p:cNvPicPr>
          <p:nvPr/>
        </p:nvPicPr>
        <p:blipFill>
          <a:blip r:embed="rId3" cstate="print"/>
          <a:srcRect/>
          <a:stretch>
            <a:fillRect/>
          </a:stretch>
        </p:blipFill>
        <p:spPr bwMode="auto">
          <a:xfrm>
            <a:off x="7772400" y="0"/>
            <a:ext cx="1371600" cy="1828800"/>
          </a:xfrm>
          <a:prstGeom prst="rect">
            <a:avLst/>
          </a:prstGeom>
          <a:noFill/>
          <a:ln w="9525">
            <a:noFill/>
            <a:miter lim="800000"/>
            <a:headEnd/>
            <a:tailEnd/>
          </a:ln>
        </p:spPr>
      </p:pic>
      <p:sp>
        <p:nvSpPr>
          <p:cNvPr id="2" name="Title 1"/>
          <p:cNvSpPr>
            <a:spLocks noGrp="1"/>
          </p:cNvSpPr>
          <p:nvPr>
            <p:ph type="ctrTitle"/>
          </p:nvPr>
        </p:nvSpPr>
        <p:spPr>
          <a:xfrm>
            <a:off x="533400" y="228601"/>
            <a:ext cx="7772400" cy="914400"/>
          </a:xfrm>
        </p:spPr>
        <p:txBody>
          <a:bodyPr>
            <a:normAutofit/>
          </a:bodyPr>
          <a:lstStyle/>
          <a:p>
            <a:pPr algn="l"/>
            <a:r>
              <a:rPr lang="en-US" sz="2800" dirty="0" smtClean="0">
                <a:solidFill>
                  <a:schemeClr val="accent2">
                    <a:lumMod val="75000"/>
                  </a:schemeClr>
                </a:solidFill>
                <a:latin typeface="Book Antiqua" pitchFamily="18" charset="0"/>
              </a:rPr>
              <a:t>BAND LIMITED SIGNALS AND SAMLING</a:t>
            </a:r>
            <a:endParaRPr lang="en-IN" sz="2800" dirty="0">
              <a:solidFill>
                <a:schemeClr val="accent2">
                  <a:lumMod val="75000"/>
                </a:schemeClr>
              </a:solidFill>
              <a:latin typeface="Book Antiqua" pitchFamily="18" charset="0"/>
            </a:endParaRPr>
          </a:p>
        </p:txBody>
      </p:sp>
      <p:sp>
        <p:nvSpPr>
          <p:cNvPr id="3" name="Subtitle 2"/>
          <p:cNvSpPr>
            <a:spLocks noGrp="1"/>
          </p:cNvSpPr>
          <p:nvPr>
            <p:ph type="subTitle" idx="1"/>
          </p:nvPr>
        </p:nvSpPr>
        <p:spPr>
          <a:xfrm>
            <a:off x="914400" y="2209800"/>
            <a:ext cx="7162800" cy="3505200"/>
          </a:xfrm>
        </p:spPr>
        <p:txBody>
          <a:bodyPr/>
          <a:lstStyle/>
          <a:p>
            <a:pPr algn="l">
              <a:lnSpc>
                <a:spcPct val="150000"/>
              </a:lnSpc>
            </a:pPr>
            <a:r>
              <a:rPr lang="en-US" sz="2400" b="1" dirty="0" smtClean="0">
                <a:solidFill>
                  <a:schemeClr val="tx1"/>
                </a:solidFill>
                <a:latin typeface="Book Antiqua" pitchFamily="18" charset="0"/>
              </a:rPr>
              <a:t>OBJECTIVE : </a:t>
            </a:r>
            <a:r>
              <a:rPr lang="en-US" sz="2400" dirty="0" smtClean="0">
                <a:solidFill>
                  <a:schemeClr val="tx1"/>
                </a:solidFill>
                <a:latin typeface="Book Antiqua" pitchFamily="18" charset="0"/>
              </a:rPr>
              <a:t>To discuss</a:t>
            </a:r>
          </a:p>
          <a:p>
            <a:pPr algn="l">
              <a:lnSpc>
                <a:spcPct val="150000"/>
              </a:lnSpc>
              <a:buFont typeface="Wingdings" pitchFamily="2" charset="2"/>
              <a:buChar char="Ø"/>
            </a:pPr>
            <a:r>
              <a:rPr lang="en-US" sz="2400" dirty="0" smtClean="0">
                <a:solidFill>
                  <a:schemeClr val="tx1"/>
                </a:solidFill>
                <a:latin typeface="Book Antiqua" pitchFamily="18" charset="0"/>
              </a:rPr>
              <a:t>  Band limited and Time limited signals</a:t>
            </a:r>
          </a:p>
          <a:p>
            <a:pPr algn="l">
              <a:lnSpc>
                <a:spcPct val="150000"/>
              </a:lnSpc>
              <a:buFont typeface="Wingdings" pitchFamily="2" charset="2"/>
              <a:buChar char="Ø"/>
            </a:pPr>
            <a:r>
              <a:rPr lang="en-US" sz="2400" dirty="0" smtClean="0">
                <a:solidFill>
                  <a:schemeClr val="tx1"/>
                </a:solidFill>
                <a:latin typeface="Book Antiqua" pitchFamily="18" charset="0"/>
              </a:rPr>
              <a:t>  Narrowband signals and Narrowband   systems</a:t>
            </a:r>
          </a:p>
          <a:p>
            <a:pPr algn="l">
              <a:lnSpc>
                <a:spcPct val="150000"/>
              </a:lnSpc>
              <a:buFont typeface="Wingdings" pitchFamily="2" charset="2"/>
              <a:buChar char="Ø"/>
            </a:pPr>
            <a:r>
              <a:rPr lang="en-US" sz="2400" dirty="0" smtClean="0">
                <a:solidFill>
                  <a:schemeClr val="tx1"/>
                </a:solidFill>
                <a:latin typeface="Book Antiqua" pitchFamily="18" charset="0"/>
              </a:rPr>
              <a:t>  What is Sampling?</a:t>
            </a:r>
          </a:p>
          <a:p>
            <a:pPr algn="l">
              <a:buFont typeface="Arial" pitchFamily="34" charset="0"/>
              <a:buChar char="•"/>
            </a:pPr>
            <a:endParaRPr lang="en-US" sz="2400" dirty="0" smtClean="0">
              <a:solidFill>
                <a:schemeClr val="tx1"/>
              </a:solidFill>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
        <p:nvSpPr>
          <p:cNvPr id="9"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bwMode="auto">
          <a:xfrm>
            <a:off x="0" y="6373813"/>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3" name="Content Placeholder 2"/>
          <p:cNvSpPr>
            <a:spLocks noGrp="1"/>
          </p:cNvSpPr>
          <p:nvPr>
            <p:ph idx="1"/>
          </p:nvPr>
        </p:nvSpPr>
        <p:spPr>
          <a:xfrm>
            <a:off x="457200" y="228602"/>
            <a:ext cx="8229600" cy="6400799"/>
          </a:xfrm>
        </p:spPr>
        <p:txBody>
          <a:bodyPr>
            <a:normAutofit/>
          </a:bodyPr>
          <a:lstStyle/>
          <a:p>
            <a:r>
              <a:rPr lang="en-US" sz="2400" dirty="0" smtClean="0">
                <a:solidFill>
                  <a:srgbClr val="C00000"/>
                </a:solidFill>
                <a:latin typeface="Book Antiqua" pitchFamily="18" charset="0"/>
              </a:rPr>
              <a:t>Aliasing:</a:t>
            </a:r>
          </a:p>
          <a:p>
            <a:pPr>
              <a:buNone/>
            </a:pPr>
            <a:r>
              <a:rPr lang="en-US" sz="2000" dirty="0" smtClean="0">
                <a:latin typeface="Book Antiqua" pitchFamily="18" charset="0"/>
              </a:rPr>
              <a:t>    </a:t>
            </a:r>
            <a:r>
              <a:rPr lang="en-US" sz="2400" dirty="0" smtClean="0">
                <a:latin typeface="Book Antiqua" pitchFamily="18" charset="0"/>
              </a:rPr>
              <a:t>  </a:t>
            </a:r>
            <a:r>
              <a:rPr lang="en-US" sz="2200" dirty="0" smtClean="0">
                <a:latin typeface="Book Antiqua" pitchFamily="18" charset="0"/>
              </a:rPr>
              <a:t>If high frequency components in the DSBSC spectrum such as</a:t>
            </a:r>
          </a:p>
          <a:p>
            <a:pPr>
              <a:buNone/>
            </a:pPr>
            <a:r>
              <a:rPr lang="en-US" sz="2200" dirty="0" smtClean="0">
                <a:latin typeface="Book Antiqua" pitchFamily="18" charset="0"/>
              </a:rPr>
              <a:t>      </a:t>
            </a:r>
            <a:r>
              <a:rPr lang="en-US" sz="2200" i="1" dirty="0" smtClean="0">
                <a:solidFill>
                  <a:srgbClr val="0070C0"/>
                </a:solidFill>
                <a:latin typeface="Book Antiqua" pitchFamily="18" charset="0"/>
              </a:rPr>
              <a:t>(Ws - Wm) to (Ws + Wm) </a:t>
            </a:r>
            <a:r>
              <a:rPr lang="en-US" sz="2200" i="1" dirty="0" smtClean="0">
                <a:latin typeface="Book Antiqua" pitchFamily="18" charset="0"/>
              </a:rPr>
              <a:t>or </a:t>
            </a:r>
            <a:r>
              <a:rPr lang="en-US" sz="2200" i="1" dirty="0" smtClean="0">
                <a:solidFill>
                  <a:schemeClr val="accent2">
                    <a:lumMod val="75000"/>
                  </a:schemeClr>
                </a:solidFill>
                <a:latin typeface="Book Antiqua" pitchFamily="18" charset="0"/>
              </a:rPr>
              <a:t>(-Ws - Wm) to (-Ws + Wm) </a:t>
            </a:r>
          </a:p>
          <a:p>
            <a:pPr>
              <a:buNone/>
            </a:pPr>
            <a:r>
              <a:rPr lang="en-US" sz="2200" i="1" dirty="0" smtClean="0">
                <a:solidFill>
                  <a:schemeClr val="accent2">
                    <a:lumMod val="75000"/>
                  </a:schemeClr>
                </a:solidFill>
                <a:latin typeface="Book Antiqua" pitchFamily="18" charset="0"/>
              </a:rPr>
              <a:t>      </a:t>
            </a:r>
            <a:r>
              <a:rPr lang="en-US" sz="2200" dirty="0" smtClean="0">
                <a:latin typeface="Book Antiqua" pitchFamily="18" charset="0"/>
              </a:rPr>
              <a:t>appears in the low frequency part of spectrum </a:t>
            </a:r>
            <a:r>
              <a:rPr lang="en-US" sz="2200" i="1" dirty="0" smtClean="0">
                <a:latin typeface="Book Antiqua" pitchFamily="18" charset="0"/>
              </a:rPr>
              <a:t>(-Wm to +Wm)   </a:t>
            </a:r>
            <a:r>
              <a:rPr lang="en-US" sz="2200" dirty="0" smtClean="0">
                <a:latin typeface="Book Antiqua" pitchFamily="18" charset="0"/>
              </a:rPr>
              <a:t>due to overlapping then this effect is called </a:t>
            </a:r>
            <a:r>
              <a:rPr lang="en-US" sz="2200" i="1" dirty="0" smtClean="0">
                <a:solidFill>
                  <a:srgbClr val="FF0000"/>
                </a:solidFill>
                <a:latin typeface="Book Antiqua" pitchFamily="18" charset="0"/>
              </a:rPr>
              <a:t>aliasing</a:t>
            </a:r>
          </a:p>
          <a:p>
            <a:r>
              <a:rPr lang="en-US" sz="2200" dirty="0" smtClean="0">
                <a:latin typeface="Book Antiqua" pitchFamily="18" charset="0"/>
              </a:rPr>
              <a:t>To avoid aliasing </a:t>
            </a:r>
            <a:r>
              <a:rPr lang="en-US" sz="2200" i="1" dirty="0" smtClean="0">
                <a:latin typeface="Book Antiqua" pitchFamily="18" charset="0"/>
              </a:rPr>
              <a:t>anti aliasing filters </a:t>
            </a:r>
            <a:r>
              <a:rPr lang="en-US" sz="2200" dirty="0" smtClean="0">
                <a:latin typeface="Book Antiqua" pitchFamily="18" charset="0"/>
              </a:rPr>
              <a:t>are used </a:t>
            </a:r>
          </a:p>
          <a:p>
            <a:r>
              <a:rPr lang="en-US" sz="2200" dirty="0" smtClean="0">
                <a:latin typeface="Book Antiqua" pitchFamily="18" charset="0"/>
              </a:rPr>
              <a:t>Anti aliasing filter first allows m(t) and cuts the signal spectrum at Wm</a:t>
            </a:r>
          </a:p>
          <a:p>
            <a:r>
              <a:rPr lang="en-US" sz="2200" dirty="0" smtClean="0">
                <a:latin typeface="Book Antiqua" pitchFamily="18" charset="0"/>
              </a:rPr>
              <a:t>For digital telephony anti aliasing filter with a cut off frequency of 4 KHz is used with a sampling frequency of 8 KHz</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8" name="Picture 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dirty="0" smtClean="0">
                <a:solidFill>
                  <a:srgbClr val="C00000"/>
                </a:solidFill>
                <a:latin typeface="Book Antiqua" pitchFamily="18" charset="0"/>
              </a:rPr>
              <a:t>Why band limited signals for sampling</a:t>
            </a:r>
            <a:r>
              <a:rPr lang="en-US" sz="3100" dirty="0" smtClean="0">
                <a:solidFill>
                  <a:schemeClr val="accent2">
                    <a:lumMod val="75000"/>
                  </a:schemeClr>
                </a:solidFill>
                <a:latin typeface="Book Antiqua" pitchFamily="18" charset="0"/>
              </a:rPr>
              <a:t>?</a:t>
            </a:r>
            <a:r>
              <a:rPr lang="en-US" dirty="0" smtClean="0">
                <a:solidFill>
                  <a:schemeClr val="accent2">
                    <a:lumMod val="75000"/>
                  </a:schemeClr>
                </a:solidFill>
                <a:latin typeface="Book Antiqua" pitchFamily="18" charset="0"/>
              </a:rPr>
              <a:t/>
            </a:r>
            <a:br>
              <a:rPr lang="en-US" dirty="0" smtClean="0">
                <a:solidFill>
                  <a:schemeClr val="accent2">
                    <a:lumMod val="75000"/>
                  </a:schemeClr>
                </a:solidFill>
                <a:latin typeface="Book Antiqua" pitchFamily="18" charset="0"/>
              </a:rPr>
            </a:br>
            <a:endParaRPr lang="en-IN" dirty="0"/>
          </a:p>
        </p:txBody>
      </p:sp>
      <p:sp>
        <p:nvSpPr>
          <p:cNvPr id="3" name="Content Placeholder 2"/>
          <p:cNvSpPr>
            <a:spLocks noGrp="1"/>
          </p:cNvSpPr>
          <p:nvPr>
            <p:ph idx="1"/>
          </p:nvPr>
        </p:nvSpPr>
        <p:spPr>
          <a:xfrm>
            <a:off x="304800" y="990600"/>
            <a:ext cx="8229600" cy="4525963"/>
          </a:xfrm>
        </p:spPr>
        <p:txBody>
          <a:bodyPr/>
          <a:lstStyle/>
          <a:p>
            <a:pPr>
              <a:lnSpc>
                <a:spcPct val="150000"/>
              </a:lnSpc>
            </a:pPr>
            <a:r>
              <a:rPr lang="en-US" sz="2200" dirty="0" smtClean="0">
                <a:latin typeface="Book Antiqua" pitchFamily="18" charset="0"/>
              </a:rPr>
              <a:t>If message signal is not band limited then its spectrum is </a:t>
            </a:r>
            <a:r>
              <a:rPr lang="en-US" sz="2200" i="1" dirty="0" smtClean="0">
                <a:latin typeface="Book Antiqua" pitchFamily="18" charset="0"/>
              </a:rPr>
              <a:t>not confined within finite intervals rather extended till infinity</a:t>
            </a:r>
            <a:endParaRPr lang="en-US" sz="2200" dirty="0" smtClean="0">
              <a:latin typeface="Book Antiqua" pitchFamily="18" charset="0"/>
            </a:endParaRPr>
          </a:p>
          <a:p>
            <a:pPr>
              <a:lnSpc>
                <a:spcPct val="150000"/>
              </a:lnSpc>
            </a:pPr>
            <a:r>
              <a:rPr lang="en-US" sz="2200" dirty="0" smtClean="0">
                <a:latin typeface="Book Antiqua" pitchFamily="18" charset="0"/>
              </a:rPr>
              <a:t>After sampling the </a:t>
            </a:r>
            <a:r>
              <a:rPr lang="en-US" sz="2200" i="1" dirty="0" smtClean="0">
                <a:latin typeface="Book Antiqua" pitchFamily="18" charset="0"/>
              </a:rPr>
              <a:t>repeated</a:t>
            </a:r>
            <a:r>
              <a:rPr lang="en-US" sz="2200" dirty="0" smtClean="0">
                <a:latin typeface="Book Antiqua" pitchFamily="18" charset="0"/>
              </a:rPr>
              <a:t> spectrum will be with </a:t>
            </a:r>
            <a:r>
              <a:rPr lang="en-US" sz="2200" i="1" dirty="0" smtClean="0">
                <a:latin typeface="Book Antiqua" pitchFamily="18" charset="0"/>
              </a:rPr>
              <a:t>overlapping</a:t>
            </a:r>
            <a:r>
              <a:rPr lang="en-US" sz="2200" dirty="0" smtClean="0">
                <a:latin typeface="Book Antiqua" pitchFamily="18" charset="0"/>
              </a:rPr>
              <a:t>   </a:t>
            </a:r>
          </a:p>
          <a:p>
            <a:pPr>
              <a:lnSpc>
                <a:spcPct val="150000"/>
              </a:lnSpc>
            </a:pPr>
            <a:r>
              <a:rPr lang="en-US" sz="2200" dirty="0" smtClean="0">
                <a:latin typeface="Book Antiqua" pitchFamily="18" charset="0"/>
              </a:rPr>
              <a:t>Band limited signals </a:t>
            </a:r>
            <a:r>
              <a:rPr lang="en-US" sz="2200" i="1" dirty="0" smtClean="0">
                <a:latin typeface="Book Antiqua" pitchFamily="18" charset="0"/>
              </a:rPr>
              <a:t>can be reconstructed  exactly </a:t>
            </a:r>
            <a:r>
              <a:rPr lang="en-US" sz="2200" dirty="0" smtClean="0">
                <a:latin typeface="Book Antiqua" pitchFamily="18" charset="0"/>
              </a:rPr>
              <a:t>from its discrete time samples without error </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sz="3200" dirty="0" smtClean="0">
                <a:latin typeface="Book Antiqua" pitchFamily="18" charset="0"/>
              </a:rPr>
              <a:t>References </a:t>
            </a:r>
            <a:endParaRPr lang="en-IN" sz="3200" dirty="0">
              <a:latin typeface="Book Antiqua" pitchFamily="18" charset="0"/>
            </a:endParaRPr>
          </a:p>
        </p:txBody>
      </p:sp>
      <p:sp>
        <p:nvSpPr>
          <p:cNvPr id="3" name="Content Placeholder 2"/>
          <p:cNvSpPr>
            <a:spLocks noGrp="1"/>
          </p:cNvSpPr>
          <p:nvPr>
            <p:ph idx="1"/>
          </p:nvPr>
        </p:nvSpPr>
        <p:spPr>
          <a:xfrm>
            <a:off x="457200" y="1600201"/>
            <a:ext cx="8229600" cy="3505200"/>
          </a:xfrm>
        </p:spPr>
        <p:txBody>
          <a:bodyPr>
            <a:normAutofit/>
          </a:bodyPr>
          <a:lstStyle/>
          <a:p>
            <a:endParaRPr lang="en-US" sz="2400" dirty="0" smtClean="0">
              <a:latin typeface="Book Antiqua" pitchFamily="18" charset="0"/>
            </a:endParaRPr>
          </a:p>
          <a:p>
            <a:r>
              <a:rPr lang="en-US" sz="2400" dirty="0" smtClean="0">
                <a:latin typeface="Book Antiqua" pitchFamily="18" charset="0"/>
              </a:rPr>
              <a:t>R </a:t>
            </a:r>
            <a:r>
              <a:rPr lang="en-US" sz="2400" dirty="0" err="1" smtClean="0">
                <a:latin typeface="Book Antiqua" pitchFamily="18" charset="0"/>
              </a:rPr>
              <a:t>Taub</a:t>
            </a:r>
            <a:r>
              <a:rPr lang="en-US" sz="2400" dirty="0" smtClean="0">
                <a:latin typeface="Book Antiqua" pitchFamily="18" charset="0"/>
              </a:rPr>
              <a:t>, D Schilling and G </a:t>
            </a:r>
            <a:r>
              <a:rPr lang="en-US" sz="2400" dirty="0" err="1" smtClean="0">
                <a:latin typeface="Book Antiqua" pitchFamily="18" charset="0"/>
              </a:rPr>
              <a:t>Saha</a:t>
            </a:r>
            <a:r>
              <a:rPr lang="en-US" sz="2400" i="1" dirty="0" smtClean="0">
                <a:latin typeface="Book Antiqua" pitchFamily="18" charset="0"/>
              </a:rPr>
              <a:t>, Principles of Communication Systems, </a:t>
            </a:r>
            <a:r>
              <a:rPr lang="en-US" sz="2400" smtClean="0">
                <a:latin typeface="Book Antiqua" pitchFamily="18" charset="0"/>
              </a:rPr>
              <a:t>3</a:t>
            </a:r>
            <a:r>
              <a:rPr lang="en-US" sz="2400" baseline="30000" smtClean="0">
                <a:latin typeface="Book Antiqua" pitchFamily="18" charset="0"/>
              </a:rPr>
              <a:t>rd</a:t>
            </a:r>
            <a:r>
              <a:rPr lang="en-US" sz="2400" smtClean="0">
                <a:latin typeface="Book Antiqua" pitchFamily="18" charset="0"/>
              </a:rPr>
              <a:t> edition. </a:t>
            </a:r>
            <a:r>
              <a:rPr lang="en-US" sz="2400" dirty="0" smtClean="0">
                <a:latin typeface="Book Antiqua" pitchFamily="18" charset="0"/>
              </a:rPr>
              <a:t>Mc </a:t>
            </a:r>
            <a:r>
              <a:rPr lang="en-US" sz="2400" dirty="0" err="1" smtClean="0">
                <a:latin typeface="Book Antiqua" pitchFamily="18" charset="0"/>
              </a:rPr>
              <a:t>Graw</a:t>
            </a:r>
            <a:r>
              <a:rPr lang="en-US" sz="2400" dirty="0" smtClean="0">
                <a:latin typeface="Book Antiqua" pitchFamily="18" charset="0"/>
              </a:rPr>
              <a:t> Hill, 2012 </a:t>
            </a:r>
          </a:p>
          <a:p>
            <a:r>
              <a:rPr lang="en-US" sz="2400" dirty="0" smtClean="0">
                <a:latin typeface="Book Antiqua" pitchFamily="18" charset="0"/>
              </a:rPr>
              <a:t>D </a:t>
            </a:r>
            <a:r>
              <a:rPr lang="en-US" sz="2400" dirty="0" err="1" smtClean="0">
                <a:latin typeface="Book Antiqua" pitchFamily="18" charset="0"/>
              </a:rPr>
              <a:t>Roddy</a:t>
            </a:r>
            <a:r>
              <a:rPr lang="en-US" sz="2400" dirty="0" smtClean="0">
                <a:latin typeface="Book Antiqua" pitchFamily="18" charset="0"/>
              </a:rPr>
              <a:t>, J </a:t>
            </a:r>
            <a:r>
              <a:rPr lang="en-US" sz="2400" dirty="0" err="1" smtClean="0">
                <a:latin typeface="Book Antiqua" pitchFamily="18" charset="0"/>
              </a:rPr>
              <a:t>Coolen</a:t>
            </a:r>
            <a:r>
              <a:rPr lang="en-US" sz="2400" dirty="0" smtClean="0">
                <a:latin typeface="Book Antiqua" pitchFamily="18" charset="0"/>
              </a:rPr>
              <a:t>, </a:t>
            </a:r>
            <a:r>
              <a:rPr lang="en-US" sz="2400" i="1" dirty="0" smtClean="0">
                <a:latin typeface="Book Antiqua" pitchFamily="18" charset="0"/>
              </a:rPr>
              <a:t>Electronic Communication</a:t>
            </a:r>
            <a:r>
              <a:rPr lang="en-US" sz="2400" dirty="0" smtClean="0">
                <a:latin typeface="Book Antiqua" pitchFamily="18" charset="0"/>
              </a:rPr>
              <a:t>,</a:t>
            </a:r>
            <a:r>
              <a:rPr lang="en-US" sz="2400" i="1" dirty="0" smtClean="0">
                <a:latin typeface="Book Antiqua" pitchFamily="18" charset="0"/>
              </a:rPr>
              <a:t> 4</a:t>
            </a:r>
            <a:r>
              <a:rPr lang="en-US" sz="2400" i="1" baseline="30000" dirty="0" smtClean="0">
                <a:latin typeface="Book Antiqua" pitchFamily="18" charset="0"/>
              </a:rPr>
              <a:t>th</a:t>
            </a:r>
            <a:r>
              <a:rPr lang="en-US" sz="2400" i="1" dirty="0" smtClean="0">
                <a:latin typeface="Book Antiqua" pitchFamily="18" charset="0"/>
              </a:rPr>
              <a:t> </a:t>
            </a:r>
            <a:r>
              <a:rPr lang="en-US" sz="2400" i="1" dirty="0" err="1" smtClean="0">
                <a:latin typeface="Book Antiqua" pitchFamily="18" charset="0"/>
              </a:rPr>
              <a:t>edition,</a:t>
            </a:r>
            <a:r>
              <a:rPr lang="en-US" sz="2400" dirty="0" err="1" smtClean="0">
                <a:latin typeface="Book Antiqua" pitchFamily="18" charset="0"/>
              </a:rPr>
              <a:t>Pearson</a:t>
            </a:r>
            <a:r>
              <a:rPr lang="en-US" sz="2400" dirty="0" smtClean="0">
                <a:latin typeface="Book Antiqua" pitchFamily="18" charset="0"/>
              </a:rPr>
              <a:t>, 2011</a:t>
            </a:r>
          </a:p>
          <a:p>
            <a:r>
              <a:rPr lang="en-US" sz="2400" dirty="0" smtClean="0">
                <a:latin typeface="Book Antiqua" pitchFamily="18" charset="0"/>
              </a:rPr>
              <a:t>B P </a:t>
            </a:r>
            <a:r>
              <a:rPr lang="en-US" sz="2400" dirty="0" err="1" smtClean="0">
                <a:latin typeface="Book Antiqua" pitchFamily="18" charset="0"/>
              </a:rPr>
              <a:t>Lathi</a:t>
            </a:r>
            <a:r>
              <a:rPr lang="en-US" sz="2400" dirty="0" smtClean="0">
                <a:latin typeface="Book Antiqua" pitchFamily="18" charset="0"/>
              </a:rPr>
              <a:t>, </a:t>
            </a:r>
            <a:r>
              <a:rPr lang="en-US" sz="2400" dirty="0" err="1" smtClean="0">
                <a:latin typeface="Book Antiqua" pitchFamily="18" charset="0"/>
              </a:rPr>
              <a:t>Zhi</a:t>
            </a:r>
            <a:r>
              <a:rPr lang="en-US" sz="2400" dirty="0" smtClean="0">
                <a:latin typeface="Book Antiqua" pitchFamily="18" charset="0"/>
              </a:rPr>
              <a:t> Ding, </a:t>
            </a:r>
            <a:r>
              <a:rPr lang="en-US" sz="2400" i="1" dirty="0" smtClean="0">
                <a:latin typeface="Book Antiqua" pitchFamily="18" charset="0"/>
              </a:rPr>
              <a:t>Modern Digital and Analog Communication systems,</a:t>
            </a:r>
            <a:r>
              <a:rPr lang="en-US" sz="2400" dirty="0" smtClean="0">
                <a:latin typeface="Book Antiqua" pitchFamily="18" charset="0"/>
              </a:rPr>
              <a:t>4</a:t>
            </a:r>
            <a:r>
              <a:rPr lang="en-US" sz="2400" baseline="30000" dirty="0" smtClean="0">
                <a:latin typeface="Book Antiqua" pitchFamily="18" charset="0"/>
              </a:rPr>
              <a:t>th</a:t>
            </a:r>
            <a:r>
              <a:rPr lang="en-US" sz="2400" dirty="0" smtClean="0">
                <a:latin typeface="Book Antiqua" pitchFamily="18" charset="0"/>
              </a:rPr>
              <a:t> edition</a:t>
            </a:r>
            <a:endParaRPr lang="en-IN" sz="2400" i="1" dirty="0">
              <a:latin typeface="Book Antiqua" pitchFamily="18" charset="0"/>
            </a:endParaRPr>
          </a:p>
        </p:txBody>
      </p:sp>
      <p:sp>
        <p:nvSpPr>
          <p:cNvPr id="4" name="Footer Placeholder 3"/>
          <p:cNvSpPr>
            <a:spLocks noGrp="1"/>
          </p:cNvSpPr>
          <p:nvPr>
            <p:ph type="ftr" sz="quarter" idx="11"/>
          </p:nvPr>
        </p:nvSpPr>
        <p:spPr bwMode="auto">
          <a:xfrm>
            <a:off x="0" y="6373813"/>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latin typeface="Book Antiqua" pitchFamily="18" charset="0"/>
              </a:rPr>
              <a:t>International Institute of Information Technology, I²IT, P-14, Rajiv Gandhi </a:t>
            </a:r>
            <a:r>
              <a:rPr lang="en-IN" b="1" dirty="0" err="1" smtClean="0">
                <a:latin typeface="Book Antiqua" pitchFamily="18" charset="0"/>
              </a:rPr>
              <a:t>Infotech</a:t>
            </a:r>
            <a:r>
              <a:rPr lang="en-IN" b="1" dirty="0" smtClean="0">
                <a:latin typeface="Book Antiqua" pitchFamily="18" charset="0"/>
              </a:rPr>
              <a:t> Park, </a:t>
            </a:r>
            <a:r>
              <a:rPr lang="en-IN" b="1" dirty="0" err="1" smtClean="0">
                <a:latin typeface="Book Antiqua" pitchFamily="18" charset="0"/>
              </a:rPr>
              <a:t>Hinjawadi</a:t>
            </a:r>
            <a:r>
              <a:rPr lang="en-IN" b="1" dirty="0" smtClean="0">
                <a:latin typeface="Book Antiqua" pitchFamily="18" charset="0"/>
              </a:rPr>
              <a:t> Phase 1, Pune - 411 057 </a:t>
            </a:r>
          </a:p>
          <a:p>
            <a:pPr fontAlgn="base">
              <a:spcBef>
                <a:spcPct val="0"/>
              </a:spcBef>
              <a:spcAft>
                <a:spcPct val="0"/>
              </a:spcAft>
              <a:defRPr/>
            </a:pPr>
            <a:r>
              <a:rPr lang="en-IN" b="1" dirty="0" smtClean="0">
                <a:latin typeface="Book Antiqua" pitchFamily="18" charset="0"/>
              </a:rPr>
              <a:t> Phone - +91 20 22933441/2/3 | Website - www.isquareit.edu.in | Email - info@isquareit.edu.in </a:t>
            </a:r>
          </a:p>
        </p:txBody>
      </p:sp>
      <p:pic>
        <p:nvPicPr>
          <p:cNvPr id="5" name="Picture 4"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lgn="ctr">
              <a:buNone/>
            </a:pPr>
            <a:endParaRPr lang="en-US" i="1" dirty="0" smtClean="0">
              <a:solidFill>
                <a:srgbClr val="0070C0"/>
              </a:solidFill>
            </a:endParaRPr>
          </a:p>
          <a:p>
            <a:pPr algn="ctr">
              <a:buNone/>
            </a:pPr>
            <a:endParaRPr lang="en-US" i="1" dirty="0" smtClean="0">
              <a:solidFill>
                <a:srgbClr val="0070C0"/>
              </a:solidFill>
            </a:endParaRPr>
          </a:p>
          <a:p>
            <a:pPr algn="ctr">
              <a:buNone/>
            </a:pPr>
            <a:r>
              <a:rPr lang="en-US" sz="4000" b="1" i="1" dirty="0" smtClean="0">
                <a:solidFill>
                  <a:srgbClr val="7030A0"/>
                </a:solidFill>
              </a:rPr>
              <a:t>Thank </a:t>
            </a:r>
            <a:r>
              <a:rPr lang="en-US" sz="4000" b="1" i="1" smtClean="0">
                <a:solidFill>
                  <a:srgbClr val="7030A0"/>
                </a:solidFill>
              </a:rPr>
              <a:t>You!</a:t>
            </a:r>
            <a:endParaRPr lang="en-US" sz="4000" b="1" i="1" dirty="0" smtClean="0">
              <a:solidFill>
                <a:srgbClr val="7030A0"/>
              </a:solidFill>
            </a:endParaRPr>
          </a:p>
          <a:p>
            <a:pPr algn="ctr">
              <a:buNone/>
            </a:pPr>
            <a:endParaRPr lang="en-US" i="1" dirty="0" smtClean="0">
              <a:solidFill>
                <a:srgbClr val="0070C0"/>
              </a:solidFill>
            </a:endParaRPr>
          </a:p>
          <a:p>
            <a:pPr algn="ctr">
              <a:buNone/>
            </a:pPr>
            <a:r>
              <a:rPr lang="en-US" sz="2400" i="1" dirty="0" smtClean="0">
                <a:solidFill>
                  <a:schemeClr val="tx1">
                    <a:lumMod val="85000"/>
                    <a:lumOff val="15000"/>
                  </a:schemeClr>
                </a:solidFill>
              </a:rPr>
              <a:t>For any queries </a:t>
            </a:r>
          </a:p>
          <a:p>
            <a:pPr algn="ctr">
              <a:buNone/>
            </a:pPr>
            <a:r>
              <a:rPr lang="en-US" sz="2400" i="1" dirty="0" smtClean="0">
                <a:solidFill>
                  <a:schemeClr val="tx1">
                    <a:lumMod val="85000"/>
                    <a:lumOff val="15000"/>
                  </a:schemeClr>
                </a:solidFill>
              </a:rPr>
              <a:t>Contact: </a:t>
            </a:r>
            <a:r>
              <a:rPr lang="en-US" sz="2400" i="1" dirty="0" smtClean="0">
                <a:solidFill>
                  <a:srgbClr val="0070C0"/>
                </a:solidFill>
              </a:rPr>
              <a:t>smitak@isquareit.edu.in</a:t>
            </a:r>
            <a:endParaRPr lang="en-IN" sz="2400" i="1" dirty="0">
              <a:solidFill>
                <a:srgbClr val="0070C0"/>
              </a:solidFill>
            </a:endParaRPr>
          </a:p>
        </p:txBody>
      </p:sp>
      <p:sp>
        <p:nvSpPr>
          <p:cNvPr id="5" name="Footer Placeholder 3"/>
          <p:cNvSpPr>
            <a:spLocks noGrp="1"/>
          </p:cNvSpPr>
          <p:nvPr>
            <p:ph type="ftr" sz="quarter" idx="11"/>
          </p:nvPr>
        </p:nvSpPr>
        <p:spPr bwMode="auto">
          <a:xfrm>
            <a:off x="0" y="6373813"/>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248400"/>
          </a:xfrm>
        </p:spPr>
        <p:txBody>
          <a:bodyPr>
            <a:normAutofit/>
          </a:bodyPr>
          <a:lstStyle/>
          <a:p>
            <a:pPr>
              <a:buNone/>
            </a:pPr>
            <a:r>
              <a:rPr lang="en-US" sz="2800" b="1" dirty="0" smtClean="0">
                <a:solidFill>
                  <a:schemeClr val="accent2">
                    <a:lumMod val="75000"/>
                  </a:schemeClr>
                </a:solidFill>
                <a:latin typeface="Book Antiqua" pitchFamily="18" charset="0"/>
              </a:rPr>
              <a:t>Time limited signal –</a:t>
            </a:r>
          </a:p>
          <a:p>
            <a:pPr>
              <a:buNone/>
            </a:pPr>
            <a:r>
              <a:rPr lang="en-US" sz="2400" dirty="0" smtClean="0">
                <a:latin typeface="Book Antiqua" pitchFamily="18" charset="0"/>
              </a:rPr>
              <a:t>     A signal which has </a:t>
            </a:r>
            <a:r>
              <a:rPr lang="en-US" sz="2400" i="1" dirty="0" smtClean="0">
                <a:solidFill>
                  <a:schemeClr val="tx2">
                    <a:lumMod val="60000"/>
                    <a:lumOff val="40000"/>
                  </a:schemeClr>
                </a:solidFill>
                <a:latin typeface="Book Antiqua" pitchFamily="18" charset="0"/>
              </a:rPr>
              <a:t>non zero value </a:t>
            </a:r>
            <a:r>
              <a:rPr lang="en-US" sz="2400" dirty="0" smtClean="0">
                <a:latin typeface="Book Antiqua" pitchFamily="18" charset="0"/>
              </a:rPr>
              <a:t>only</a:t>
            </a:r>
            <a:r>
              <a:rPr lang="en-US" sz="2400" i="1" dirty="0" smtClean="0">
                <a:solidFill>
                  <a:schemeClr val="tx2">
                    <a:lumMod val="60000"/>
                    <a:lumOff val="40000"/>
                  </a:schemeClr>
                </a:solidFill>
                <a:latin typeface="Book Antiqua" pitchFamily="18" charset="0"/>
              </a:rPr>
              <a:t> </a:t>
            </a:r>
            <a:r>
              <a:rPr lang="en-US" sz="2400" dirty="0" smtClean="0">
                <a:latin typeface="Book Antiqua" pitchFamily="18" charset="0"/>
              </a:rPr>
              <a:t>over a </a:t>
            </a:r>
            <a:r>
              <a:rPr lang="en-US" sz="2400" i="1" dirty="0" smtClean="0">
                <a:solidFill>
                  <a:schemeClr val="tx2">
                    <a:lumMod val="60000"/>
                    <a:lumOff val="40000"/>
                  </a:schemeClr>
                </a:solidFill>
                <a:latin typeface="Book Antiqua" pitchFamily="18" charset="0"/>
              </a:rPr>
              <a:t>certain interval </a:t>
            </a:r>
            <a:r>
              <a:rPr lang="en-US" sz="2400" dirty="0" smtClean="0">
                <a:latin typeface="Book Antiqua" pitchFamily="18" charset="0"/>
              </a:rPr>
              <a:t>of time and zero value outside this time interval is called  Time limited signal </a:t>
            </a:r>
          </a:p>
          <a:p>
            <a:pPr>
              <a:buNone/>
            </a:pPr>
            <a:r>
              <a:rPr lang="en-US" sz="2400" dirty="0" smtClean="0">
                <a:latin typeface="Book Antiqua" pitchFamily="18" charset="0"/>
              </a:rPr>
              <a:t>	In the signal below</a:t>
            </a:r>
          </a:p>
          <a:p>
            <a:pPr algn="ctr">
              <a:buNone/>
            </a:pPr>
            <a:r>
              <a:rPr lang="en-US" sz="2400" dirty="0" smtClean="0">
                <a:latin typeface="Book Antiqua" pitchFamily="18" charset="0"/>
              </a:rPr>
              <a:t>x (t)= A </a:t>
            </a:r>
            <a:r>
              <a:rPr lang="en-US" sz="2400" dirty="0" err="1" smtClean="0">
                <a:latin typeface="Book Antiqua" pitchFamily="18" charset="0"/>
              </a:rPr>
              <a:t>rect</a:t>
            </a:r>
            <a:r>
              <a:rPr lang="en-US" sz="2400" dirty="0" smtClean="0">
                <a:latin typeface="Book Antiqua" pitchFamily="18" charset="0"/>
              </a:rPr>
              <a:t> (t, </a:t>
            </a:r>
            <a:r>
              <a:rPr lang="el-GR" sz="2400" dirty="0" smtClean="0">
                <a:latin typeface="Book Antiqua" pitchFamily="18" charset="0"/>
              </a:rPr>
              <a:t>τ</a:t>
            </a:r>
            <a:r>
              <a:rPr lang="en-US" sz="2400" dirty="0" smtClean="0">
                <a:latin typeface="Book Antiqua" pitchFamily="18" charset="0"/>
              </a:rPr>
              <a:t>)</a:t>
            </a:r>
          </a:p>
          <a:p>
            <a:pPr>
              <a:buNone/>
            </a:pPr>
            <a:r>
              <a:rPr lang="en-US" sz="2400" dirty="0" smtClean="0">
                <a:latin typeface="Book Antiqua" pitchFamily="18" charset="0"/>
              </a:rPr>
              <a:t>	‘A’ is amplitude of  Rectangular pulse  for the interval</a:t>
            </a:r>
          </a:p>
          <a:p>
            <a:pPr>
              <a:buNone/>
            </a:pPr>
            <a:r>
              <a:rPr lang="en-US" sz="2400" dirty="0" smtClean="0">
                <a:latin typeface="Book Antiqua" pitchFamily="18" charset="0"/>
              </a:rPr>
              <a:t>	 </a:t>
            </a:r>
            <a:r>
              <a:rPr lang="en-US" sz="2400" dirty="0" smtClean="0">
                <a:solidFill>
                  <a:schemeClr val="tx2">
                    <a:lumMod val="60000"/>
                    <a:lumOff val="40000"/>
                  </a:schemeClr>
                </a:solidFill>
                <a:latin typeface="Book Antiqua" pitchFamily="18" charset="0"/>
              </a:rPr>
              <a:t>–</a:t>
            </a:r>
            <a:r>
              <a:rPr lang="el-GR" sz="2400" dirty="0" smtClean="0">
                <a:solidFill>
                  <a:schemeClr val="tx2">
                    <a:lumMod val="60000"/>
                    <a:lumOff val="40000"/>
                  </a:schemeClr>
                </a:solidFill>
                <a:latin typeface="Book Antiqua" pitchFamily="18" charset="0"/>
              </a:rPr>
              <a:t> τ</a:t>
            </a:r>
            <a:r>
              <a:rPr lang="en-US" sz="2400" dirty="0" smtClean="0">
                <a:solidFill>
                  <a:schemeClr val="tx2">
                    <a:lumMod val="60000"/>
                    <a:lumOff val="40000"/>
                  </a:schemeClr>
                </a:solidFill>
                <a:latin typeface="Book Antiqua" pitchFamily="18" charset="0"/>
              </a:rPr>
              <a:t>/</a:t>
            </a:r>
            <a:r>
              <a:rPr lang="en-US" sz="2000" dirty="0" smtClean="0">
                <a:solidFill>
                  <a:schemeClr val="tx2">
                    <a:lumMod val="60000"/>
                    <a:lumOff val="40000"/>
                  </a:schemeClr>
                </a:solidFill>
                <a:latin typeface="Book Antiqua" pitchFamily="18" charset="0"/>
              </a:rPr>
              <a:t>2</a:t>
            </a:r>
            <a:r>
              <a:rPr lang="en-US" sz="2400" dirty="0" smtClean="0">
                <a:solidFill>
                  <a:schemeClr val="tx2">
                    <a:lumMod val="60000"/>
                    <a:lumOff val="40000"/>
                  </a:schemeClr>
                </a:solidFill>
                <a:latin typeface="Book Antiqua" pitchFamily="18" charset="0"/>
              </a:rPr>
              <a:t>  to  +</a:t>
            </a:r>
            <a:r>
              <a:rPr lang="el-GR" sz="2400" dirty="0" smtClean="0">
                <a:solidFill>
                  <a:schemeClr val="tx2">
                    <a:lumMod val="60000"/>
                    <a:lumOff val="40000"/>
                  </a:schemeClr>
                </a:solidFill>
                <a:latin typeface="Book Antiqua" pitchFamily="18" charset="0"/>
              </a:rPr>
              <a:t> τ</a:t>
            </a:r>
            <a:r>
              <a:rPr lang="en-US" sz="2400" dirty="0" smtClean="0">
                <a:solidFill>
                  <a:schemeClr val="tx2">
                    <a:lumMod val="60000"/>
                    <a:lumOff val="40000"/>
                  </a:schemeClr>
                </a:solidFill>
                <a:latin typeface="Book Antiqua" pitchFamily="18" charset="0"/>
              </a:rPr>
              <a:t>/</a:t>
            </a:r>
            <a:r>
              <a:rPr lang="en-US" sz="1800" dirty="0" smtClean="0">
                <a:solidFill>
                  <a:schemeClr val="tx2">
                    <a:lumMod val="60000"/>
                    <a:lumOff val="40000"/>
                  </a:schemeClr>
                </a:solidFill>
                <a:latin typeface="Book Antiqua" pitchFamily="18" charset="0"/>
              </a:rPr>
              <a:t>2 </a:t>
            </a:r>
            <a:r>
              <a:rPr lang="en-US" sz="2400" dirty="0" smtClean="0">
                <a:solidFill>
                  <a:schemeClr val="tx2">
                    <a:lumMod val="60000"/>
                    <a:lumOff val="40000"/>
                  </a:schemeClr>
                </a:solidFill>
                <a:latin typeface="Book Antiqua" pitchFamily="18" charset="0"/>
              </a:rPr>
              <a:t> </a:t>
            </a:r>
          </a:p>
          <a:p>
            <a:pPr>
              <a:buNone/>
            </a:pPr>
            <a:r>
              <a:rPr lang="en-US" sz="2400" dirty="0" smtClean="0">
                <a:latin typeface="Book Antiqua" pitchFamily="18" charset="0"/>
              </a:rPr>
              <a:t> 	outside this time interval of ‘ </a:t>
            </a:r>
            <a:r>
              <a:rPr lang="el-GR" sz="2400" dirty="0" smtClean="0">
                <a:solidFill>
                  <a:schemeClr val="tx2">
                    <a:lumMod val="60000"/>
                    <a:lumOff val="40000"/>
                  </a:schemeClr>
                </a:solidFill>
                <a:latin typeface="Book Antiqua" pitchFamily="18" charset="0"/>
              </a:rPr>
              <a:t>τ</a:t>
            </a:r>
            <a:r>
              <a:rPr lang="en-US" sz="2400" dirty="0" smtClean="0">
                <a:latin typeface="Book Antiqua" pitchFamily="18" charset="0"/>
              </a:rPr>
              <a:t> ’ amplitude </a:t>
            </a:r>
          </a:p>
          <a:p>
            <a:pPr>
              <a:buNone/>
            </a:pPr>
            <a:r>
              <a:rPr lang="en-US" sz="2400" dirty="0" smtClean="0">
                <a:latin typeface="Book Antiqua" pitchFamily="18" charset="0"/>
              </a:rPr>
              <a:t> 	value is </a:t>
            </a:r>
            <a:r>
              <a:rPr lang="en-US" sz="2400" dirty="0" smtClean="0">
                <a:solidFill>
                  <a:schemeClr val="tx2">
                    <a:lumMod val="60000"/>
                    <a:lumOff val="40000"/>
                  </a:schemeClr>
                </a:solidFill>
                <a:latin typeface="Book Antiqua" pitchFamily="18" charset="0"/>
              </a:rPr>
              <a:t>zero</a:t>
            </a:r>
            <a:r>
              <a:rPr lang="en-US" sz="2400" dirty="0" smtClean="0">
                <a:latin typeface="Book Antiqua" pitchFamily="18" charset="0"/>
              </a:rPr>
              <a:t> </a:t>
            </a:r>
          </a:p>
          <a:p>
            <a:pPr>
              <a:buNone/>
            </a:pPr>
            <a:r>
              <a:rPr lang="en-US" sz="2400" dirty="0" smtClean="0">
                <a:latin typeface="Book Antiqua" pitchFamily="18" charset="0"/>
              </a:rPr>
              <a:t> </a:t>
            </a:r>
          </a:p>
          <a:p>
            <a:pPr>
              <a:buNone/>
            </a:pPr>
            <a:endParaRPr lang="en-US" sz="2400" dirty="0" smtClean="0">
              <a:latin typeface="Book Antiqua" pitchFamily="18" charset="0"/>
            </a:endParaRPr>
          </a:p>
          <a:p>
            <a:pPr>
              <a:buNone/>
            </a:pPr>
            <a:endParaRPr lang="en-IN" sz="2400" dirty="0">
              <a:latin typeface="Book Antiqu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6324600" y="3733800"/>
            <a:ext cx="2590800" cy="2514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Footer Placeholder 3"/>
          <p:cNvSpPr>
            <a:spLocks noGrp="1"/>
          </p:cNvSpPr>
          <p:nvPr>
            <p:ph type="ftr" sz="quarter" idx="11"/>
          </p:nvPr>
        </p:nvSpPr>
        <p:spPr bwMode="auto">
          <a:xfrm>
            <a:off x="0" y="6297613"/>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3"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6248400" y="1600200"/>
            <a:ext cx="762000" cy="914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p:cNvSpPr/>
          <p:nvPr/>
        </p:nvSpPr>
        <p:spPr>
          <a:xfrm>
            <a:off x="609600" y="4495800"/>
            <a:ext cx="914400" cy="381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Isosceles Triangle 35"/>
          <p:cNvSpPr/>
          <p:nvPr/>
        </p:nvSpPr>
        <p:spPr>
          <a:xfrm>
            <a:off x="3352800" y="1905000"/>
            <a:ext cx="1060704" cy="609600"/>
          </a:xfrm>
          <a:prstGeom prst="triangle">
            <a:avLst>
              <a:gd name="adj" fmla="val 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Isosceles Triangle 30"/>
          <p:cNvSpPr/>
          <p:nvPr/>
        </p:nvSpPr>
        <p:spPr>
          <a:xfrm>
            <a:off x="457200" y="2057400"/>
            <a:ext cx="1060704" cy="533400"/>
          </a:xfrm>
          <a:prstGeom prst="triangle">
            <a:avLst>
              <a:gd name="adj" fmla="val 10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609600"/>
            <a:ext cx="8229600" cy="868362"/>
          </a:xfrm>
        </p:spPr>
        <p:txBody>
          <a:bodyPr>
            <a:normAutofit fontScale="90000"/>
          </a:bodyPr>
          <a:lstStyle/>
          <a:p>
            <a:r>
              <a:rPr lang="en-US" sz="3100" b="1" dirty="0" smtClean="0">
                <a:solidFill>
                  <a:schemeClr val="accent2">
                    <a:lumMod val="75000"/>
                  </a:schemeClr>
                </a:solidFill>
                <a:latin typeface="Book Antiqua" pitchFamily="18" charset="0"/>
              </a:rPr>
              <a:t>Examples of time limited signals</a:t>
            </a:r>
            <a:r>
              <a:rPr lang="en-US" dirty="0" smtClean="0">
                <a:latin typeface="Book Antiqua" pitchFamily="18" charset="0"/>
              </a:rPr>
              <a:t/>
            </a:r>
            <a:br>
              <a:rPr lang="en-US" dirty="0" smtClean="0">
                <a:latin typeface="Book Antiqua" pitchFamily="18" charset="0"/>
              </a:rPr>
            </a:br>
            <a:endParaRPr lang="en-IN" dirty="0">
              <a:latin typeface="Book Antiqua"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9" name="Picture 8"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
        <p:nvSpPr>
          <p:cNvPr id="10" name="Content Placeholder 9"/>
          <p:cNvSpPr>
            <a:spLocks noGrp="1"/>
          </p:cNvSpPr>
          <p:nvPr>
            <p:ph idx="1"/>
          </p:nvPr>
        </p:nvSpPr>
        <p:spPr>
          <a:xfrm>
            <a:off x="457200" y="1295400"/>
            <a:ext cx="8229600" cy="4525963"/>
          </a:xfrm>
        </p:spPr>
        <p:txBody>
          <a:bodyPr/>
          <a:lstStyle/>
          <a:p>
            <a:pPr>
              <a:buNone/>
            </a:pPr>
            <a:r>
              <a:rPr lang="en-US" dirty="0" smtClean="0"/>
              <a:t> </a:t>
            </a:r>
            <a:endParaRPr lang="en-IN" dirty="0"/>
          </a:p>
        </p:txBody>
      </p:sp>
      <p:cxnSp>
        <p:nvCxnSpPr>
          <p:cNvPr id="13" name="Straight Arrow Connector 12"/>
          <p:cNvCxnSpPr/>
          <p:nvPr/>
        </p:nvCxnSpPr>
        <p:spPr>
          <a:xfrm>
            <a:off x="1066800" y="1524000"/>
            <a:ext cx="0" cy="16764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04800" y="2590800"/>
            <a:ext cx="1752600"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10000" y="1524000"/>
            <a:ext cx="0" cy="16002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66800" y="3962400"/>
            <a:ext cx="0" cy="16764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886200" y="3886200"/>
            <a:ext cx="0" cy="16764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629400" y="1143000"/>
            <a:ext cx="0" cy="137160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53200" y="3657600"/>
            <a:ext cx="0" cy="23622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743200" y="4876800"/>
            <a:ext cx="2286000"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048000" y="2514600"/>
            <a:ext cx="1752600"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562600" y="4876800"/>
            <a:ext cx="2057400"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638800" y="2514600"/>
            <a:ext cx="1905000"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28600" y="4876800"/>
            <a:ext cx="1752600"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rot="5166009">
            <a:off x="3298163" y="4700323"/>
            <a:ext cx="381576" cy="734709"/>
          </a:xfrm>
          <a:prstGeom prst="triangle">
            <a:avLst>
              <a:gd name="adj" fmla="val 924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9" name="Isosceles Triangle 58"/>
          <p:cNvSpPr/>
          <p:nvPr/>
        </p:nvSpPr>
        <p:spPr>
          <a:xfrm>
            <a:off x="3886200" y="4495800"/>
            <a:ext cx="762000" cy="381000"/>
          </a:xfrm>
          <a:prstGeom prst="triangle">
            <a:avLst>
              <a:gd name="adj" fmla="val 10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TextBox 62"/>
          <p:cNvSpPr txBox="1"/>
          <p:nvPr/>
        </p:nvSpPr>
        <p:spPr>
          <a:xfrm>
            <a:off x="1066800" y="1295400"/>
            <a:ext cx="543739" cy="338554"/>
          </a:xfrm>
          <a:prstGeom prst="rect">
            <a:avLst/>
          </a:prstGeom>
          <a:ln w="19050">
            <a:noFill/>
            <a:headEnd type="triangle"/>
            <a:tailEnd type="none"/>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sz="1600" b="1" dirty="0" smtClean="0"/>
              <a:t>X (t)</a:t>
            </a:r>
            <a:endParaRPr lang="en-IN" sz="1600" b="1" dirty="0"/>
          </a:p>
        </p:txBody>
      </p:sp>
      <p:sp>
        <p:nvSpPr>
          <p:cNvPr id="64" name="TextBox 63"/>
          <p:cNvSpPr txBox="1"/>
          <p:nvPr/>
        </p:nvSpPr>
        <p:spPr>
          <a:xfrm>
            <a:off x="3810000" y="1295400"/>
            <a:ext cx="606256" cy="338554"/>
          </a:xfrm>
          <a:prstGeom prst="rect">
            <a:avLst/>
          </a:prstGeom>
          <a:noFill/>
        </p:spPr>
        <p:txBody>
          <a:bodyPr wrap="none" rtlCol="0">
            <a:spAutoFit/>
          </a:bodyPr>
          <a:lstStyle/>
          <a:p>
            <a:r>
              <a:rPr lang="en-US" sz="1600" b="1" dirty="0" smtClean="0"/>
              <a:t>X (-t)</a:t>
            </a:r>
            <a:endParaRPr lang="en-IN" sz="1600" b="1" dirty="0"/>
          </a:p>
        </p:txBody>
      </p:sp>
      <p:sp>
        <p:nvSpPr>
          <p:cNvPr id="65" name="TextBox 64"/>
          <p:cNvSpPr txBox="1"/>
          <p:nvPr/>
        </p:nvSpPr>
        <p:spPr>
          <a:xfrm>
            <a:off x="1066800" y="3733800"/>
            <a:ext cx="620683" cy="338554"/>
          </a:xfrm>
          <a:prstGeom prst="rect">
            <a:avLst/>
          </a:prstGeom>
          <a:noFill/>
        </p:spPr>
        <p:txBody>
          <a:bodyPr wrap="none" rtlCol="0">
            <a:spAutoFit/>
          </a:bodyPr>
          <a:lstStyle/>
          <a:p>
            <a:r>
              <a:rPr lang="en-US" sz="1600" b="1" dirty="0" smtClean="0"/>
              <a:t>X </a:t>
            </a:r>
            <a:r>
              <a:rPr lang="en-US" b="1" baseline="-25000" dirty="0" smtClean="0"/>
              <a:t>e</a:t>
            </a:r>
            <a:r>
              <a:rPr lang="en-US" sz="1600" b="1" dirty="0" smtClean="0"/>
              <a:t>(t)</a:t>
            </a:r>
            <a:endParaRPr lang="en-IN" sz="1600" b="1" dirty="0"/>
          </a:p>
        </p:txBody>
      </p:sp>
      <p:sp>
        <p:nvSpPr>
          <p:cNvPr id="66" name="TextBox 65"/>
          <p:cNvSpPr txBox="1"/>
          <p:nvPr/>
        </p:nvSpPr>
        <p:spPr>
          <a:xfrm>
            <a:off x="3886200" y="3733800"/>
            <a:ext cx="580608" cy="338554"/>
          </a:xfrm>
          <a:prstGeom prst="rect">
            <a:avLst/>
          </a:prstGeom>
          <a:noFill/>
        </p:spPr>
        <p:txBody>
          <a:bodyPr wrap="none" rtlCol="0">
            <a:spAutoFit/>
          </a:bodyPr>
          <a:lstStyle/>
          <a:p>
            <a:r>
              <a:rPr lang="en-US" sz="1600" b="1" dirty="0" smtClean="0"/>
              <a:t>X</a:t>
            </a:r>
            <a:r>
              <a:rPr lang="en-US" b="1" baseline="-25000" dirty="0" smtClean="0"/>
              <a:t>o</a:t>
            </a:r>
            <a:r>
              <a:rPr lang="en-US" sz="1600" b="1" dirty="0" smtClean="0"/>
              <a:t>(t)</a:t>
            </a:r>
            <a:endParaRPr lang="en-IN" sz="1600" b="1" dirty="0"/>
          </a:p>
        </p:txBody>
      </p:sp>
      <p:sp>
        <p:nvSpPr>
          <p:cNvPr id="68" name="TextBox 67"/>
          <p:cNvSpPr txBox="1"/>
          <p:nvPr/>
        </p:nvSpPr>
        <p:spPr>
          <a:xfrm>
            <a:off x="304800" y="2514600"/>
            <a:ext cx="1676400" cy="369332"/>
          </a:xfrm>
          <a:prstGeom prst="rect">
            <a:avLst/>
          </a:prstGeom>
          <a:noFill/>
        </p:spPr>
        <p:txBody>
          <a:bodyPr wrap="square" rtlCol="0">
            <a:spAutoFit/>
          </a:bodyPr>
          <a:lstStyle/>
          <a:p>
            <a:r>
              <a:rPr lang="en-US" dirty="0" smtClean="0"/>
              <a:t>-</a:t>
            </a:r>
            <a:r>
              <a:rPr lang="en-US" sz="1400" b="1" dirty="0" smtClean="0"/>
              <a:t>1                        1</a:t>
            </a:r>
            <a:endParaRPr lang="en-IN" sz="1400" b="1" dirty="0"/>
          </a:p>
        </p:txBody>
      </p:sp>
      <p:sp>
        <p:nvSpPr>
          <p:cNvPr id="69" name="TextBox 68"/>
          <p:cNvSpPr txBox="1"/>
          <p:nvPr/>
        </p:nvSpPr>
        <p:spPr>
          <a:xfrm>
            <a:off x="2971800" y="2438400"/>
            <a:ext cx="1676400" cy="369332"/>
          </a:xfrm>
          <a:prstGeom prst="rect">
            <a:avLst/>
          </a:prstGeom>
          <a:noFill/>
        </p:spPr>
        <p:txBody>
          <a:bodyPr wrap="square" rtlCol="0">
            <a:spAutoFit/>
          </a:bodyPr>
          <a:lstStyle/>
          <a:p>
            <a:r>
              <a:rPr lang="en-US" dirty="0" smtClean="0"/>
              <a:t>    -</a:t>
            </a:r>
            <a:r>
              <a:rPr lang="en-US" sz="1400" b="1" dirty="0" smtClean="0"/>
              <a:t>1                         1</a:t>
            </a:r>
            <a:endParaRPr lang="en-IN" sz="1400" b="1" dirty="0"/>
          </a:p>
        </p:txBody>
      </p:sp>
      <p:sp>
        <p:nvSpPr>
          <p:cNvPr id="70" name="TextBox 69"/>
          <p:cNvSpPr txBox="1"/>
          <p:nvPr/>
        </p:nvSpPr>
        <p:spPr>
          <a:xfrm>
            <a:off x="228600" y="4800600"/>
            <a:ext cx="1752600" cy="369332"/>
          </a:xfrm>
          <a:prstGeom prst="rect">
            <a:avLst/>
          </a:prstGeom>
          <a:noFill/>
        </p:spPr>
        <p:txBody>
          <a:bodyPr wrap="square" rtlCol="0">
            <a:spAutoFit/>
          </a:bodyPr>
          <a:lstStyle/>
          <a:p>
            <a:r>
              <a:rPr lang="en-US" dirty="0" smtClean="0"/>
              <a:t>    -</a:t>
            </a:r>
            <a:r>
              <a:rPr lang="en-US" sz="1400" b="1" dirty="0" smtClean="0"/>
              <a:t>1                     1  </a:t>
            </a:r>
            <a:endParaRPr lang="en-IN" sz="1400" b="1" dirty="0"/>
          </a:p>
        </p:txBody>
      </p:sp>
      <p:sp>
        <p:nvSpPr>
          <p:cNvPr id="75" name="TextBox 74"/>
          <p:cNvSpPr txBox="1"/>
          <p:nvPr/>
        </p:nvSpPr>
        <p:spPr>
          <a:xfrm>
            <a:off x="2895600" y="4572000"/>
            <a:ext cx="330540" cy="307777"/>
          </a:xfrm>
          <a:prstGeom prst="rect">
            <a:avLst/>
          </a:prstGeom>
          <a:noFill/>
        </p:spPr>
        <p:txBody>
          <a:bodyPr wrap="none" rtlCol="0">
            <a:spAutoFit/>
          </a:bodyPr>
          <a:lstStyle/>
          <a:p>
            <a:r>
              <a:rPr lang="en-US" sz="1400" b="1" dirty="0" smtClean="0"/>
              <a:t>-1</a:t>
            </a:r>
            <a:endParaRPr lang="en-IN" sz="1400" b="1" dirty="0"/>
          </a:p>
        </p:txBody>
      </p:sp>
      <p:sp>
        <p:nvSpPr>
          <p:cNvPr id="76" name="TextBox 75"/>
          <p:cNvSpPr txBox="1"/>
          <p:nvPr/>
        </p:nvSpPr>
        <p:spPr>
          <a:xfrm>
            <a:off x="4419600" y="4876800"/>
            <a:ext cx="410690" cy="307777"/>
          </a:xfrm>
          <a:prstGeom prst="rect">
            <a:avLst/>
          </a:prstGeom>
          <a:noFill/>
        </p:spPr>
        <p:txBody>
          <a:bodyPr wrap="none" rtlCol="0">
            <a:spAutoFit/>
          </a:bodyPr>
          <a:lstStyle/>
          <a:p>
            <a:r>
              <a:rPr lang="en-US" sz="1400" b="1" dirty="0" smtClean="0"/>
              <a:t>  -1</a:t>
            </a:r>
            <a:endParaRPr lang="en-IN" sz="1400" b="1" dirty="0"/>
          </a:p>
        </p:txBody>
      </p:sp>
      <p:sp>
        <p:nvSpPr>
          <p:cNvPr id="80" name="Rectangle 79"/>
          <p:cNvSpPr/>
          <p:nvPr/>
        </p:nvSpPr>
        <p:spPr>
          <a:xfrm>
            <a:off x="6553200" y="3962400"/>
            <a:ext cx="533400" cy="914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 name="Rectangle 90"/>
          <p:cNvSpPr/>
          <p:nvPr/>
        </p:nvSpPr>
        <p:spPr>
          <a:xfrm>
            <a:off x="6019800" y="4876800"/>
            <a:ext cx="533400" cy="914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TextBox 91"/>
          <p:cNvSpPr txBox="1"/>
          <p:nvPr/>
        </p:nvSpPr>
        <p:spPr>
          <a:xfrm>
            <a:off x="6705600" y="990600"/>
            <a:ext cx="566181" cy="338554"/>
          </a:xfrm>
          <a:prstGeom prst="rect">
            <a:avLst/>
          </a:prstGeom>
          <a:noFill/>
        </p:spPr>
        <p:txBody>
          <a:bodyPr wrap="none" rtlCol="0">
            <a:spAutoFit/>
          </a:bodyPr>
          <a:lstStyle/>
          <a:p>
            <a:r>
              <a:rPr lang="en-US" sz="1600" b="1" dirty="0" smtClean="0"/>
              <a:t>X</a:t>
            </a:r>
            <a:r>
              <a:rPr lang="en-US" sz="1600" b="1" baseline="-20000" dirty="0" smtClean="0"/>
              <a:t>1</a:t>
            </a:r>
            <a:r>
              <a:rPr lang="en-US" sz="1600" b="1" dirty="0" smtClean="0"/>
              <a:t>(t)</a:t>
            </a:r>
            <a:endParaRPr lang="en-IN" sz="1600" b="1" dirty="0"/>
          </a:p>
        </p:txBody>
      </p:sp>
      <p:sp>
        <p:nvSpPr>
          <p:cNvPr id="93" name="TextBox 92"/>
          <p:cNvSpPr txBox="1"/>
          <p:nvPr/>
        </p:nvSpPr>
        <p:spPr>
          <a:xfrm>
            <a:off x="6629400" y="3429000"/>
            <a:ext cx="566181" cy="338554"/>
          </a:xfrm>
          <a:prstGeom prst="rect">
            <a:avLst/>
          </a:prstGeom>
          <a:noFill/>
        </p:spPr>
        <p:txBody>
          <a:bodyPr wrap="none" rtlCol="0">
            <a:spAutoFit/>
          </a:bodyPr>
          <a:lstStyle/>
          <a:p>
            <a:r>
              <a:rPr lang="en-US" sz="1600" b="1" dirty="0" smtClean="0"/>
              <a:t>X</a:t>
            </a:r>
            <a:r>
              <a:rPr lang="en-US" sz="1600" b="1" baseline="-20000" dirty="0" smtClean="0"/>
              <a:t>2</a:t>
            </a:r>
            <a:r>
              <a:rPr lang="en-US" sz="1600" b="1" dirty="0" smtClean="0"/>
              <a:t>(t)</a:t>
            </a:r>
            <a:endParaRPr lang="en-IN" sz="1600" b="1" dirty="0"/>
          </a:p>
        </p:txBody>
      </p:sp>
      <p:sp>
        <p:nvSpPr>
          <p:cNvPr id="40" name="TextBox 39"/>
          <p:cNvSpPr txBox="1"/>
          <p:nvPr/>
        </p:nvSpPr>
        <p:spPr>
          <a:xfrm>
            <a:off x="5791200" y="2438400"/>
            <a:ext cx="1676400" cy="369332"/>
          </a:xfrm>
          <a:prstGeom prst="rect">
            <a:avLst/>
          </a:prstGeom>
          <a:noFill/>
        </p:spPr>
        <p:txBody>
          <a:bodyPr wrap="square" rtlCol="0">
            <a:spAutoFit/>
          </a:bodyPr>
          <a:lstStyle/>
          <a:p>
            <a:r>
              <a:rPr lang="en-US" dirty="0" smtClean="0"/>
              <a:t>     -</a:t>
            </a:r>
            <a:r>
              <a:rPr lang="en-US" sz="1400" b="1" dirty="0" smtClean="0"/>
              <a:t>1                  1</a:t>
            </a:r>
            <a:endParaRPr lang="en-IN" sz="1400" b="1" dirty="0"/>
          </a:p>
        </p:txBody>
      </p:sp>
      <p:sp>
        <p:nvSpPr>
          <p:cNvPr id="41" name="TextBox 40"/>
          <p:cNvSpPr txBox="1"/>
          <p:nvPr/>
        </p:nvSpPr>
        <p:spPr>
          <a:xfrm>
            <a:off x="5867400" y="4572000"/>
            <a:ext cx="330540" cy="307777"/>
          </a:xfrm>
          <a:prstGeom prst="rect">
            <a:avLst/>
          </a:prstGeom>
          <a:noFill/>
        </p:spPr>
        <p:txBody>
          <a:bodyPr wrap="none" rtlCol="0">
            <a:spAutoFit/>
          </a:bodyPr>
          <a:lstStyle/>
          <a:p>
            <a:r>
              <a:rPr lang="en-US" sz="1400" b="1" dirty="0" smtClean="0"/>
              <a:t>-1</a:t>
            </a:r>
            <a:endParaRPr lang="en-IN" sz="1400" b="1" dirty="0"/>
          </a:p>
        </p:txBody>
      </p:sp>
      <p:sp>
        <p:nvSpPr>
          <p:cNvPr id="42" name="TextBox 41"/>
          <p:cNvSpPr txBox="1"/>
          <p:nvPr/>
        </p:nvSpPr>
        <p:spPr>
          <a:xfrm>
            <a:off x="6934200" y="4876800"/>
            <a:ext cx="330540" cy="307777"/>
          </a:xfrm>
          <a:prstGeom prst="rect">
            <a:avLst/>
          </a:prstGeom>
          <a:noFill/>
        </p:spPr>
        <p:txBody>
          <a:bodyPr wrap="none" rtlCol="0">
            <a:spAutoFit/>
          </a:bodyPr>
          <a:lstStyle/>
          <a:p>
            <a:r>
              <a:rPr lang="en-US" sz="1400" b="1" dirty="0" smtClean="0"/>
              <a:t>-1</a:t>
            </a:r>
            <a:endParaRPr lang="en-IN" sz="1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248400"/>
          </a:xfrm>
        </p:spPr>
        <p:txBody>
          <a:bodyPr>
            <a:normAutofit/>
          </a:bodyPr>
          <a:lstStyle/>
          <a:p>
            <a:pPr>
              <a:buNone/>
            </a:pPr>
            <a:r>
              <a:rPr lang="en-US" sz="2800" b="1" dirty="0" smtClean="0">
                <a:solidFill>
                  <a:schemeClr val="accent2">
                    <a:lumMod val="75000"/>
                  </a:schemeClr>
                </a:solidFill>
                <a:latin typeface="Book Antiqua" pitchFamily="18" charset="0"/>
              </a:rPr>
              <a:t>Band Limited Signal -</a:t>
            </a:r>
          </a:p>
          <a:p>
            <a:pPr algn="just">
              <a:buNone/>
            </a:pPr>
            <a:r>
              <a:rPr lang="en-US" sz="2200" b="1" dirty="0" smtClean="0">
                <a:solidFill>
                  <a:schemeClr val="accent2">
                    <a:lumMod val="75000"/>
                  </a:schemeClr>
                </a:solidFill>
                <a:latin typeface="Book Antiqua" pitchFamily="18" charset="0"/>
              </a:rPr>
              <a:t>     </a:t>
            </a:r>
            <a:r>
              <a:rPr lang="en-US" sz="2200" dirty="0" smtClean="0">
                <a:latin typeface="Book Antiqua" pitchFamily="18" charset="0"/>
              </a:rPr>
              <a:t>A band limited signal is one whose Fourier </a:t>
            </a:r>
            <a:r>
              <a:rPr lang="en-US" sz="2200" dirty="0" smtClean="0">
                <a:solidFill>
                  <a:schemeClr val="tx2">
                    <a:lumMod val="60000"/>
                    <a:lumOff val="40000"/>
                  </a:schemeClr>
                </a:solidFill>
                <a:latin typeface="Book Antiqua" pitchFamily="18" charset="0"/>
              </a:rPr>
              <a:t>transform</a:t>
            </a:r>
            <a:r>
              <a:rPr lang="en-US" sz="2200" dirty="0" smtClean="0">
                <a:latin typeface="Book Antiqua" pitchFamily="18" charset="0"/>
              </a:rPr>
              <a:t> (frequency spectrum) is </a:t>
            </a:r>
            <a:r>
              <a:rPr lang="en-US" sz="2200" dirty="0" smtClean="0">
                <a:solidFill>
                  <a:schemeClr val="tx2">
                    <a:lumMod val="60000"/>
                    <a:lumOff val="40000"/>
                  </a:schemeClr>
                </a:solidFill>
                <a:latin typeface="Book Antiqua" pitchFamily="18" charset="0"/>
              </a:rPr>
              <a:t>non zero </a:t>
            </a:r>
            <a:r>
              <a:rPr lang="en-US" sz="2200" dirty="0" smtClean="0">
                <a:latin typeface="Book Antiqua" pitchFamily="18" charset="0"/>
              </a:rPr>
              <a:t>over a </a:t>
            </a:r>
            <a:r>
              <a:rPr lang="en-US" sz="2200" dirty="0" smtClean="0">
                <a:solidFill>
                  <a:schemeClr val="tx2">
                    <a:lumMod val="60000"/>
                    <a:lumOff val="40000"/>
                  </a:schemeClr>
                </a:solidFill>
                <a:latin typeface="Book Antiqua" pitchFamily="18" charset="0"/>
              </a:rPr>
              <a:t>finite interval </a:t>
            </a:r>
            <a:r>
              <a:rPr lang="en-US" sz="2200" dirty="0" smtClean="0">
                <a:latin typeface="Book Antiqua" pitchFamily="18" charset="0"/>
              </a:rPr>
              <a:t>on  frequency axis</a:t>
            </a:r>
          </a:p>
          <a:p>
            <a:pPr algn="just">
              <a:buNone/>
            </a:pPr>
            <a:r>
              <a:rPr lang="en-IN" sz="2200" dirty="0" smtClean="0">
                <a:latin typeface="Book Antiqua" pitchFamily="18" charset="0"/>
              </a:rPr>
              <a:t>     Suppose  x(t) is a signal whose Fourier transform is  X(W) </a:t>
            </a:r>
          </a:p>
          <a:p>
            <a:pPr algn="just">
              <a:buNone/>
            </a:pPr>
            <a:r>
              <a:rPr lang="en-US" sz="2200" dirty="0" smtClean="0">
                <a:latin typeface="Book Antiqua" pitchFamily="18" charset="0"/>
              </a:rPr>
              <a:t>     There exist a positive number  ‘W’ such that  X (f) is non zero in the interval (-W to W) on frequency axis</a:t>
            </a:r>
          </a:p>
          <a:p>
            <a:pPr algn="just">
              <a:buNone/>
            </a:pPr>
            <a:r>
              <a:rPr lang="en-US" sz="2200" dirty="0" smtClean="0">
                <a:latin typeface="Book Antiqua" pitchFamily="18" charset="0"/>
              </a:rPr>
              <a:t>     ‘W’ is also called the bandwidth of the signal which is also highest frequency component in x (t)</a:t>
            </a:r>
          </a:p>
          <a:p>
            <a:pPr>
              <a:buNone/>
            </a:pPr>
            <a:endParaRPr lang="en-US" sz="2400" dirty="0" smtClean="0">
              <a:latin typeface="Book Antiqua" pitchFamily="18" charset="0"/>
            </a:endParaRPr>
          </a:p>
          <a:p>
            <a:pPr>
              <a:buNone/>
            </a:pPr>
            <a:endParaRPr lang="en-US" sz="2400" dirty="0" smtClean="0">
              <a:latin typeface="Book Antiqua" pitchFamily="18" charset="0"/>
            </a:endParaRPr>
          </a:p>
          <a:p>
            <a:pPr>
              <a:buNone/>
            </a:pPr>
            <a:endParaRPr lang="en-IN" sz="2400" dirty="0" smtClean="0">
              <a:latin typeface="Book Antiqua" pitchFamily="18" charset="0"/>
            </a:endParaRPr>
          </a:p>
          <a:p>
            <a:pPr>
              <a:buNone/>
            </a:pPr>
            <a:endParaRPr lang="en-US" sz="2400" dirty="0" smtClean="0">
              <a:latin typeface="Book Antiqua" pitchFamily="18" charset="0"/>
            </a:endParaRPr>
          </a:p>
          <a:p>
            <a:pPr>
              <a:buNone/>
            </a:pPr>
            <a:endParaRPr lang="en-US" sz="2400" dirty="0" smtClean="0">
              <a:latin typeface="Book Antiqua" pitchFamily="18" charset="0"/>
            </a:endParaRPr>
          </a:p>
          <a:p>
            <a:pPr>
              <a:buNone/>
            </a:pPr>
            <a:endParaRPr lang="en-US" sz="2400" dirty="0" smtClean="0">
              <a:latin typeface="Book Antiqua" pitchFamily="18" charset="0"/>
            </a:endParaRPr>
          </a:p>
          <a:p>
            <a:pPr>
              <a:buNone/>
            </a:pPr>
            <a:endParaRPr lang="en-US" sz="2400" dirty="0" smtClean="0">
              <a:latin typeface="Book Antiqua" pitchFamily="18" charset="0"/>
            </a:endParaRPr>
          </a:p>
          <a:p>
            <a:pPr>
              <a:buNone/>
            </a:pPr>
            <a:endParaRPr lang="en-US" sz="2400" dirty="0" smtClean="0">
              <a:latin typeface="Book Antiqua" pitchFamily="18" charset="0"/>
            </a:endParaRPr>
          </a:p>
          <a:p>
            <a:pPr>
              <a:buNone/>
            </a:pPr>
            <a:endParaRPr lang="en-IN" sz="2400"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
        <p:nvSpPr>
          <p:cNvPr id="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cxnSp>
        <p:nvCxnSpPr>
          <p:cNvPr id="12" name="Straight Arrow Connector 11"/>
          <p:cNvCxnSpPr/>
          <p:nvPr/>
        </p:nvCxnSpPr>
        <p:spPr>
          <a:xfrm>
            <a:off x="3276600" y="5867400"/>
            <a:ext cx="2743200" cy="0"/>
          </a:xfrm>
          <a:prstGeom prst="straightConnector1">
            <a:avLst/>
          </a:prstGeom>
          <a:ln w="25400">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114800"/>
            <a:ext cx="0" cy="175260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3962400" y="4724400"/>
            <a:ext cx="1436915" cy="1171699"/>
          </a:xfrm>
          <a:custGeom>
            <a:avLst/>
            <a:gdLst>
              <a:gd name="connsiteX0" fmla="*/ 0 w 1436915"/>
              <a:gd name="connsiteY0" fmla="*/ 866899 h 866899"/>
              <a:gd name="connsiteX1" fmla="*/ 736271 w 1436915"/>
              <a:gd name="connsiteY1" fmla="*/ 0 h 866899"/>
              <a:gd name="connsiteX2" fmla="*/ 1436915 w 1436915"/>
              <a:gd name="connsiteY2" fmla="*/ 866899 h 866899"/>
            </a:gdLst>
            <a:ahLst/>
            <a:cxnLst>
              <a:cxn ang="0">
                <a:pos x="connsiteX0" y="connsiteY0"/>
              </a:cxn>
              <a:cxn ang="0">
                <a:pos x="connsiteX1" y="connsiteY1"/>
              </a:cxn>
              <a:cxn ang="0">
                <a:pos x="connsiteX2" y="connsiteY2"/>
              </a:cxn>
            </a:cxnLst>
            <a:rect l="l" t="t" r="r" b="b"/>
            <a:pathLst>
              <a:path w="1436915" h="866899">
                <a:moveTo>
                  <a:pt x="0" y="866899"/>
                </a:moveTo>
                <a:cubicBezTo>
                  <a:pt x="248392" y="433449"/>
                  <a:pt x="496785" y="0"/>
                  <a:pt x="736271" y="0"/>
                </a:cubicBezTo>
                <a:cubicBezTo>
                  <a:pt x="975757" y="0"/>
                  <a:pt x="1206336" y="433449"/>
                  <a:pt x="1436915" y="866899"/>
                </a:cubicBezTo>
              </a:path>
            </a:pathLst>
          </a:cu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2" name="TextBox 21"/>
          <p:cNvSpPr txBox="1"/>
          <p:nvPr/>
        </p:nvSpPr>
        <p:spPr>
          <a:xfrm>
            <a:off x="3657600" y="5791200"/>
            <a:ext cx="2438400" cy="369332"/>
          </a:xfrm>
          <a:prstGeom prst="rect">
            <a:avLst/>
          </a:prstGeom>
          <a:noFill/>
        </p:spPr>
        <p:txBody>
          <a:bodyPr wrap="square" rtlCol="0">
            <a:spAutoFit/>
          </a:bodyPr>
          <a:lstStyle/>
          <a:p>
            <a:r>
              <a:rPr lang="en-US" b="1" dirty="0" smtClean="0"/>
              <a:t>-w             0            w</a:t>
            </a:r>
            <a:endParaRPr lang="en-IN" b="1" dirty="0"/>
          </a:p>
        </p:txBody>
      </p:sp>
      <p:sp>
        <p:nvSpPr>
          <p:cNvPr id="23" name="TextBox 22"/>
          <p:cNvSpPr txBox="1"/>
          <p:nvPr/>
        </p:nvSpPr>
        <p:spPr>
          <a:xfrm>
            <a:off x="4724400" y="4038600"/>
            <a:ext cx="579005" cy="338554"/>
          </a:xfrm>
          <a:prstGeom prst="rect">
            <a:avLst/>
          </a:prstGeom>
          <a:noFill/>
        </p:spPr>
        <p:txBody>
          <a:bodyPr wrap="none" rtlCol="0">
            <a:spAutoFit/>
          </a:bodyPr>
          <a:lstStyle/>
          <a:p>
            <a:r>
              <a:rPr lang="en-US" sz="1600" b="1" dirty="0" smtClean="0"/>
              <a:t>X(w)</a:t>
            </a:r>
            <a:endParaRPr lang="en-IN" sz="1600" b="1" dirty="0"/>
          </a:p>
        </p:txBody>
      </p:sp>
      <p:sp>
        <p:nvSpPr>
          <p:cNvPr id="24" name="TextBox 23"/>
          <p:cNvSpPr txBox="1"/>
          <p:nvPr/>
        </p:nvSpPr>
        <p:spPr>
          <a:xfrm>
            <a:off x="5638800" y="5181600"/>
            <a:ext cx="2160015" cy="400110"/>
          </a:xfrm>
          <a:prstGeom prst="rect">
            <a:avLst/>
          </a:prstGeom>
          <a:noFill/>
        </p:spPr>
        <p:txBody>
          <a:bodyPr wrap="none" rtlCol="0">
            <a:spAutoFit/>
          </a:bodyPr>
          <a:lstStyle/>
          <a:p>
            <a:r>
              <a:rPr lang="en-US" sz="2000" dirty="0" smtClean="0">
                <a:solidFill>
                  <a:schemeClr val="accent1">
                    <a:lumMod val="75000"/>
                  </a:schemeClr>
                </a:solidFill>
              </a:rPr>
              <a:t>Band limited signal</a:t>
            </a:r>
            <a:endParaRPr lang="en-IN"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p:cNvSpPr/>
          <p:nvPr/>
        </p:nvSpPr>
        <p:spPr>
          <a:xfrm>
            <a:off x="1371600" y="3429000"/>
            <a:ext cx="1371600" cy="914400"/>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381000" y="152400"/>
            <a:ext cx="8077200" cy="609600"/>
          </a:xfrm>
        </p:spPr>
        <p:txBody>
          <a:bodyPr>
            <a:normAutofit/>
          </a:bodyPr>
          <a:lstStyle/>
          <a:p>
            <a:pPr algn="l"/>
            <a:r>
              <a:rPr lang="en-US" sz="2800" b="1" dirty="0" smtClean="0">
                <a:solidFill>
                  <a:schemeClr val="accent2">
                    <a:lumMod val="75000"/>
                  </a:schemeClr>
                </a:solidFill>
                <a:latin typeface="Book Antiqua" pitchFamily="18" charset="0"/>
              </a:rPr>
              <a:t>Examples of Band limited signals</a:t>
            </a:r>
            <a:endParaRPr lang="en-IN" sz="2800" b="1" dirty="0">
              <a:solidFill>
                <a:schemeClr val="accent2">
                  <a:lumMod val="75000"/>
                </a:schemeClr>
              </a:solidFill>
              <a:latin typeface="Book Antiqua" pitchFamily="18" charset="0"/>
            </a:endParaRPr>
          </a:p>
        </p:txBody>
      </p:sp>
      <p:pic>
        <p:nvPicPr>
          <p:cNvPr id="4099" name="Picture 3"/>
          <p:cNvPicPr>
            <a:picLocks noChangeAspect="1" noChangeArrowheads="1"/>
          </p:cNvPicPr>
          <p:nvPr/>
        </p:nvPicPr>
        <p:blipFill>
          <a:blip r:embed="rId2" cstate="print"/>
          <a:srcRect/>
          <a:stretch>
            <a:fillRect/>
          </a:stretch>
        </p:blipFill>
        <p:spPr bwMode="auto">
          <a:xfrm>
            <a:off x="4038600" y="685802"/>
            <a:ext cx="4267200" cy="566670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9" name="Picture 8" descr="Logo2.png"/>
          <p:cNvPicPr>
            <a:picLocks noChangeAspect="1"/>
          </p:cNvPicPr>
          <p:nvPr/>
        </p:nvPicPr>
        <p:blipFill>
          <a:blip r:embed="rId3" cstate="print"/>
          <a:srcRect/>
          <a:stretch>
            <a:fillRect/>
          </a:stretch>
        </p:blipFill>
        <p:spPr bwMode="auto">
          <a:xfrm>
            <a:off x="7772400" y="0"/>
            <a:ext cx="1371600" cy="1828800"/>
          </a:xfrm>
          <a:prstGeom prst="rect">
            <a:avLst/>
          </a:prstGeom>
          <a:noFill/>
          <a:ln w="9525">
            <a:noFill/>
            <a:miter lim="800000"/>
            <a:headEnd/>
            <a:tailEnd/>
          </a:ln>
        </p:spPr>
      </p:pic>
      <p:cxnSp>
        <p:nvCxnSpPr>
          <p:cNvPr id="11" name="Straight Arrow Connector 10"/>
          <p:cNvCxnSpPr/>
          <p:nvPr/>
        </p:nvCxnSpPr>
        <p:spPr>
          <a:xfrm>
            <a:off x="838200" y="4343400"/>
            <a:ext cx="2438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57400" y="2971800"/>
            <a:ext cx="0" cy="13716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3000" y="4267200"/>
            <a:ext cx="2057400" cy="369332"/>
          </a:xfrm>
          <a:prstGeom prst="rect">
            <a:avLst/>
          </a:prstGeom>
          <a:noFill/>
        </p:spPr>
        <p:txBody>
          <a:bodyPr wrap="square" rtlCol="0">
            <a:spAutoFit/>
          </a:bodyPr>
          <a:lstStyle/>
          <a:p>
            <a:r>
              <a:rPr lang="en-US" dirty="0" smtClean="0"/>
              <a:t>-B                         </a:t>
            </a:r>
            <a:r>
              <a:rPr lang="en-US" dirty="0" err="1" smtClean="0"/>
              <a:t>B</a:t>
            </a:r>
            <a:endParaRPr lang="en-IN" dirty="0"/>
          </a:p>
        </p:txBody>
      </p:sp>
      <p:sp>
        <p:nvSpPr>
          <p:cNvPr id="19" name="TextBox 18"/>
          <p:cNvSpPr txBox="1"/>
          <p:nvPr/>
        </p:nvSpPr>
        <p:spPr>
          <a:xfrm>
            <a:off x="2057400" y="2667000"/>
            <a:ext cx="545534" cy="369332"/>
          </a:xfrm>
          <a:prstGeom prst="rect">
            <a:avLst/>
          </a:prstGeom>
          <a:noFill/>
        </p:spPr>
        <p:txBody>
          <a:bodyPr wrap="none" rtlCol="0">
            <a:spAutoFit/>
          </a:bodyPr>
          <a:lstStyle/>
          <a:p>
            <a:r>
              <a:rPr lang="en-US" dirty="0" smtClean="0"/>
              <a:t>G(f)</a:t>
            </a:r>
            <a:endParaRPr lang="en-IN" dirty="0"/>
          </a:p>
        </p:txBody>
      </p:sp>
      <p:sp>
        <p:nvSpPr>
          <p:cNvPr id="20" name="Content Placeholder 19"/>
          <p:cNvSpPr>
            <a:spLocks noGrp="1"/>
          </p:cNvSpPr>
          <p:nvPr>
            <p:ph idx="1"/>
          </p:nvPr>
        </p:nvSpPr>
        <p:spPr/>
        <p:txBody>
          <a:bodyPr/>
          <a:lstStyle/>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639762"/>
          </a:xfrm>
        </p:spPr>
        <p:txBody>
          <a:bodyPr>
            <a:normAutofit/>
          </a:bodyPr>
          <a:lstStyle/>
          <a:p>
            <a:r>
              <a:rPr lang="en-US" sz="2400" dirty="0" smtClean="0">
                <a:solidFill>
                  <a:schemeClr val="accent2">
                    <a:lumMod val="75000"/>
                  </a:schemeClr>
                </a:solidFill>
                <a:latin typeface="Book Antiqua" pitchFamily="18" charset="0"/>
              </a:rPr>
              <a:t>Band unlimited signal</a:t>
            </a:r>
            <a:endParaRPr lang="en-IN" sz="2400" dirty="0">
              <a:solidFill>
                <a:schemeClr val="accent2">
                  <a:lumMod val="75000"/>
                </a:schemeClr>
              </a:solidFill>
              <a:latin typeface="Book Antiqua" pitchFamily="18" charset="0"/>
            </a:endParaRPr>
          </a:p>
        </p:txBody>
      </p:sp>
      <p:pic>
        <p:nvPicPr>
          <p:cNvPr id="18434" name="Picture 2"/>
          <p:cNvPicPr>
            <a:picLocks noGrp="1" noChangeAspect="1" noChangeArrowheads="1"/>
          </p:cNvPicPr>
          <p:nvPr>
            <p:ph idx="1"/>
          </p:nvPr>
        </p:nvPicPr>
        <p:blipFill>
          <a:blip r:embed="rId2" cstate="print"/>
          <a:srcRect/>
          <a:stretch>
            <a:fillRect/>
          </a:stretch>
        </p:blipFill>
        <p:spPr bwMode="auto">
          <a:xfrm>
            <a:off x="685800" y="1981201"/>
            <a:ext cx="4124325" cy="981075"/>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4876800" y="304800"/>
            <a:ext cx="3989387" cy="2846387"/>
          </a:xfrm>
          <a:prstGeom prst="rect">
            <a:avLst/>
          </a:prstGeom>
          <a:noFill/>
          <a:ln w="9525">
            <a:noFill/>
            <a:miter lim="800000"/>
            <a:headEnd/>
            <a:tailEnd/>
          </a:ln>
        </p:spPr>
      </p:pic>
      <p:pic>
        <p:nvPicPr>
          <p:cNvPr id="2050" name="Picture 2" descr="How to Implement The Sgn Function in C++? | Technology of Computing"/>
          <p:cNvPicPr>
            <a:picLocks noChangeAspect="1" noChangeArrowheads="1"/>
          </p:cNvPicPr>
          <p:nvPr/>
        </p:nvPicPr>
        <p:blipFill>
          <a:blip r:embed="rId4" cstate="print"/>
          <a:srcRect/>
          <a:stretch>
            <a:fillRect/>
          </a:stretch>
        </p:blipFill>
        <p:spPr bwMode="auto">
          <a:xfrm>
            <a:off x="609600" y="3581400"/>
            <a:ext cx="3048000" cy="2980864"/>
          </a:xfrm>
          <a:prstGeom prst="rect">
            <a:avLst/>
          </a:prstGeom>
          <a:noFill/>
        </p:spPr>
      </p:pic>
      <p:sp>
        <p:nvSpPr>
          <p:cNvPr id="6" name="TextBox 5"/>
          <p:cNvSpPr txBox="1"/>
          <p:nvPr/>
        </p:nvSpPr>
        <p:spPr>
          <a:xfrm>
            <a:off x="5181600" y="4800602"/>
            <a:ext cx="3048000" cy="461665"/>
          </a:xfrm>
          <a:prstGeom prst="rect">
            <a:avLst/>
          </a:prstGeom>
          <a:noFill/>
        </p:spPr>
        <p:txBody>
          <a:bodyPr wrap="square" rtlCol="0">
            <a:spAutoFit/>
          </a:bodyPr>
          <a:lstStyle/>
          <a:p>
            <a:r>
              <a:rPr lang="en-US" sz="2400" dirty="0" smtClean="0"/>
              <a:t>Time unlimited signal</a:t>
            </a:r>
            <a:endParaRPr lang="en-IN" sz="2400" dirty="0"/>
          </a:p>
        </p:txBody>
      </p:sp>
      <p:sp>
        <p:nvSpPr>
          <p:cNvPr id="7" name="Right Arrow 6"/>
          <p:cNvSpPr/>
          <p:nvPr/>
        </p:nvSpPr>
        <p:spPr>
          <a:xfrm>
            <a:off x="4114800" y="10668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ight Arrow 7"/>
          <p:cNvSpPr/>
          <p:nvPr/>
        </p:nvSpPr>
        <p:spPr>
          <a:xfrm rot="5400000">
            <a:off x="2362200" y="14478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ight Arrow 8"/>
          <p:cNvSpPr/>
          <p:nvPr/>
        </p:nvSpPr>
        <p:spPr>
          <a:xfrm flipH="1">
            <a:off x="4419600" y="49530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Slide Number Placeholder 10"/>
          <p:cNvSpPr>
            <a:spLocks noGrp="1"/>
          </p:cNvSpPr>
          <p:nvPr>
            <p:ph type="sldNum" sz="quarter" idx="12"/>
          </p:nvPr>
        </p:nvSpPr>
        <p:spPr/>
        <p:txBody>
          <a:bodyPr/>
          <a:lstStyle/>
          <a:p>
            <a:fld id="{B6F15528-21DE-4FAA-801E-634DDDAF4B2B}" type="slidenum">
              <a:rPr lang="en-US" smtClean="0"/>
              <a:pPr/>
              <a:t>7</a:t>
            </a:fld>
            <a:endParaRPr lang="en-US" dirty="0"/>
          </a:p>
        </p:txBody>
      </p:sp>
      <p:sp>
        <p:nvSpPr>
          <p:cNvPr id="13" name="Footer Placeholder 3"/>
          <p:cNvSpPr>
            <a:spLocks noGrp="1"/>
          </p:cNvSpPr>
          <p:nvPr>
            <p:ph type="ftr" sz="quarter" idx="11"/>
          </p:nvPr>
        </p:nvSpPr>
        <p:spPr bwMode="auto">
          <a:xfrm>
            <a:off x="0" y="6373813"/>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4" name="Picture 13" descr="Logo2.png"/>
          <p:cNvPicPr>
            <a:picLocks noChangeAspect="1"/>
          </p:cNvPicPr>
          <p:nvPr/>
        </p:nvPicPr>
        <p:blipFill>
          <a:blip r:embed="rId5" cstate="print"/>
          <a:srcRect/>
          <a:stretch>
            <a:fillRect/>
          </a:stretch>
        </p:blipFill>
        <p:spPr bwMode="auto">
          <a:xfrm>
            <a:off x="7772400" y="0"/>
            <a:ext cx="1371600" cy="1828800"/>
          </a:xfrm>
          <a:prstGeom prst="rect">
            <a:avLst/>
          </a:prstGeom>
          <a:noFill/>
          <a:ln w="9525">
            <a:noFill/>
            <a:miter lim="800000"/>
            <a:headEnd/>
            <a:tailEnd/>
          </a:ln>
        </p:spPr>
      </p:pic>
      <p:cxnSp>
        <p:nvCxnSpPr>
          <p:cNvPr id="16" name="Straight Arrow Connector 15"/>
          <p:cNvCxnSpPr/>
          <p:nvPr/>
        </p:nvCxnSpPr>
        <p:spPr>
          <a:xfrm>
            <a:off x="8534400" y="2438400"/>
            <a:ext cx="304800"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794224" y="2209800"/>
            <a:ext cx="349776" cy="369332"/>
          </a:xfrm>
          <a:prstGeom prst="rect">
            <a:avLst/>
          </a:prstGeom>
        </p:spPr>
        <p:txBody>
          <a:bodyPr wrap="none">
            <a:spAutoFit/>
          </a:bodyPr>
          <a:lstStyle/>
          <a:p>
            <a:r>
              <a:rPr lang="en-US" dirty="0" smtClean="0">
                <a:latin typeface="Book Antiqua" pitchFamily="18" charset="0"/>
              </a:rPr>
              <a:t>∞</a:t>
            </a:r>
            <a:endParaRPr lang="en-IN" dirty="0"/>
          </a:p>
        </p:txBody>
      </p:sp>
      <p:cxnSp>
        <p:nvCxnSpPr>
          <p:cNvPr id="19" name="Straight Arrow Connector 18"/>
          <p:cNvCxnSpPr/>
          <p:nvPr/>
        </p:nvCxnSpPr>
        <p:spPr>
          <a:xfrm>
            <a:off x="4038600" y="2590800"/>
            <a:ext cx="304800"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52800" y="5257800"/>
            <a:ext cx="304800"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267200" y="2362200"/>
            <a:ext cx="349776" cy="369332"/>
          </a:xfrm>
          <a:prstGeom prst="rect">
            <a:avLst/>
          </a:prstGeom>
        </p:spPr>
        <p:txBody>
          <a:bodyPr wrap="none">
            <a:spAutoFit/>
          </a:bodyPr>
          <a:lstStyle/>
          <a:p>
            <a:r>
              <a:rPr lang="en-US" dirty="0" smtClean="0">
                <a:latin typeface="Book Antiqua" pitchFamily="18" charset="0"/>
              </a:rPr>
              <a:t>∞</a:t>
            </a:r>
            <a:endParaRPr lang="en-IN" dirty="0"/>
          </a:p>
        </p:txBody>
      </p:sp>
      <p:sp>
        <p:nvSpPr>
          <p:cNvPr id="22" name="Rectangle 21"/>
          <p:cNvSpPr/>
          <p:nvPr/>
        </p:nvSpPr>
        <p:spPr>
          <a:xfrm>
            <a:off x="3581400" y="5029200"/>
            <a:ext cx="349776" cy="369332"/>
          </a:xfrm>
          <a:prstGeom prst="rect">
            <a:avLst/>
          </a:prstGeom>
        </p:spPr>
        <p:txBody>
          <a:bodyPr wrap="none">
            <a:spAutoFit/>
          </a:bodyPr>
          <a:lstStyle/>
          <a:p>
            <a:r>
              <a:rPr lang="en-US" dirty="0" smtClean="0">
                <a:latin typeface="Book Antiqua" pitchFamily="18" charset="0"/>
              </a:rPr>
              <a:t>∞</a:t>
            </a:r>
            <a:endParaRPr lang="en-IN" dirty="0"/>
          </a:p>
        </p:txBody>
      </p:sp>
      <p:cxnSp>
        <p:nvCxnSpPr>
          <p:cNvPr id="23" name="Straight Arrow Connector 22"/>
          <p:cNvCxnSpPr/>
          <p:nvPr/>
        </p:nvCxnSpPr>
        <p:spPr>
          <a:xfrm flipH="1">
            <a:off x="685800" y="2590800"/>
            <a:ext cx="381000"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04800" y="2438400"/>
            <a:ext cx="426720" cy="369332"/>
          </a:xfrm>
          <a:prstGeom prst="rect">
            <a:avLst/>
          </a:prstGeom>
        </p:spPr>
        <p:txBody>
          <a:bodyPr wrap="none">
            <a:spAutoFit/>
          </a:bodyPr>
          <a:lstStyle/>
          <a:p>
            <a:r>
              <a:rPr lang="en-US" dirty="0" smtClean="0">
                <a:latin typeface="Book Antiqua" pitchFamily="18" charset="0"/>
              </a:rPr>
              <a:t>-∞</a:t>
            </a:r>
            <a:endParaRPr lang="en-IN" dirty="0"/>
          </a:p>
        </p:txBody>
      </p:sp>
      <p:sp>
        <p:nvSpPr>
          <p:cNvPr id="26" name="Rectangle 25"/>
          <p:cNvSpPr/>
          <p:nvPr/>
        </p:nvSpPr>
        <p:spPr>
          <a:xfrm>
            <a:off x="0" y="5943600"/>
            <a:ext cx="426720" cy="369332"/>
          </a:xfrm>
          <a:prstGeom prst="rect">
            <a:avLst/>
          </a:prstGeom>
        </p:spPr>
        <p:txBody>
          <a:bodyPr wrap="none">
            <a:spAutoFit/>
          </a:bodyPr>
          <a:lstStyle/>
          <a:p>
            <a:r>
              <a:rPr lang="en-US" dirty="0" smtClean="0">
                <a:latin typeface="Book Antiqua" pitchFamily="18" charset="0"/>
              </a:rPr>
              <a:t>-∞</a:t>
            </a:r>
            <a:endParaRPr lang="en-IN" dirty="0"/>
          </a:p>
        </p:txBody>
      </p:sp>
      <p:sp>
        <p:nvSpPr>
          <p:cNvPr id="27" name="Rectangle 26"/>
          <p:cNvSpPr/>
          <p:nvPr/>
        </p:nvSpPr>
        <p:spPr>
          <a:xfrm>
            <a:off x="4800600" y="2286000"/>
            <a:ext cx="426720" cy="369332"/>
          </a:xfrm>
          <a:prstGeom prst="rect">
            <a:avLst/>
          </a:prstGeom>
        </p:spPr>
        <p:txBody>
          <a:bodyPr wrap="none">
            <a:spAutoFit/>
          </a:bodyPr>
          <a:lstStyle/>
          <a:p>
            <a:r>
              <a:rPr lang="en-US" dirty="0" smtClean="0">
                <a:latin typeface="Book Antiqua" pitchFamily="18" charset="0"/>
              </a:rPr>
              <a:t>-∞</a:t>
            </a:r>
            <a:endParaRPr lang="en-IN" dirty="0"/>
          </a:p>
        </p:txBody>
      </p:sp>
      <p:cxnSp>
        <p:nvCxnSpPr>
          <p:cNvPr id="29" name="Straight Arrow Connector 28"/>
          <p:cNvCxnSpPr/>
          <p:nvPr/>
        </p:nvCxnSpPr>
        <p:spPr>
          <a:xfrm flipH="1">
            <a:off x="457200" y="6172200"/>
            <a:ext cx="381000"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876800" y="2590800"/>
            <a:ext cx="381000"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a:bodyPr>
          <a:lstStyle/>
          <a:p>
            <a:pPr algn="l"/>
            <a:r>
              <a:rPr lang="en-US" sz="2800" b="1" dirty="0" smtClean="0">
                <a:solidFill>
                  <a:schemeClr val="accent2">
                    <a:lumMod val="75000"/>
                  </a:schemeClr>
                </a:solidFill>
                <a:latin typeface="Book Antiqua" pitchFamily="18" charset="0"/>
              </a:rPr>
              <a:t>Why band limited signal?</a:t>
            </a:r>
            <a:endParaRPr lang="en-IN" sz="2800" b="1" dirty="0">
              <a:solidFill>
                <a:schemeClr val="accent2">
                  <a:lumMod val="75000"/>
                </a:schemeClr>
              </a:solidFill>
              <a:latin typeface="Book Antiqua" pitchFamily="18" charset="0"/>
            </a:endParaRPr>
          </a:p>
        </p:txBody>
      </p:sp>
      <p:sp>
        <p:nvSpPr>
          <p:cNvPr id="3" name="Content Placeholder 2"/>
          <p:cNvSpPr>
            <a:spLocks noGrp="1"/>
          </p:cNvSpPr>
          <p:nvPr>
            <p:ph idx="1"/>
          </p:nvPr>
        </p:nvSpPr>
        <p:spPr>
          <a:xfrm>
            <a:off x="457200" y="685802"/>
            <a:ext cx="8305800" cy="6172198"/>
          </a:xfrm>
        </p:spPr>
        <p:txBody>
          <a:bodyPr>
            <a:normAutofit/>
          </a:bodyPr>
          <a:lstStyle/>
          <a:p>
            <a:pPr algn="just"/>
            <a:r>
              <a:rPr lang="en-IN" sz="2200" dirty="0" smtClean="0">
                <a:latin typeface="Book Antiqua" pitchFamily="18" charset="0"/>
              </a:rPr>
              <a:t>If a Continuous Time (C.T.) signal is to be uniquely represented and recovered from its samples, then the signal must be band-limited.</a:t>
            </a:r>
          </a:p>
          <a:p>
            <a:pPr algn="just"/>
            <a:r>
              <a:rPr lang="en-US" sz="2200" dirty="0" smtClean="0">
                <a:latin typeface="Book Antiqua" pitchFamily="18" charset="0"/>
              </a:rPr>
              <a:t>Time limited functions are not band limited and</a:t>
            </a:r>
          </a:p>
          <a:p>
            <a:pPr algn="just"/>
            <a:r>
              <a:rPr lang="en-US" sz="2200" dirty="0" smtClean="0">
                <a:latin typeface="Book Antiqua" pitchFamily="18" charset="0"/>
              </a:rPr>
              <a:t>Band limited functions are not time limited</a:t>
            </a:r>
          </a:p>
          <a:p>
            <a:pPr algn="just"/>
            <a:r>
              <a:rPr lang="en-US" sz="2200" dirty="0" smtClean="0">
                <a:latin typeface="Book Antiqua" pitchFamily="18" charset="0"/>
              </a:rPr>
              <a:t>Important property of band limited signals is that they slowly change in time  </a:t>
            </a:r>
          </a:p>
          <a:p>
            <a:pPr algn="just"/>
            <a:r>
              <a:rPr lang="en-US" sz="2200" dirty="0" smtClean="0">
                <a:latin typeface="Book Antiqua" pitchFamily="18" charset="0"/>
              </a:rPr>
              <a:t>Fourier transform of a </a:t>
            </a:r>
            <a:r>
              <a:rPr lang="en-US" sz="2200" i="1" dirty="0" smtClean="0">
                <a:solidFill>
                  <a:srgbClr val="0070C0"/>
                </a:solidFill>
                <a:latin typeface="Book Antiqua" pitchFamily="18" charset="0"/>
              </a:rPr>
              <a:t>time limited rectangular </a:t>
            </a:r>
            <a:r>
              <a:rPr lang="en-US" sz="2200" dirty="0" smtClean="0">
                <a:latin typeface="Book Antiqua" pitchFamily="18" charset="0"/>
              </a:rPr>
              <a:t>function shown here is </a:t>
            </a:r>
            <a:r>
              <a:rPr lang="en-US" sz="2200" i="1" dirty="0" smtClean="0">
                <a:solidFill>
                  <a:srgbClr val="0070C0"/>
                </a:solidFill>
                <a:latin typeface="Book Antiqua" pitchFamily="18" charset="0"/>
              </a:rPr>
              <a:t>not a band limited</a:t>
            </a:r>
            <a:r>
              <a:rPr lang="en-US" sz="2200" dirty="0" smtClean="0">
                <a:solidFill>
                  <a:srgbClr val="0070C0"/>
                </a:solidFill>
                <a:latin typeface="Book Antiqua" pitchFamily="18" charset="0"/>
              </a:rPr>
              <a:t> </a:t>
            </a:r>
            <a:r>
              <a:rPr lang="en-US" sz="2200" dirty="0" smtClean="0">
                <a:latin typeface="Book Antiqua" pitchFamily="18" charset="0"/>
              </a:rPr>
              <a:t>signal as it has non zero values over infinite range on frequency axis</a:t>
            </a:r>
          </a:p>
          <a:p>
            <a:endParaRPr lang="en-US" sz="2400" dirty="0" smtClean="0">
              <a:latin typeface="Book Antiqua" pitchFamily="18" charset="0"/>
            </a:endParaRPr>
          </a:p>
          <a:p>
            <a:endParaRPr lang="en-IN" sz="2400" dirty="0">
              <a:latin typeface="Book Antiqua" pitchFamily="18"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dirty="0"/>
          </a:p>
        </p:txBody>
      </p:sp>
      <p:sp>
        <p:nvSpPr>
          <p:cNvPr id="10" name="Footer Placeholder 3"/>
          <p:cNvSpPr>
            <a:spLocks noGrp="1"/>
          </p:cNvSpPr>
          <p:nvPr>
            <p:ph type="ftr" sz="quarter" idx="11"/>
          </p:nvPr>
        </p:nvSpPr>
        <p:spPr bwMode="auto">
          <a:xfrm>
            <a:off x="0" y="61722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1" name="Picture 10"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cxnSp>
        <p:nvCxnSpPr>
          <p:cNvPr id="12" name="Straight Connector 11"/>
          <p:cNvCxnSpPr/>
          <p:nvPr/>
        </p:nvCxnSpPr>
        <p:spPr>
          <a:xfrm>
            <a:off x="1905000" y="4419600"/>
            <a:ext cx="0" cy="1676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8200" y="5791200"/>
            <a:ext cx="2209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5791200"/>
            <a:ext cx="304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10200" y="4343400"/>
            <a:ext cx="0" cy="1752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447800" y="5105400"/>
            <a:ext cx="914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Freeform 29"/>
          <p:cNvSpPr/>
          <p:nvPr/>
        </p:nvSpPr>
        <p:spPr>
          <a:xfrm>
            <a:off x="4114800" y="4572000"/>
            <a:ext cx="2667000" cy="1502229"/>
          </a:xfrm>
          <a:custGeom>
            <a:avLst/>
            <a:gdLst>
              <a:gd name="connsiteX0" fmla="*/ 0 w 2624446"/>
              <a:gd name="connsiteY0" fmla="*/ 1157845 h 1502229"/>
              <a:gd name="connsiteX1" fmla="*/ 71252 w 2624446"/>
              <a:gd name="connsiteY1" fmla="*/ 1347850 h 1502229"/>
              <a:gd name="connsiteX2" fmla="*/ 308758 w 2624446"/>
              <a:gd name="connsiteY2" fmla="*/ 872837 h 1502229"/>
              <a:gd name="connsiteX3" fmla="*/ 641267 w 2624446"/>
              <a:gd name="connsiteY3" fmla="*/ 1324099 h 1502229"/>
              <a:gd name="connsiteX4" fmla="*/ 1341911 w 2624446"/>
              <a:gd name="connsiteY4" fmla="*/ 5938 h 1502229"/>
              <a:gd name="connsiteX5" fmla="*/ 1923802 w 2624446"/>
              <a:gd name="connsiteY5" fmla="*/ 1359725 h 1502229"/>
              <a:gd name="connsiteX6" fmla="*/ 2196935 w 2624446"/>
              <a:gd name="connsiteY6" fmla="*/ 860962 h 1502229"/>
              <a:gd name="connsiteX7" fmla="*/ 2446317 w 2624446"/>
              <a:gd name="connsiteY7" fmla="*/ 1312224 h 1502229"/>
              <a:gd name="connsiteX8" fmla="*/ 2624446 w 2624446"/>
              <a:gd name="connsiteY8" fmla="*/ 1003466 h 150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4446" h="1502229">
                <a:moveTo>
                  <a:pt x="0" y="1157845"/>
                </a:moveTo>
                <a:cubicBezTo>
                  <a:pt x="9896" y="1276598"/>
                  <a:pt x="19792" y="1395351"/>
                  <a:pt x="71252" y="1347850"/>
                </a:cubicBezTo>
                <a:cubicBezTo>
                  <a:pt x="122712" y="1300349"/>
                  <a:pt x="213756" y="876795"/>
                  <a:pt x="308758" y="872837"/>
                </a:cubicBezTo>
                <a:cubicBezTo>
                  <a:pt x="403760" y="868879"/>
                  <a:pt x="469075" y="1468582"/>
                  <a:pt x="641267" y="1324099"/>
                </a:cubicBezTo>
                <a:cubicBezTo>
                  <a:pt x="813459" y="1179616"/>
                  <a:pt x="1128155" y="0"/>
                  <a:pt x="1341911" y="5938"/>
                </a:cubicBezTo>
                <a:cubicBezTo>
                  <a:pt x="1555667" y="11876"/>
                  <a:pt x="1781298" y="1217221"/>
                  <a:pt x="1923802" y="1359725"/>
                </a:cubicBezTo>
                <a:cubicBezTo>
                  <a:pt x="2066306" y="1502229"/>
                  <a:pt x="2109849" y="868879"/>
                  <a:pt x="2196935" y="860962"/>
                </a:cubicBezTo>
                <a:cubicBezTo>
                  <a:pt x="2284021" y="853045"/>
                  <a:pt x="2375065" y="1288473"/>
                  <a:pt x="2446317" y="1312224"/>
                </a:cubicBezTo>
                <a:cubicBezTo>
                  <a:pt x="2517569" y="1335975"/>
                  <a:pt x="2571007" y="1169720"/>
                  <a:pt x="2624446" y="1003466"/>
                </a:cubicBezTo>
              </a:path>
            </a:pathLst>
          </a:cu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1" name="TextBox 30"/>
          <p:cNvSpPr txBox="1"/>
          <p:nvPr/>
        </p:nvSpPr>
        <p:spPr>
          <a:xfrm>
            <a:off x="5486400" y="4191000"/>
            <a:ext cx="830868" cy="369332"/>
          </a:xfrm>
          <a:prstGeom prst="rect">
            <a:avLst/>
          </a:prstGeom>
          <a:noFill/>
        </p:spPr>
        <p:txBody>
          <a:bodyPr wrap="none" rtlCol="0">
            <a:spAutoFit/>
          </a:bodyPr>
          <a:lstStyle/>
          <a:p>
            <a:r>
              <a:rPr lang="en-US" dirty="0" err="1" smtClean="0"/>
              <a:t>Sinc</a:t>
            </a:r>
            <a:r>
              <a:rPr lang="en-US" dirty="0" smtClean="0"/>
              <a:t> (f)</a:t>
            </a:r>
            <a:endParaRPr lang="en-IN" dirty="0"/>
          </a:p>
        </p:txBody>
      </p:sp>
      <p:sp>
        <p:nvSpPr>
          <p:cNvPr id="32" name="TextBox 31"/>
          <p:cNvSpPr txBox="1"/>
          <p:nvPr/>
        </p:nvSpPr>
        <p:spPr>
          <a:xfrm>
            <a:off x="1143000" y="4419600"/>
            <a:ext cx="769954" cy="369332"/>
          </a:xfrm>
          <a:prstGeom prst="rect">
            <a:avLst/>
          </a:prstGeom>
          <a:noFill/>
        </p:spPr>
        <p:txBody>
          <a:bodyPr wrap="none" rtlCol="0">
            <a:spAutoFit/>
          </a:bodyPr>
          <a:lstStyle/>
          <a:p>
            <a:r>
              <a:rPr lang="en-US" dirty="0" err="1" smtClean="0"/>
              <a:t>rect</a:t>
            </a:r>
            <a:r>
              <a:rPr lang="en-US" dirty="0" smtClean="0"/>
              <a:t>(t)</a:t>
            </a:r>
            <a:endParaRPr lang="en-IN" dirty="0"/>
          </a:p>
        </p:txBody>
      </p:sp>
      <p:cxnSp>
        <p:nvCxnSpPr>
          <p:cNvPr id="37" name="Straight Connector 36"/>
          <p:cNvCxnSpPr/>
          <p:nvPr/>
        </p:nvCxnSpPr>
        <p:spPr>
          <a:xfrm flipH="1">
            <a:off x="2362200" y="579120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371600" y="579120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447800" y="5562600"/>
            <a:ext cx="914400" cy="0"/>
          </a:xfrm>
          <a:prstGeom prst="straightConnector1">
            <a:avLst/>
          </a:prstGeom>
          <a:ln w="15875">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905000" y="5486400"/>
            <a:ext cx="296876" cy="369332"/>
          </a:xfrm>
          <a:prstGeom prst="rect">
            <a:avLst/>
          </a:prstGeom>
          <a:noFill/>
        </p:spPr>
        <p:txBody>
          <a:bodyPr wrap="none" rtlCol="0">
            <a:spAutoFit/>
          </a:bodyPr>
          <a:lstStyle/>
          <a:p>
            <a:r>
              <a:rPr lang="en-US" dirty="0" smtClean="0">
                <a:solidFill>
                  <a:schemeClr val="accent2">
                    <a:lumMod val="75000"/>
                  </a:schemeClr>
                </a:solidFill>
              </a:rPr>
              <a:t>T</a:t>
            </a:r>
            <a:endParaRPr lang="en-IN" dirty="0">
              <a:solidFill>
                <a:schemeClr val="accent2">
                  <a:lumMod val="75000"/>
                </a:schemeClr>
              </a:solidFill>
            </a:endParaRPr>
          </a:p>
        </p:txBody>
      </p:sp>
      <p:sp>
        <p:nvSpPr>
          <p:cNvPr id="51" name="TextBox 50"/>
          <p:cNvSpPr txBox="1"/>
          <p:nvPr/>
        </p:nvSpPr>
        <p:spPr>
          <a:xfrm>
            <a:off x="990600" y="5791200"/>
            <a:ext cx="332142" cy="369332"/>
          </a:xfrm>
          <a:prstGeom prst="rect">
            <a:avLst/>
          </a:prstGeom>
          <a:noFill/>
        </p:spPr>
        <p:txBody>
          <a:bodyPr wrap="none" rtlCol="0">
            <a:spAutoFit/>
          </a:bodyPr>
          <a:lstStyle/>
          <a:p>
            <a:r>
              <a:rPr lang="en-US" b="1" dirty="0" smtClean="0"/>
              <a:t>-t</a:t>
            </a:r>
            <a:endParaRPr lang="en-IN" b="1" dirty="0"/>
          </a:p>
        </p:txBody>
      </p:sp>
      <p:sp>
        <p:nvSpPr>
          <p:cNvPr id="52" name="TextBox 51"/>
          <p:cNvSpPr txBox="1"/>
          <p:nvPr/>
        </p:nvSpPr>
        <p:spPr>
          <a:xfrm>
            <a:off x="2971800" y="5791200"/>
            <a:ext cx="264816" cy="369332"/>
          </a:xfrm>
          <a:prstGeom prst="rect">
            <a:avLst/>
          </a:prstGeom>
          <a:noFill/>
        </p:spPr>
        <p:txBody>
          <a:bodyPr wrap="none" rtlCol="0">
            <a:spAutoFit/>
          </a:bodyPr>
          <a:lstStyle/>
          <a:p>
            <a:r>
              <a:rPr lang="en-US" b="1" dirty="0" smtClean="0"/>
              <a:t>t</a:t>
            </a:r>
            <a:endParaRPr lang="en-IN" b="1" dirty="0"/>
          </a:p>
        </p:txBody>
      </p:sp>
      <p:sp>
        <p:nvSpPr>
          <p:cNvPr id="53" name="TextBox 52"/>
          <p:cNvSpPr txBox="1"/>
          <p:nvPr/>
        </p:nvSpPr>
        <p:spPr>
          <a:xfrm>
            <a:off x="7086600" y="5562600"/>
            <a:ext cx="328936" cy="369332"/>
          </a:xfrm>
          <a:prstGeom prst="rect">
            <a:avLst/>
          </a:prstGeom>
          <a:noFill/>
        </p:spPr>
        <p:txBody>
          <a:bodyPr wrap="none" rtlCol="0">
            <a:spAutoFit/>
          </a:bodyPr>
          <a:lstStyle/>
          <a:p>
            <a:r>
              <a:rPr lang="en-US" b="1" dirty="0" smtClean="0"/>
              <a:t>-f</a:t>
            </a:r>
            <a:endParaRPr lang="en-IN" b="1" dirty="0"/>
          </a:p>
        </p:txBody>
      </p:sp>
      <p:sp>
        <p:nvSpPr>
          <p:cNvPr id="54" name="TextBox 53"/>
          <p:cNvSpPr txBox="1"/>
          <p:nvPr/>
        </p:nvSpPr>
        <p:spPr>
          <a:xfrm>
            <a:off x="3657600" y="5638800"/>
            <a:ext cx="328936" cy="369332"/>
          </a:xfrm>
          <a:prstGeom prst="rect">
            <a:avLst/>
          </a:prstGeom>
          <a:noFill/>
        </p:spPr>
        <p:txBody>
          <a:bodyPr wrap="none" rtlCol="0">
            <a:spAutoFit/>
          </a:bodyPr>
          <a:lstStyle/>
          <a:p>
            <a:r>
              <a:rPr lang="en-US" b="1" dirty="0" smtClean="0"/>
              <a:t>-f</a:t>
            </a:r>
            <a:endParaRPr lang="en-IN" b="1" dirty="0"/>
          </a:p>
        </p:txBody>
      </p:sp>
      <p:sp>
        <p:nvSpPr>
          <p:cNvPr id="55" name="TextBox 54"/>
          <p:cNvSpPr txBox="1"/>
          <p:nvPr/>
        </p:nvSpPr>
        <p:spPr>
          <a:xfrm>
            <a:off x="1905000" y="4724400"/>
            <a:ext cx="309700" cy="338554"/>
          </a:xfrm>
          <a:prstGeom prst="rect">
            <a:avLst/>
          </a:prstGeom>
          <a:noFill/>
        </p:spPr>
        <p:txBody>
          <a:bodyPr wrap="none" rtlCol="0">
            <a:spAutoFit/>
          </a:bodyPr>
          <a:lstStyle/>
          <a:p>
            <a:r>
              <a:rPr lang="en-US" sz="1600" b="1" dirty="0" smtClean="0"/>
              <a:t>A</a:t>
            </a:r>
            <a:endParaRPr lang="en-IN" sz="1600" b="1" dirty="0"/>
          </a:p>
        </p:txBody>
      </p:sp>
      <p:sp>
        <p:nvSpPr>
          <p:cNvPr id="56" name="TextBox 55"/>
          <p:cNvSpPr txBox="1"/>
          <p:nvPr/>
        </p:nvSpPr>
        <p:spPr>
          <a:xfrm>
            <a:off x="4953000" y="4495800"/>
            <a:ext cx="463588" cy="338554"/>
          </a:xfrm>
          <a:prstGeom prst="rect">
            <a:avLst/>
          </a:prstGeom>
          <a:noFill/>
        </p:spPr>
        <p:txBody>
          <a:bodyPr wrap="none" rtlCol="0">
            <a:spAutoFit/>
          </a:bodyPr>
          <a:lstStyle/>
          <a:p>
            <a:r>
              <a:rPr lang="en-US" sz="1600" b="1" dirty="0" smtClean="0"/>
              <a:t>A/f</a:t>
            </a:r>
            <a:endParaRPr lang="en-IN" sz="1600" b="1" dirty="0"/>
          </a:p>
        </p:txBody>
      </p:sp>
      <p:sp>
        <p:nvSpPr>
          <p:cNvPr id="58" name="Left-Right Arrow 57"/>
          <p:cNvSpPr/>
          <p:nvPr/>
        </p:nvSpPr>
        <p:spPr>
          <a:xfrm>
            <a:off x="3200400" y="5181600"/>
            <a:ext cx="8382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9" name="TextBox 58"/>
          <p:cNvSpPr txBox="1"/>
          <p:nvPr/>
        </p:nvSpPr>
        <p:spPr>
          <a:xfrm>
            <a:off x="2743200" y="4876800"/>
            <a:ext cx="2209800" cy="338554"/>
          </a:xfrm>
          <a:prstGeom prst="rect">
            <a:avLst/>
          </a:prstGeom>
          <a:noFill/>
        </p:spPr>
        <p:txBody>
          <a:bodyPr wrap="square" rtlCol="0">
            <a:spAutoFit/>
          </a:bodyPr>
          <a:lstStyle/>
          <a:p>
            <a:r>
              <a:rPr lang="en-US" sz="1600" b="1" dirty="0" smtClean="0">
                <a:solidFill>
                  <a:schemeClr val="accent2">
                    <a:lumMod val="75000"/>
                  </a:schemeClr>
                </a:solidFill>
              </a:rPr>
              <a:t>Fourier Transform pair</a:t>
            </a:r>
            <a:endParaRPr lang="en-IN" sz="16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
        <p:nvSpPr>
          <p:cNvPr id="2" name="Title 1"/>
          <p:cNvSpPr>
            <a:spLocks noGrp="1"/>
          </p:cNvSpPr>
          <p:nvPr>
            <p:ph type="title"/>
          </p:nvPr>
        </p:nvSpPr>
        <p:spPr>
          <a:xfrm>
            <a:off x="457200" y="274638"/>
            <a:ext cx="8229600" cy="563562"/>
          </a:xfrm>
        </p:spPr>
        <p:txBody>
          <a:bodyPr>
            <a:normAutofit/>
          </a:bodyPr>
          <a:lstStyle/>
          <a:p>
            <a:pPr algn="l"/>
            <a:r>
              <a:rPr lang="en-US" sz="2800" b="1" dirty="0" smtClean="0">
                <a:solidFill>
                  <a:schemeClr val="accent2">
                    <a:lumMod val="75000"/>
                  </a:schemeClr>
                </a:solidFill>
                <a:latin typeface="Book Antiqua" pitchFamily="18" charset="0"/>
              </a:rPr>
              <a:t>Narrow band signals</a:t>
            </a:r>
            <a:endParaRPr lang="en-IN" sz="2800" b="1" dirty="0">
              <a:solidFill>
                <a:schemeClr val="accent2">
                  <a:lumMod val="75000"/>
                </a:schemeClr>
              </a:solidFill>
              <a:latin typeface="Book Antiqua" pitchFamily="18" charset="0"/>
            </a:endParaRPr>
          </a:p>
        </p:txBody>
      </p:sp>
      <p:sp>
        <p:nvSpPr>
          <p:cNvPr id="20486" name="AutoShape 6" descr="Rectangular function in spatial domain and sinc function i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9" name="Content Placeholder 8"/>
          <p:cNvSpPr>
            <a:spLocks noGrp="1"/>
          </p:cNvSpPr>
          <p:nvPr>
            <p:ph idx="1"/>
          </p:nvPr>
        </p:nvSpPr>
        <p:spPr>
          <a:xfrm>
            <a:off x="381000" y="1066800"/>
            <a:ext cx="8458200" cy="5410200"/>
          </a:xfrm>
        </p:spPr>
        <p:txBody>
          <a:bodyPr>
            <a:noAutofit/>
          </a:bodyPr>
          <a:lstStyle/>
          <a:p>
            <a:r>
              <a:rPr lang="en-US" sz="2200" dirty="0" smtClean="0">
                <a:latin typeface="Book Antiqua" pitchFamily="18" charset="0"/>
              </a:rPr>
              <a:t>A signals whose frequency spectrum is limited to </a:t>
            </a:r>
            <a:r>
              <a:rPr lang="en-US" sz="2200" dirty="0" smtClean="0">
                <a:solidFill>
                  <a:schemeClr val="tx2">
                    <a:lumMod val="60000"/>
                    <a:lumOff val="40000"/>
                  </a:schemeClr>
                </a:solidFill>
                <a:latin typeface="Book Antiqua" pitchFamily="18" charset="0"/>
              </a:rPr>
              <a:t>narrow band</a:t>
            </a:r>
          </a:p>
          <a:p>
            <a:r>
              <a:rPr lang="en-US" sz="2200" dirty="0" smtClean="0">
                <a:latin typeface="Book Antiqua" pitchFamily="18" charset="0"/>
              </a:rPr>
              <a:t>Modulating and modulated signals are band limited signals</a:t>
            </a:r>
          </a:p>
          <a:p>
            <a:r>
              <a:rPr lang="en-US" sz="2200" dirty="0" smtClean="0">
                <a:latin typeface="Book Antiqua" pitchFamily="18" charset="0"/>
              </a:rPr>
              <a:t>Their </a:t>
            </a:r>
            <a:r>
              <a:rPr lang="en-US" sz="2200" dirty="0" smtClean="0">
                <a:solidFill>
                  <a:schemeClr val="tx2">
                    <a:lumMod val="60000"/>
                    <a:lumOff val="40000"/>
                  </a:schemeClr>
                </a:solidFill>
                <a:latin typeface="Book Antiqua" pitchFamily="18" charset="0"/>
              </a:rPr>
              <a:t>spectral  width cannot be infinite </a:t>
            </a:r>
            <a:r>
              <a:rPr lang="en-US" sz="2200" dirty="0" smtClean="0">
                <a:latin typeface="Book Antiqua" pitchFamily="18" charset="0"/>
              </a:rPr>
              <a:t>in practice</a:t>
            </a:r>
          </a:p>
          <a:p>
            <a:r>
              <a:rPr lang="en-US" sz="2200" dirty="0" smtClean="0">
                <a:latin typeface="Book Antiqua" pitchFamily="18" charset="0"/>
              </a:rPr>
              <a:t>Frequency contents of   </a:t>
            </a:r>
            <a:r>
              <a:rPr lang="en-US" sz="2200" dirty="0" smtClean="0">
                <a:solidFill>
                  <a:schemeClr val="accent6">
                    <a:lumMod val="75000"/>
                  </a:schemeClr>
                </a:solidFill>
                <a:latin typeface="Book Antiqua" pitchFamily="18" charset="0"/>
              </a:rPr>
              <a:t>Speech signal   300-3  KHz</a:t>
            </a:r>
          </a:p>
          <a:p>
            <a:pPr>
              <a:buNone/>
            </a:pPr>
            <a:r>
              <a:rPr lang="en-US" sz="2200" dirty="0" smtClean="0">
                <a:latin typeface="Book Antiqua" pitchFamily="18" charset="0"/>
              </a:rPr>
              <a:t>                                               </a:t>
            </a:r>
            <a:r>
              <a:rPr lang="en-US" sz="2200" dirty="0" smtClean="0">
                <a:solidFill>
                  <a:schemeClr val="accent6">
                    <a:lumMod val="75000"/>
                  </a:schemeClr>
                </a:solidFill>
                <a:latin typeface="Book Antiqua" pitchFamily="18" charset="0"/>
              </a:rPr>
              <a:t>Music signals   20-20  KHz</a:t>
            </a:r>
          </a:p>
          <a:p>
            <a:pPr>
              <a:buNone/>
            </a:pPr>
            <a:r>
              <a:rPr lang="en-US" sz="2200" dirty="0" smtClean="0">
                <a:latin typeface="Book Antiqua" pitchFamily="18" charset="0"/>
              </a:rPr>
              <a:t>			           </a:t>
            </a:r>
            <a:r>
              <a:rPr lang="en-US" sz="2200" dirty="0" smtClean="0">
                <a:solidFill>
                  <a:schemeClr val="accent6">
                    <a:lumMod val="75000"/>
                  </a:schemeClr>
                </a:solidFill>
                <a:latin typeface="Book Antiqua" pitchFamily="18" charset="0"/>
              </a:rPr>
              <a:t>Television information   0-5 MHz</a:t>
            </a:r>
          </a:p>
          <a:p>
            <a:r>
              <a:rPr lang="en-US" sz="2200" dirty="0" smtClean="0">
                <a:latin typeface="Book Antiqua" pitchFamily="18" charset="0"/>
              </a:rPr>
              <a:t>When such a signal modulate a carrier signal of very high frequency then spectrum of this modulated signal becomes Narrow band signal</a:t>
            </a:r>
          </a:p>
          <a:p>
            <a:r>
              <a:rPr lang="en-US" sz="2200" dirty="0" smtClean="0">
                <a:latin typeface="Book Antiqua" pitchFamily="18" charset="0"/>
              </a:rPr>
              <a:t>Examples of narrowband signals found in wireless applications such as  Communication, Radars, Positioning, Sensing and Remote  control</a:t>
            </a:r>
            <a:endParaRPr lang="en-IN" sz="2200" dirty="0">
              <a:latin typeface="Book Antiqua" pitchFamily="18"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5679</TotalTime>
  <Words>1785</Words>
  <Application>Microsoft Office PowerPoint</Application>
  <PresentationFormat>On-screen Show (4:3)</PresentationFormat>
  <Paragraphs>273</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BAND LIMITED SIGNALS AND SAMLING</vt:lpstr>
      <vt:lpstr>Slide 3</vt:lpstr>
      <vt:lpstr>Examples of time limited signals </vt:lpstr>
      <vt:lpstr>Slide 5</vt:lpstr>
      <vt:lpstr>Examples of Band limited signals</vt:lpstr>
      <vt:lpstr>Band unlimited signal</vt:lpstr>
      <vt:lpstr>Why band limited signal?</vt:lpstr>
      <vt:lpstr>Narrow band signals</vt:lpstr>
      <vt:lpstr>Narrow band systems</vt:lpstr>
      <vt:lpstr> What is Sampling?  Sampling is the process of converting continuous time signal into discrete time signal by sensing analog signal value at discrete instants of time   To convert this discrete time signal back to continuous time signal without error,  there is a condition related to rate at  which these samples should be taken  and this condition is given by sampling theorem </vt:lpstr>
      <vt:lpstr>Slide 12</vt:lpstr>
      <vt:lpstr> Sampling theorem proof</vt:lpstr>
      <vt:lpstr>Slide 14</vt:lpstr>
      <vt:lpstr>Slide 15</vt:lpstr>
      <vt:lpstr>Slide 16</vt:lpstr>
      <vt:lpstr>Slide 17</vt:lpstr>
      <vt:lpstr>Sampling theorem</vt:lpstr>
      <vt:lpstr>Slide 19</vt:lpstr>
      <vt:lpstr>Slide 20</vt:lpstr>
      <vt:lpstr>Why band limited signals for sampling? </vt:lpstr>
      <vt:lpstr>References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Pulse  analog Modulation</dc:title>
  <dc:creator>vijay</dc:creator>
  <cp:lastModifiedBy>user</cp:lastModifiedBy>
  <cp:revision>374</cp:revision>
  <dcterms:created xsi:type="dcterms:W3CDTF">2006-08-16T00:00:00Z</dcterms:created>
  <dcterms:modified xsi:type="dcterms:W3CDTF">2020-04-23T02:06:51Z</dcterms:modified>
</cp:coreProperties>
</file>