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03" r:id="rId2"/>
    <p:sldId id="305" r:id="rId3"/>
    <p:sldId id="266" r:id="rId4"/>
    <p:sldId id="273" r:id="rId5"/>
    <p:sldId id="277" r:id="rId6"/>
    <p:sldId id="281" r:id="rId7"/>
    <p:sldId id="280" r:id="rId8"/>
    <p:sldId id="282" r:id="rId9"/>
    <p:sldId id="287" r:id="rId10"/>
    <p:sldId id="285" r:id="rId11"/>
    <p:sldId id="289" r:id="rId12"/>
    <p:sldId id="292" r:id="rId13"/>
    <p:sldId id="309" r:id="rId14"/>
    <p:sldId id="306" r:id="rId15"/>
    <p:sldId id="311" r:id="rId16"/>
    <p:sldId id="293" r:id="rId17"/>
    <p:sldId id="294" r:id="rId18"/>
    <p:sldId id="307" r:id="rId19"/>
    <p:sldId id="297" r:id="rId20"/>
    <p:sldId id="286" r:id="rId21"/>
    <p:sldId id="298" r:id="rId22"/>
    <p:sldId id="296" r:id="rId23"/>
    <p:sldId id="304"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7403"/>
    <a:srgbClr val="558ED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58" autoAdjust="0"/>
    <p:restoredTop sz="94640" autoAdjust="0"/>
  </p:normalViewPr>
  <p:slideViewPr>
    <p:cSldViewPr>
      <p:cViewPr>
        <p:scale>
          <a:sx n="78" d="100"/>
          <a:sy n="78" d="100"/>
        </p:scale>
        <p:origin x="-1074" y="66"/>
      </p:cViewPr>
      <p:guideLst>
        <p:guide orient="horz" pos="2160"/>
        <p:guide pos="2880"/>
      </p:guideLst>
    </p:cSldViewPr>
  </p:slideViewPr>
  <p:outlineViewPr>
    <p:cViewPr>
      <p:scale>
        <a:sx n="33" d="100"/>
        <a:sy n="33" d="100"/>
      </p:scale>
      <p:origin x="90" y="0"/>
    </p:cViewPr>
  </p:outlineViewPr>
  <p:notesTextViewPr>
    <p:cViewPr>
      <p:scale>
        <a:sx n="100" d="100"/>
        <a:sy n="100" d="100"/>
      </p:scale>
      <p:origin x="0" y="0"/>
    </p:cViewPr>
  </p:notesTextViewPr>
  <p:notesViewPr>
    <p:cSldViewPr>
      <p:cViewPr varScale="1">
        <p:scale>
          <a:sx n="59" d="100"/>
          <a:sy n="59" d="100"/>
        </p:scale>
        <p:origin x="-262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910174-75AC-494A-A836-1F45FB04FDE3}" type="datetimeFigureOut">
              <a:rPr lang="en-IN" smtClean="0"/>
              <a:pPr/>
              <a:t>26-04-2020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3EB7D-3EE5-408A-9038-FC2E6D7936CC}"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10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20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CF3EB7D-3EE5-408A-9038-FC2E6D7936CC}" type="slidenum">
              <a:rPr lang="en-IN" smtClean="0"/>
              <a:pPr/>
              <a:t>21</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3/31/2020</a:t>
            </a:r>
            <a:endParaRPr lang="en-US" dirty="0"/>
          </a:p>
        </p:txBody>
      </p:sp>
      <p:sp>
        <p:nvSpPr>
          <p:cNvPr id="5" name="Footer Placeholder 4"/>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3/31/2020</a:t>
            </a:r>
            <a:endParaRPr lang="en-US" dirty="0"/>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3/31/2020</a:t>
            </a:r>
            <a:endParaRPr lang="en-US" dirty="0"/>
          </a:p>
        </p:txBody>
      </p:sp>
      <p:sp>
        <p:nvSpPr>
          <p:cNvPr id="8" name="Footer Placeholder 7"/>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3/31/2020</a:t>
            </a:r>
            <a:endParaRPr lang="en-US" dirty="0"/>
          </a:p>
        </p:txBody>
      </p:sp>
      <p:sp>
        <p:nvSpPr>
          <p:cNvPr id="4" name="Footer Placeholder 3"/>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3/31/2020</a:t>
            </a:r>
            <a:endParaRPr lang="en-US" dirty="0"/>
          </a:p>
        </p:txBody>
      </p:sp>
      <p:sp>
        <p:nvSpPr>
          <p:cNvPr id="3" name="Footer Placeholder 2"/>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3/31/2020</a:t>
            </a:r>
            <a:endParaRPr lang="en-US" dirty="0"/>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3/31/2020</a:t>
            </a:r>
            <a:endParaRPr lang="en-US" dirty="0"/>
          </a:p>
        </p:txBody>
      </p:sp>
      <p:sp>
        <p:nvSpPr>
          <p:cNvPr id="6" name="Footer Placeholder 5"/>
          <p:cNvSpPr>
            <a:spLocks noGrp="1"/>
          </p:cNvSpPr>
          <p:nvPr>
            <p:ph type="ftr" sz="quarter" idx="11"/>
          </p:nvPr>
        </p:nvSpPr>
        <p:spPr/>
        <p:txBody>
          <a:body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3/31/2020</a:t>
            </a:r>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International Institute of Information Technology, I²IT, P-14, Rajiv Gandhi Infotech Park, Hinjawadi Phase 1, Pune - 411 057   Phone - +91 20 22933441/2/3 | Website - www.isquareit.edu.in | Email - info@isquareit.edu.in </a:t>
            </a:r>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isquareit.edu.i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111.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4339" name="Picture 5" descr="I²IT_With_name Final updated LOGO.png"/>
          <p:cNvPicPr>
            <a:picLocks noChangeAspect="1"/>
          </p:cNvPicPr>
          <p:nvPr/>
        </p:nvPicPr>
        <p:blipFill>
          <a:blip r:embed="rId3" cstate="print"/>
          <a:srcRect/>
          <a:stretch>
            <a:fillRect/>
          </a:stretch>
        </p:blipFill>
        <p:spPr bwMode="auto">
          <a:xfrm>
            <a:off x="2071688" y="71438"/>
            <a:ext cx="4892675" cy="2143125"/>
          </a:xfrm>
          <a:prstGeom prst="rect">
            <a:avLst/>
          </a:prstGeom>
          <a:noFill/>
          <a:ln w="9525">
            <a:noFill/>
            <a:miter lim="800000"/>
            <a:headEnd/>
            <a:tailEnd/>
          </a:ln>
        </p:spPr>
      </p:pic>
      <p:sp>
        <p:nvSpPr>
          <p:cNvPr id="7" name="Title 1"/>
          <p:cNvSpPr txBox="1">
            <a:spLocks/>
          </p:cNvSpPr>
          <p:nvPr/>
        </p:nvSpPr>
        <p:spPr>
          <a:xfrm>
            <a:off x="685800" y="2130425"/>
            <a:ext cx="7772400" cy="1470025"/>
          </a:xfrm>
          <a:prstGeom prst="rect">
            <a:avLst/>
          </a:prstGeom>
        </p:spPr>
        <p:txBody>
          <a:bodyPr anchor="ctr">
            <a:normAutofit/>
          </a:bodyPr>
          <a:lstStyle/>
          <a:p>
            <a:pPr algn="ctr" fontAlgn="auto">
              <a:spcAft>
                <a:spcPts val="0"/>
              </a:spcAft>
              <a:defRPr/>
            </a:pPr>
            <a:r>
              <a:rPr lang="en-IN" sz="4000" dirty="0" smtClean="0">
                <a:latin typeface="+mj-lt"/>
                <a:ea typeface="+mj-ea"/>
                <a:cs typeface="+mj-cs"/>
              </a:rPr>
              <a:t>  TYPES OF </a:t>
            </a:r>
            <a:r>
              <a:rPr lang="en-IN" sz="4000" dirty="0" smtClean="0">
                <a:latin typeface="+mj-lt"/>
                <a:ea typeface="+mj-ea"/>
                <a:cs typeface="+mj-cs"/>
              </a:rPr>
              <a:t>SAMPLING IN ANALOG COMMUNICATION </a:t>
            </a:r>
            <a:endParaRPr lang="en-IN" sz="4000" dirty="0">
              <a:latin typeface="+mj-lt"/>
              <a:ea typeface="+mj-ea"/>
              <a:cs typeface="+mj-cs"/>
            </a:endParaRPr>
          </a:p>
        </p:txBody>
      </p:sp>
      <p:sp>
        <p:nvSpPr>
          <p:cNvPr id="8" name="Subtitle 2"/>
          <p:cNvSpPr txBox="1">
            <a:spLocks/>
          </p:cNvSpPr>
          <p:nvPr/>
        </p:nvSpPr>
        <p:spPr>
          <a:xfrm>
            <a:off x="0" y="4437063"/>
            <a:ext cx="9144000" cy="2420937"/>
          </a:xfrm>
          <a:prstGeom prst="rect">
            <a:avLst/>
          </a:prstGeom>
        </p:spPr>
        <p:txBody>
          <a:bodyPr>
            <a:normAutofit fontScale="92500" lnSpcReduction="20000"/>
          </a:bodyPr>
          <a:lstStyle/>
          <a:p>
            <a:pPr marL="342900" indent="-342900" algn="ctr" fontAlgn="auto">
              <a:spcBef>
                <a:spcPct val="20000"/>
              </a:spcBef>
              <a:spcAft>
                <a:spcPts val="0"/>
              </a:spcAft>
              <a:defRPr/>
            </a:pPr>
            <a:r>
              <a:rPr lang="en-IN" sz="3200" dirty="0" smtClean="0">
                <a:latin typeface="+mn-lt"/>
                <a:cs typeface="+mn-cs"/>
              </a:rPr>
              <a:t>Smita R Kadam</a:t>
            </a:r>
            <a:endParaRPr lang="en-IN" sz="3200" dirty="0">
              <a:latin typeface="+mn-lt"/>
              <a:cs typeface="+mn-cs"/>
            </a:endParaRPr>
          </a:p>
          <a:p>
            <a:pPr marL="342900" indent="-342900" algn="ctr" fontAlgn="auto">
              <a:spcBef>
                <a:spcPct val="20000"/>
              </a:spcBef>
              <a:spcAft>
                <a:spcPts val="0"/>
              </a:spcAft>
              <a:defRPr/>
            </a:pPr>
            <a:r>
              <a:rPr lang="en-IN" sz="3200" dirty="0" smtClean="0">
                <a:latin typeface="+mn-lt"/>
                <a:cs typeface="+mn-cs"/>
              </a:rPr>
              <a:t>Department of Electronics and Telecommunication</a:t>
            </a:r>
            <a:endParaRPr lang="en-IN" sz="3200" dirty="0">
              <a:latin typeface="+mn-lt"/>
              <a:cs typeface="+mn-cs"/>
            </a:endParaRPr>
          </a:p>
          <a:p>
            <a:pPr marL="342900" indent="-342900" fontAlgn="auto">
              <a:spcBef>
                <a:spcPct val="20000"/>
              </a:spcBef>
              <a:spcAft>
                <a:spcPts val="0"/>
              </a:spcAft>
              <a:buFont typeface="Arial" pitchFamily="34" charset="0"/>
              <a:buChar char="•"/>
              <a:defRPr/>
            </a:pPr>
            <a:endParaRPr lang="en-IN" sz="3200" dirty="0">
              <a:latin typeface="+mn-lt"/>
              <a:cs typeface="+mn-cs"/>
            </a:endParaRPr>
          </a:p>
          <a:p>
            <a:pPr marL="342900" indent="-342900" algn="ctr" fontAlgn="auto">
              <a:spcBef>
                <a:spcPct val="20000"/>
              </a:spcBef>
              <a:spcAft>
                <a:spcPts val="0"/>
              </a:spcAft>
              <a:defRPr/>
            </a:pPr>
            <a:r>
              <a:rPr lang="en-IN" sz="3200" dirty="0">
                <a:latin typeface="+mn-lt"/>
                <a:cs typeface="+mn-cs"/>
              </a:rPr>
              <a:t>International Institute of Information Technology, I²IT</a:t>
            </a:r>
          </a:p>
          <a:p>
            <a:pPr marL="342900" indent="-342900" algn="ctr" fontAlgn="auto">
              <a:spcBef>
                <a:spcPct val="20000"/>
              </a:spcBef>
              <a:spcAft>
                <a:spcPts val="0"/>
              </a:spcAft>
              <a:defRPr/>
            </a:pPr>
            <a:r>
              <a:rPr lang="en-IN" sz="3200" dirty="0">
                <a:latin typeface="+mn-lt"/>
                <a:cs typeface="+mn-cs"/>
                <a:hlinkClick r:id="rId4"/>
              </a:rPr>
              <a:t>www.isquareit.edu.in</a:t>
            </a:r>
            <a:r>
              <a:rPr lang="en-IN" sz="3200" dirty="0">
                <a:latin typeface="+mn-lt"/>
                <a:cs typeface="+mn-cs"/>
              </a:rPr>
              <a:t> </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2800" dirty="0" smtClean="0">
                <a:solidFill>
                  <a:srgbClr val="C00000"/>
                </a:solidFill>
                <a:latin typeface="Book Antiqua" pitchFamily="18" charset="0"/>
              </a:rPr>
              <a:t>Natural sampling</a:t>
            </a:r>
            <a:endParaRPr lang="en-IN" sz="2800" dirty="0">
              <a:solidFill>
                <a:srgbClr val="C00000"/>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cxnSp>
        <p:nvCxnSpPr>
          <p:cNvPr id="7" name="Straight Arrow Connector 6"/>
          <p:cNvCxnSpPr/>
          <p:nvPr/>
        </p:nvCxnSpPr>
        <p:spPr>
          <a:xfrm>
            <a:off x="685800" y="1981200"/>
            <a:ext cx="4495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9600" y="4114800"/>
            <a:ext cx="4495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219200" y="1066800"/>
            <a:ext cx="3124200" cy="1371600"/>
          </a:xfrm>
          <a:custGeom>
            <a:avLst/>
            <a:gdLst>
              <a:gd name="connsiteX0" fmla="*/ 0 w 2686929"/>
              <a:gd name="connsiteY0" fmla="*/ 256467 h 1381882"/>
              <a:gd name="connsiteX1" fmla="*/ 0 w 2686929"/>
              <a:gd name="connsiteY1" fmla="*/ 256467 h 1381882"/>
              <a:gd name="connsiteX2" fmla="*/ 56271 w 2686929"/>
              <a:gd name="connsiteY2" fmla="*/ 143925 h 1381882"/>
              <a:gd name="connsiteX3" fmla="*/ 98474 w 2686929"/>
              <a:gd name="connsiteY3" fmla="*/ 129857 h 1381882"/>
              <a:gd name="connsiteX4" fmla="*/ 140677 w 2686929"/>
              <a:gd name="connsiteY4" fmla="*/ 87654 h 1381882"/>
              <a:gd name="connsiteX5" fmla="*/ 281354 w 2686929"/>
              <a:gd name="connsiteY5" fmla="*/ 59519 h 1381882"/>
              <a:gd name="connsiteX6" fmla="*/ 323557 w 2686929"/>
              <a:gd name="connsiteY6" fmla="*/ 31383 h 1381882"/>
              <a:gd name="connsiteX7" fmla="*/ 506437 w 2686929"/>
              <a:gd name="connsiteY7" fmla="*/ 31383 h 1381882"/>
              <a:gd name="connsiteX8" fmla="*/ 534572 w 2686929"/>
              <a:gd name="connsiteY8" fmla="*/ 59519 h 1381882"/>
              <a:gd name="connsiteX9" fmla="*/ 562708 w 2686929"/>
              <a:gd name="connsiteY9" fmla="*/ 101722 h 1381882"/>
              <a:gd name="connsiteX10" fmla="*/ 604911 w 2686929"/>
              <a:gd name="connsiteY10" fmla="*/ 115790 h 1381882"/>
              <a:gd name="connsiteX11" fmla="*/ 633046 w 2686929"/>
              <a:gd name="connsiteY11" fmla="*/ 157993 h 1381882"/>
              <a:gd name="connsiteX12" fmla="*/ 703385 w 2686929"/>
              <a:gd name="connsiteY12" fmla="*/ 200196 h 1381882"/>
              <a:gd name="connsiteX13" fmla="*/ 773723 w 2686929"/>
              <a:gd name="connsiteY13" fmla="*/ 298670 h 1381882"/>
              <a:gd name="connsiteX14" fmla="*/ 815926 w 2686929"/>
              <a:gd name="connsiteY14" fmla="*/ 312737 h 1381882"/>
              <a:gd name="connsiteX15" fmla="*/ 872197 w 2686929"/>
              <a:gd name="connsiteY15" fmla="*/ 369008 h 1381882"/>
              <a:gd name="connsiteX16" fmla="*/ 886265 w 2686929"/>
              <a:gd name="connsiteY16" fmla="*/ 411211 h 1381882"/>
              <a:gd name="connsiteX17" fmla="*/ 928468 w 2686929"/>
              <a:gd name="connsiteY17" fmla="*/ 453414 h 1381882"/>
              <a:gd name="connsiteX18" fmla="*/ 956603 w 2686929"/>
              <a:gd name="connsiteY18" fmla="*/ 495617 h 1381882"/>
              <a:gd name="connsiteX19" fmla="*/ 1012874 w 2686929"/>
              <a:gd name="connsiteY19" fmla="*/ 551888 h 1381882"/>
              <a:gd name="connsiteX20" fmla="*/ 1069145 w 2686929"/>
              <a:gd name="connsiteY20" fmla="*/ 650362 h 1381882"/>
              <a:gd name="connsiteX21" fmla="*/ 1097280 w 2686929"/>
              <a:gd name="connsiteY21" fmla="*/ 706633 h 1381882"/>
              <a:gd name="connsiteX22" fmla="*/ 1153551 w 2686929"/>
              <a:gd name="connsiteY22" fmla="*/ 762903 h 1381882"/>
              <a:gd name="connsiteX23" fmla="*/ 1209821 w 2686929"/>
              <a:gd name="connsiteY23" fmla="*/ 861377 h 1381882"/>
              <a:gd name="connsiteX24" fmla="*/ 1252025 w 2686929"/>
              <a:gd name="connsiteY24" fmla="*/ 889513 h 1381882"/>
              <a:gd name="connsiteX25" fmla="*/ 1322363 w 2686929"/>
              <a:gd name="connsiteY25" fmla="*/ 973919 h 1381882"/>
              <a:gd name="connsiteX26" fmla="*/ 1350498 w 2686929"/>
              <a:gd name="connsiteY26" fmla="*/ 1016122 h 1381882"/>
              <a:gd name="connsiteX27" fmla="*/ 1406769 w 2686929"/>
              <a:gd name="connsiteY27" fmla="*/ 1072393 h 1381882"/>
              <a:gd name="connsiteX28" fmla="*/ 1477108 w 2686929"/>
              <a:gd name="connsiteY28" fmla="*/ 1199002 h 1381882"/>
              <a:gd name="connsiteX29" fmla="*/ 1533378 w 2686929"/>
              <a:gd name="connsiteY29" fmla="*/ 1241205 h 1381882"/>
              <a:gd name="connsiteX30" fmla="*/ 1575581 w 2686929"/>
              <a:gd name="connsiteY30" fmla="*/ 1269340 h 1381882"/>
              <a:gd name="connsiteX31" fmla="*/ 1659988 w 2686929"/>
              <a:gd name="connsiteY31" fmla="*/ 1297476 h 1381882"/>
              <a:gd name="connsiteX32" fmla="*/ 1716258 w 2686929"/>
              <a:gd name="connsiteY32" fmla="*/ 1339679 h 1381882"/>
              <a:gd name="connsiteX33" fmla="*/ 1828800 w 2686929"/>
              <a:gd name="connsiteY33" fmla="*/ 1367814 h 1381882"/>
              <a:gd name="connsiteX34" fmla="*/ 1871003 w 2686929"/>
              <a:gd name="connsiteY34" fmla="*/ 1381882 h 1381882"/>
              <a:gd name="connsiteX35" fmla="*/ 2349305 w 2686929"/>
              <a:gd name="connsiteY35" fmla="*/ 1353747 h 1381882"/>
              <a:gd name="connsiteX36" fmla="*/ 2433711 w 2686929"/>
              <a:gd name="connsiteY36" fmla="*/ 1325611 h 1381882"/>
              <a:gd name="connsiteX37" fmla="*/ 2475914 w 2686929"/>
              <a:gd name="connsiteY37" fmla="*/ 1297476 h 1381882"/>
              <a:gd name="connsiteX38" fmla="*/ 2504049 w 2686929"/>
              <a:gd name="connsiteY38" fmla="*/ 1213070 h 1381882"/>
              <a:gd name="connsiteX39" fmla="*/ 2560320 w 2686929"/>
              <a:gd name="connsiteY39" fmla="*/ 1142731 h 1381882"/>
              <a:gd name="connsiteX40" fmla="*/ 2588455 w 2686929"/>
              <a:gd name="connsiteY40" fmla="*/ 1100528 h 1381882"/>
              <a:gd name="connsiteX41" fmla="*/ 2616591 w 2686929"/>
              <a:gd name="connsiteY41" fmla="*/ 1072393 h 1381882"/>
              <a:gd name="connsiteX42" fmla="*/ 2644726 w 2686929"/>
              <a:gd name="connsiteY42" fmla="*/ 1030190 h 1381882"/>
              <a:gd name="connsiteX43" fmla="*/ 2686929 w 2686929"/>
              <a:gd name="connsiteY43" fmla="*/ 987987 h 13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86929" h="1381882">
                <a:moveTo>
                  <a:pt x="0" y="256467"/>
                </a:moveTo>
                <a:lnTo>
                  <a:pt x="0" y="256467"/>
                </a:lnTo>
                <a:cubicBezTo>
                  <a:pt x="18757" y="218953"/>
                  <a:pt x="30521" y="177032"/>
                  <a:pt x="56271" y="143925"/>
                </a:cubicBezTo>
                <a:cubicBezTo>
                  <a:pt x="65375" y="132220"/>
                  <a:pt x="86136" y="138082"/>
                  <a:pt x="98474" y="129857"/>
                </a:cubicBezTo>
                <a:cubicBezTo>
                  <a:pt x="115027" y="118821"/>
                  <a:pt x="124124" y="98689"/>
                  <a:pt x="140677" y="87654"/>
                </a:cubicBezTo>
                <a:cubicBezTo>
                  <a:pt x="167460" y="69799"/>
                  <a:pt x="273020" y="60710"/>
                  <a:pt x="281354" y="59519"/>
                </a:cubicBezTo>
                <a:cubicBezTo>
                  <a:pt x="295422" y="50140"/>
                  <a:pt x="308435" y="38944"/>
                  <a:pt x="323557" y="31383"/>
                </a:cubicBezTo>
                <a:cubicBezTo>
                  <a:pt x="386324" y="0"/>
                  <a:pt x="427738" y="23513"/>
                  <a:pt x="506437" y="31383"/>
                </a:cubicBezTo>
                <a:cubicBezTo>
                  <a:pt x="515815" y="40762"/>
                  <a:pt x="526287" y="49162"/>
                  <a:pt x="534572" y="59519"/>
                </a:cubicBezTo>
                <a:cubicBezTo>
                  <a:pt x="545134" y="72721"/>
                  <a:pt x="549506" y="91160"/>
                  <a:pt x="562708" y="101722"/>
                </a:cubicBezTo>
                <a:cubicBezTo>
                  <a:pt x="574287" y="110985"/>
                  <a:pt x="590843" y="111101"/>
                  <a:pt x="604911" y="115790"/>
                </a:cubicBezTo>
                <a:cubicBezTo>
                  <a:pt x="614289" y="129858"/>
                  <a:pt x="619844" y="147431"/>
                  <a:pt x="633046" y="157993"/>
                </a:cubicBezTo>
                <a:cubicBezTo>
                  <a:pt x="720659" y="228083"/>
                  <a:pt x="635402" y="115216"/>
                  <a:pt x="703385" y="200196"/>
                </a:cubicBezTo>
                <a:cubicBezTo>
                  <a:pt x="723913" y="225856"/>
                  <a:pt x="749960" y="278868"/>
                  <a:pt x="773723" y="298670"/>
                </a:cubicBezTo>
                <a:cubicBezTo>
                  <a:pt x="785115" y="308163"/>
                  <a:pt x="801858" y="308048"/>
                  <a:pt x="815926" y="312737"/>
                </a:cubicBezTo>
                <a:cubicBezTo>
                  <a:pt x="834683" y="331494"/>
                  <a:pt x="863808" y="343843"/>
                  <a:pt x="872197" y="369008"/>
                </a:cubicBezTo>
                <a:cubicBezTo>
                  <a:pt x="876886" y="383076"/>
                  <a:pt x="878040" y="398873"/>
                  <a:pt x="886265" y="411211"/>
                </a:cubicBezTo>
                <a:cubicBezTo>
                  <a:pt x="897301" y="427764"/>
                  <a:pt x="915732" y="438130"/>
                  <a:pt x="928468" y="453414"/>
                </a:cubicBezTo>
                <a:cubicBezTo>
                  <a:pt x="939292" y="466402"/>
                  <a:pt x="945600" y="482780"/>
                  <a:pt x="956603" y="495617"/>
                </a:cubicBezTo>
                <a:cubicBezTo>
                  <a:pt x="973866" y="515757"/>
                  <a:pt x="1012874" y="551888"/>
                  <a:pt x="1012874" y="551888"/>
                </a:cubicBezTo>
                <a:cubicBezTo>
                  <a:pt x="1097895" y="721933"/>
                  <a:pt x="989609" y="511174"/>
                  <a:pt x="1069145" y="650362"/>
                </a:cubicBezTo>
                <a:cubicBezTo>
                  <a:pt x="1079549" y="668570"/>
                  <a:pt x="1084697" y="689856"/>
                  <a:pt x="1097280" y="706633"/>
                </a:cubicBezTo>
                <a:cubicBezTo>
                  <a:pt x="1113196" y="727854"/>
                  <a:pt x="1134794" y="744146"/>
                  <a:pt x="1153551" y="762903"/>
                </a:cubicBezTo>
                <a:cubicBezTo>
                  <a:pt x="1164584" y="784970"/>
                  <a:pt x="1189937" y="841493"/>
                  <a:pt x="1209821" y="861377"/>
                </a:cubicBezTo>
                <a:cubicBezTo>
                  <a:pt x="1221777" y="873333"/>
                  <a:pt x="1237957" y="880134"/>
                  <a:pt x="1252025" y="889513"/>
                </a:cubicBezTo>
                <a:cubicBezTo>
                  <a:pt x="1321879" y="994295"/>
                  <a:pt x="1232100" y="865603"/>
                  <a:pt x="1322363" y="973919"/>
                </a:cubicBezTo>
                <a:cubicBezTo>
                  <a:pt x="1333187" y="986907"/>
                  <a:pt x="1339495" y="1003285"/>
                  <a:pt x="1350498" y="1016122"/>
                </a:cubicBezTo>
                <a:cubicBezTo>
                  <a:pt x="1367761" y="1036262"/>
                  <a:pt x="1406769" y="1072393"/>
                  <a:pt x="1406769" y="1072393"/>
                </a:cubicBezTo>
                <a:cubicBezTo>
                  <a:pt x="1434918" y="1156838"/>
                  <a:pt x="1418146" y="1148463"/>
                  <a:pt x="1477108" y="1199002"/>
                </a:cubicBezTo>
                <a:cubicBezTo>
                  <a:pt x="1494909" y="1214260"/>
                  <a:pt x="1514299" y="1227577"/>
                  <a:pt x="1533378" y="1241205"/>
                </a:cubicBezTo>
                <a:cubicBezTo>
                  <a:pt x="1547136" y="1251032"/>
                  <a:pt x="1560131" y="1262473"/>
                  <a:pt x="1575581" y="1269340"/>
                </a:cubicBezTo>
                <a:cubicBezTo>
                  <a:pt x="1602682" y="1281385"/>
                  <a:pt x="1659988" y="1297476"/>
                  <a:pt x="1659988" y="1297476"/>
                </a:cubicBezTo>
                <a:cubicBezTo>
                  <a:pt x="1678745" y="1311544"/>
                  <a:pt x="1694616" y="1330661"/>
                  <a:pt x="1716258" y="1339679"/>
                </a:cubicBezTo>
                <a:cubicBezTo>
                  <a:pt x="1751952" y="1354551"/>
                  <a:pt x="1792116" y="1355586"/>
                  <a:pt x="1828800" y="1367814"/>
                </a:cubicBezTo>
                <a:lnTo>
                  <a:pt x="1871003" y="1381882"/>
                </a:lnTo>
                <a:lnTo>
                  <a:pt x="2349305" y="1353747"/>
                </a:lnTo>
                <a:cubicBezTo>
                  <a:pt x="2377440" y="1344368"/>
                  <a:pt x="2409035" y="1342062"/>
                  <a:pt x="2433711" y="1325611"/>
                </a:cubicBezTo>
                <a:lnTo>
                  <a:pt x="2475914" y="1297476"/>
                </a:lnTo>
                <a:cubicBezTo>
                  <a:pt x="2485292" y="1269341"/>
                  <a:pt x="2487598" y="1237746"/>
                  <a:pt x="2504049" y="1213070"/>
                </a:cubicBezTo>
                <a:cubicBezTo>
                  <a:pt x="2590658" y="1083159"/>
                  <a:pt x="2480131" y="1242969"/>
                  <a:pt x="2560320" y="1142731"/>
                </a:cubicBezTo>
                <a:cubicBezTo>
                  <a:pt x="2570882" y="1129529"/>
                  <a:pt x="2577893" y="1113730"/>
                  <a:pt x="2588455" y="1100528"/>
                </a:cubicBezTo>
                <a:cubicBezTo>
                  <a:pt x="2596741" y="1090171"/>
                  <a:pt x="2608305" y="1082750"/>
                  <a:pt x="2616591" y="1072393"/>
                </a:cubicBezTo>
                <a:cubicBezTo>
                  <a:pt x="2627153" y="1059191"/>
                  <a:pt x="2634164" y="1043392"/>
                  <a:pt x="2644726" y="1030190"/>
                </a:cubicBezTo>
                <a:cubicBezTo>
                  <a:pt x="2644740" y="1030173"/>
                  <a:pt x="2679887" y="995029"/>
                  <a:pt x="2686929" y="987987"/>
                </a:cubicBezTo>
              </a:path>
            </a:pathLst>
          </a:cu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5" name="TextBox 114"/>
          <p:cNvSpPr txBox="1"/>
          <p:nvPr/>
        </p:nvSpPr>
        <p:spPr>
          <a:xfrm>
            <a:off x="5562600" y="1524000"/>
            <a:ext cx="2971800" cy="400110"/>
          </a:xfrm>
          <a:prstGeom prst="rect">
            <a:avLst/>
          </a:prstGeom>
          <a:noFill/>
        </p:spPr>
        <p:txBody>
          <a:bodyPr wrap="square" rtlCol="0">
            <a:spAutoFit/>
          </a:bodyPr>
          <a:lstStyle/>
          <a:p>
            <a:r>
              <a:rPr lang="en-US" sz="2000" dirty="0" smtClean="0"/>
              <a:t>Message signal, m(t)</a:t>
            </a:r>
            <a:endParaRPr lang="en-IN" sz="2000" dirty="0"/>
          </a:p>
        </p:txBody>
      </p:sp>
      <p:sp>
        <p:nvSpPr>
          <p:cNvPr id="116" name="TextBox 115"/>
          <p:cNvSpPr txBox="1"/>
          <p:nvPr/>
        </p:nvSpPr>
        <p:spPr>
          <a:xfrm>
            <a:off x="5638802" y="3429000"/>
            <a:ext cx="2515689" cy="369332"/>
          </a:xfrm>
          <a:prstGeom prst="rect">
            <a:avLst/>
          </a:prstGeom>
          <a:noFill/>
        </p:spPr>
        <p:txBody>
          <a:bodyPr wrap="none" rtlCol="0">
            <a:spAutoFit/>
          </a:bodyPr>
          <a:lstStyle/>
          <a:p>
            <a:r>
              <a:rPr lang="en-US" dirty="0" smtClean="0"/>
              <a:t>Periodic Pulse train,  c(t) </a:t>
            </a:r>
            <a:endParaRPr lang="en-IN" dirty="0"/>
          </a:p>
        </p:txBody>
      </p:sp>
      <p:sp>
        <p:nvSpPr>
          <p:cNvPr id="117" name="TextBox 116"/>
          <p:cNvSpPr txBox="1"/>
          <p:nvPr/>
        </p:nvSpPr>
        <p:spPr>
          <a:xfrm>
            <a:off x="5638803" y="5257800"/>
            <a:ext cx="2894895" cy="369332"/>
          </a:xfrm>
          <a:prstGeom prst="rect">
            <a:avLst/>
          </a:prstGeom>
          <a:noFill/>
        </p:spPr>
        <p:txBody>
          <a:bodyPr wrap="none" rtlCol="0">
            <a:spAutoFit/>
          </a:bodyPr>
          <a:lstStyle/>
          <a:p>
            <a:r>
              <a:rPr lang="en-US" dirty="0" smtClean="0"/>
              <a:t>Naturally sampled signal ,s(t)</a:t>
            </a:r>
            <a:endParaRPr lang="en-IN" dirty="0"/>
          </a:p>
        </p:txBody>
      </p:sp>
      <p:sp>
        <p:nvSpPr>
          <p:cNvPr id="119" name="TextBox 118"/>
          <p:cNvSpPr txBox="1"/>
          <p:nvPr/>
        </p:nvSpPr>
        <p:spPr>
          <a:xfrm>
            <a:off x="304800" y="4114802"/>
            <a:ext cx="5791200" cy="261610"/>
          </a:xfrm>
          <a:prstGeom prst="rect">
            <a:avLst/>
          </a:prstGeom>
          <a:noFill/>
        </p:spPr>
        <p:txBody>
          <a:bodyPr wrap="square" rtlCol="0">
            <a:spAutoFit/>
          </a:bodyPr>
          <a:lstStyle/>
          <a:p>
            <a:r>
              <a:rPr lang="en-US" sz="1100" dirty="0" smtClean="0"/>
              <a:t>    </a:t>
            </a:r>
            <a:r>
              <a:rPr lang="en-US" sz="1100" b="1" dirty="0" smtClean="0"/>
              <a:t>              -6Ts                 -4Ts                -2T       -Ts         0        Ts       2Ts               4Ts             </a:t>
            </a:r>
            <a:endParaRPr lang="en-IN" sz="1100" b="1" dirty="0"/>
          </a:p>
        </p:txBody>
      </p:sp>
      <p:sp>
        <p:nvSpPr>
          <p:cNvPr id="120" name="Oval 119"/>
          <p:cNvSpPr/>
          <p:nvPr/>
        </p:nvSpPr>
        <p:spPr>
          <a:xfrm>
            <a:off x="52578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Oval 120"/>
          <p:cNvSpPr/>
          <p:nvPr/>
        </p:nvSpPr>
        <p:spPr>
          <a:xfrm>
            <a:off x="49530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Oval 121"/>
          <p:cNvSpPr/>
          <p:nvPr/>
        </p:nvSpPr>
        <p:spPr>
          <a:xfrm>
            <a:off x="51054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Oval 122"/>
          <p:cNvSpPr/>
          <p:nvPr/>
        </p:nvSpPr>
        <p:spPr>
          <a:xfrm>
            <a:off x="3810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Oval 123"/>
          <p:cNvSpPr/>
          <p:nvPr/>
        </p:nvSpPr>
        <p:spPr>
          <a:xfrm>
            <a:off x="6858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p:cNvSpPr/>
          <p:nvPr/>
        </p:nvSpPr>
        <p:spPr>
          <a:xfrm>
            <a:off x="47244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p:cNvSpPr/>
          <p:nvPr/>
        </p:nvSpPr>
        <p:spPr>
          <a:xfrm>
            <a:off x="990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p:cNvSpPr/>
          <p:nvPr/>
        </p:nvSpPr>
        <p:spPr>
          <a:xfrm>
            <a:off x="1371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p:cNvSpPr/>
          <p:nvPr/>
        </p:nvSpPr>
        <p:spPr>
          <a:xfrm>
            <a:off x="1752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Rectangle 66"/>
          <p:cNvSpPr/>
          <p:nvPr/>
        </p:nvSpPr>
        <p:spPr>
          <a:xfrm>
            <a:off x="2133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ectangle 67"/>
          <p:cNvSpPr/>
          <p:nvPr/>
        </p:nvSpPr>
        <p:spPr>
          <a:xfrm>
            <a:off x="2514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2895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Rectangle 69"/>
          <p:cNvSpPr/>
          <p:nvPr/>
        </p:nvSpPr>
        <p:spPr>
          <a:xfrm>
            <a:off x="4419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p:cNvSpPr/>
          <p:nvPr/>
        </p:nvSpPr>
        <p:spPr>
          <a:xfrm>
            <a:off x="4038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Rectangle 71"/>
          <p:cNvSpPr/>
          <p:nvPr/>
        </p:nvSpPr>
        <p:spPr>
          <a:xfrm>
            <a:off x="3657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p:cNvSpPr/>
          <p:nvPr/>
        </p:nvSpPr>
        <p:spPr>
          <a:xfrm>
            <a:off x="3276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9938" name="Picture 2"/>
          <p:cNvPicPr>
            <a:picLocks noChangeAspect="1" noChangeArrowheads="1"/>
          </p:cNvPicPr>
          <p:nvPr/>
        </p:nvPicPr>
        <p:blipFill>
          <a:blip r:embed="rId3" cstate="print"/>
          <a:srcRect/>
          <a:stretch>
            <a:fillRect/>
          </a:stretch>
        </p:blipFill>
        <p:spPr bwMode="auto">
          <a:xfrm>
            <a:off x="1143000" y="4572000"/>
            <a:ext cx="3362325" cy="1752600"/>
          </a:xfrm>
          <a:prstGeom prst="rect">
            <a:avLst/>
          </a:prstGeom>
          <a:noFill/>
          <a:ln w="9525">
            <a:noFill/>
            <a:miter lim="800000"/>
            <a:headEnd/>
            <a:tailEnd/>
          </a:ln>
        </p:spPr>
      </p:pic>
      <p:cxnSp>
        <p:nvCxnSpPr>
          <p:cNvPr id="96" name="Straight Arrow Connector 95"/>
          <p:cNvCxnSpPr/>
          <p:nvPr/>
        </p:nvCxnSpPr>
        <p:spPr>
          <a:xfrm>
            <a:off x="609600" y="5715000"/>
            <a:ext cx="4495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334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939" name="Rectangle 3"/>
          <p:cNvSpPr>
            <a:spLocks noChangeArrowheads="1"/>
          </p:cNvSpPr>
          <p:nvPr/>
        </p:nvSpPr>
        <p:spPr bwMode="auto">
          <a:xfrm>
            <a:off x="1676400" y="2819402"/>
            <a:ext cx="304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Straight Connector 33"/>
          <p:cNvCxnSpPr/>
          <p:nvPr/>
        </p:nvCxnSpPr>
        <p:spPr>
          <a:xfrm>
            <a:off x="1752600" y="31242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36" name="Picture 35" descr="Logo2.png"/>
          <p:cNvPicPr>
            <a:picLocks noChangeAspect="1"/>
          </p:cNvPicPr>
          <p:nvPr/>
        </p:nvPicPr>
        <p:blipFill>
          <a:blip r:embed="rId4" cstate="print"/>
          <a:srcRect/>
          <a:stretch>
            <a:fillRect/>
          </a:stretch>
        </p:blipFill>
        <p:spPr bwMode="auto">
          <a:xfrm>
            <a:off x="7772400" y="0"/>
            <a:ext cx="1371600" cy="1828800"/>
          </a:xfrm>
          <a:prstGeom prst="rect">
            <a:avLst/>
          </a:prstGeom>
          <a:noFill/>
          <a:ln w="9525">
            <a:noFill/>
            <a:miter lim="800000"/>
            <a:headEnd/>
            <a:tailEnd/>
          </a:ln>
        </p:spPr>
      </p:pic>
      <p:sp>
        <p:nvSpPr>
          <p:cNvPr id="37" name="TextBox 36"/>
          <p:cNvSpPr txBox="1"/>
          <p:nvPr/>
        </p:nvSpPr>
        <p:spPr>
          <a:xfrm>
            <a:off x="5181600" y="1828800"/>
            <a:ext cx="260008" cy="369332"/>
          </a:xfrm>
          <a:prstGeom prst="rect">
            <a:avLst/>
          </a:prstGeom>
          <a:noFill/>
        </p:spPr>
        <p:txBody>
          <a:bodyPr wrap="none" rtlCol="0">
            <a:spAutoFit/>
          </a:bodyPr>
          <a:lstStyle/>
          <a:p>
            <a:r>
              <a:rPr lang="en-US" b="1" dirty="0" smtClean="0">
                <a:latin typeface="Book Antiqua" pitchFamily="18" charset="0"/>
              </a:rPr>
              <a:t>t</a:t>
            </a:r>
            <a:endParaRPr lang="en-IN" b="1" dirty="0">
              <a:latin typeface="Book Antiqua" pitchFamily="18" charset="0"/>
            </a:endParaRPr>
          </a:p>
        </p:txBody>
      </p:sp>
      <p:sp>
        <p:nvSpPr>
          <p:cNvPr id="38" name="TextBox 37"/>
          <p:cNvSpPr txBox="1"/>
          <p:nvPr/>
        </p:nvSpPr>
        <p:spPr>
          <a:xfrm>
            <a:off x="5029200" y="3962400"/>
            <a:ext cx="319318" cy="369332"/>
          </a:xfrm>
          <a:prstGeom prst="rect">
            <a:avLst/>
          </a:prstGeom>
          <a:noFill/>
        </p:spPr>
        <p:txBody>
          <a:bodyPr wrap="none" rtlCol="0">
            <a:spAutoFit/>
          </a:bodyPr>
          <a:lstStyle/>
          <a:p>
            <a:r>
              <a:rPr lang="en-US" b="1" dirty="0" smtClean="0">
                <a:latin typeface="Book Antiqua" pitchFamily="18" charset="0"/>
              </a:rPr>
              <a:t> t</a:t>
            </a:r>
            <a:endParaRPr lang="en-IN" b="1" dirty="0">
              <a:latin typeface="Book Antiqua" pitchFamily="18" charset="0"/>
            </a:endParaRPr>
          </a:p>
        </p:txBody>
      </p:sp>
      <p:sp>
        <p:nvSpPr>
          <p:cNvPr id="39" name="TextBox 38"/>
          <p:cNvSpPr txBox="1"/>
          <p:nvPr/>
        </p:nvSpPr>
        <p:spPr>
          <a:xfrm>
            <a:off x="5029200" y="5562600"/>
            <a:ext cx="319318" cy="369332"/>
          </a:xfrm>
          <a:prstGeom prst="rect">
            <a:avLst/>
          </a:prstGeom>
          <a:noFill/>
        </p:spPr>
        <p:txBody>
          <a:bodyPr wrap="none" rtlCol="0">
            <a:spAutoFit/>
          </a:bodyPr>
          <a:lstStyle/>
          <a:p>
            <a:r>
              <a:rPr lang="en-US" b="1" dirty="0" smtClean="0">
                <a:latin typeface="Book Antiqua" pitchFamily="18" charset="0"/>
              </a:rPr>
              <a:t> t</a:t>
            </a:r>
            <a:endParaRPr lang="en-IN" b="1" dirty="0">
              <a:latin typeface="Book Antiqu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533400"/>
          </a:xfrm>
        </p:spPr>
        <p:txBody>
          <a:bodyPr>
            <a:noAutofit/>
          </a:bodyPr>
          <a:lstStyle/>
          <a:p>
            <a:pPr algn="l"/>
            <a:r>
              <a:rPr lang="en-US" sz="2800" dirty="0" smtClean="0">
                <a:solidFill>
                  <a:srgbClr val="C00000"/>
                </a:solidFill>
                <a:latin typeface="Book Antiqua" pitchFamily="18" charset="0"/>
              </a:rPr>
              <a:t>Natural sampling Equation</a:t>
            </a:r>
            <a:endParaRPr lang="en-IN" sz="2800" dirty="0">
              <a:solidFill>
                <a:srgbClr val="C00000"/>
              </a:solidFill>
              <a:latin typeface="Book Antiqua" pitchFamily="18" charset="0"/>
            </a:endParaRPr>
          </a:p>
        </p:txBody>
      </p:sp>
      <p:sp>
        <p:nvSpPr>
          <p:cNvPr id="3" name="Content Placeholder 2"/>
          <p:cNvSpPr>
            <a:spLocks noGrp="1"/>
          </p:cNvSpPr>
          <p:nvPr>
            <p:ph idx="1"/>
          </p:nvPr>
        </p:nvSpPr>
        <p:spPr>
          <a:xfrm>
            <a:off x="304800" y="762000"/>
            <a:ext cx="8610600" cy="5638800"/>
          </a:xfrm>
        </p:spPr>
        <p:txBody>
          <a:bodyPr>
            <a:normAutofit/>
          </a:bodyPr>
          <a:lstStyle/>
          <a:p>
            <a:r>
              <a:rPr lang="en-US" sz="2000" dirty="0" smtClean="0">
                <a:latin typeface="Book Antiqua" pitchFamily="18" charset="0"/>
              </a:rPr>
              <a:t>Fourier series of an un modulated pulse train c(t) is given as</a:t>
            </a:r>
          </a:p>
          <a:p>
            <a:pPr>
              <a:buNone/>
            </a:pPr>
            <a:r>
              <a:rPr lang="en-US" sz="2000" dirty="0" smtClean="0">
                <a:latin typeface="Book Antiqua" pitchFamily="18" charset="0"/>
              </a:rPr>
              <a:t>    </a:t>
            </a:r>
          </a:p>
          <a:p>
            <a:pPr>
              <a:buNone/>
            </a:pPr>
            <a:r>
              <a:rPr lang="en-US" sz="2000" dirty="0" smtClean="0">
                <a:latin typeface="Book Antiqua" pitchFamily="18" charset="0"/>
              </a:rPr>
              <a:t>      </a:t>
            </a:r>
            <a:r>
              <a:rPr lang="en-IN" sz="2000" dirty="0" smtClean="0">
                <a:latin typeface="Book Antiqua" pitchFamily="18" charset="0"/>
              </a:rPr>
              <a:t>C(t) = a</a:t>
            </a:r>
            <a:r>
              <a:rPr lang="en-IN" sz="2000" baseline="-25000" dirty="0" smtClean="0">
                <a:latin typeface="Book Antiqua" pitchFamily="18" charset="0"/>
              </a:rPr>
              <a:t>0 </a:t>
            </a:r>
            <a:r>
              <a:rPr lang="en-IN" sz="2000" dirty="0" smtClean="0">
                <a:latin typeface="Book Antiqua" pitchFamily="18" charset="0"/>
              </a:rPr>
              <a:t>+  </a:t>
            </a:r>
            <a:r>
              <a:rPr lang="en-US" sz="2000" dirty="0" smtClean="0">
                <a:latin typeface="Book Antiqua" pitchFamily="18" charset="0"/>
              </a:rPr>
              <a:t> </a:t>
            </a:r>
            <a:r>
              <a:rPr lang="en-IN" sz="2000" dirty="0" smtClean="0">
                <a:latin typeface="Book Antiqua" pitchFamily="18" charset="0"/>
              </a:rPr>
              <a:t>  </a:t>
            </a:r>
          </a:p>
          <a:p>
            <a:pPr>
              <a:buNone/>
            </a:pPr>
            <a:endParaRPr lang="en-US" sz="2000" dirty="0" smtClean="0">
              <a:latin typeface="Book Antiqua" pitchFamily="18" charset="0"/>
            </a:endParaRPr>
          </a:p>
          <a:p>
            <a:pPr>
              <a:buNone/>
            </a:pPr>
            <a:r>
              <a:rPr lang="en-US" sz="2000" dirty="0" smtClean="0">
                <a:latin typeface="Book Antiqua" pitchFamily="18" charset="0"/>
              </a:rPr>
              <a:t>    	       = </a:t>
            </a:r>
            <a:r>
              <a:rPr lang="en-IN" sz="2000" dirty="0" smtClean="0">
                <a:latin typeface="Book Antiqua" pitchFamily="18" charset="0"/>
              </a:rPr>
              <a:t>a</a:t>
            </a:r>
            <a:r>
              <a:rPr lang="en-IN" sz="2000" baseline="-25000" dirty="0" smtClean="0">
                <a:latin typeface="Book Antiqua" pitchFamily="18" charset="0"/>
              </a:rPr>
              <a:t>0 </a:t>
            </a:r>
            <a:r>
              <a:rPr lang="en-IN" sz="2000" dirty="0" smtClean="0">
                <a:latin typeface="Book Antiqua" pitchFamily="18" charset="0"/>
              </a:rPr>
              <a:t>+ a</a:t>
            </a:r>
            <a:r>
              <a:rPr lang="en-IN" sz="2000" baseline="-25000" dirty="0" smtClean="0">
                <a:latin typeface="Book Antiqua" pitchFamily="18" charset="0"/>
              </a:rPr>
              <a:t>1</a:t>
            </a:r>
            <a:r>
              <a:rPr lang="en-IN" sz="2000" dirty="0" smtClean="0">
                <a:latin typeface="Book Antiqua" pitchFamily="18" charset="0"/>
              </a:rPr>
              <a:t> </a:t>
            </a:r>
            <a:r>
              <a:rPr lang="en-IN" sz="2000" dirty="0" err="1" smtClean="0">
                <a:latin typeface="Book Antiqua" pitchFamily="18" charset="0"/>
              </a:rPr>
              <a:t>cos</a:t>
            </a:r>
            <a:r>
              <a:rPr lang="en-IN" sz="2000" dirty="0" smtClean="0">
                <a:latin typeface="Book Antiqua" pitchFamily="18" charset="0"/>
              </a:rPr>
              <a:t>        + a</a:t>
            </a:r>
            <a:r>
              <a:rPr lang="en-IN" sz="2000" baseline="-25000" dirty="0" smtClean="0">
                <a:latin typeface="Book Antiqua" pitchFamily="18" charset="0"/>
              </a:rPr>
              <a:t>2 </a:t>
            </a:r>
            <a:r>
              <a:rPr lang="en-IN" sz="2000" dirty="0" err="1" smtClean="0">
                <a:latin typeface="Book Antiqua" pitchFamily="18" charset="0"/>
              </a:rPr>
              <a:t>cos</a:t>
            </a:r>
            <a:r>
              <a:rPr lang="en-IN" sz="2000" dirty="0" smtClean="0">
                <a:latin typeface="Book Antiqua" pitchFamily="18" charset="0"/>
              </a:rPr>
              <a:t>          +.....</a:t>
            </a:r>
          </a:p>
          <a:p>
            <a:pPr>
              <a:buNone/>
            </a:pPr>
            <a:endParaRPr lang="en-US" sz="2000" dirty="0" smtClean="0">
              <a:latin typeface="Book Antiqua" pitchFamily="18" charset="0"/>
            </a:endParaRPr>
          </a:p>
          <a:p>
            <a:pPr>
              <a:buNone/>
            </a:pPr>
            <a:r>
              <a:rPr lang="en-US" sz="2000" dirty="0" smtClean="0">
                <a:latin typeface="Book Antiqua" pitchFamily="18" charset="0"/>
              </a:rPr>
              <a:t>We have, </a:t>
            </a:r>
          </a:p>
          <a:p>
            <a:pPr>
              <a:buNone/>
            </a:pPr>
            <a:r>
              <a:rPr lang="en-US" sz="2000" dirty="0" smtClean="0">
                <a:latin typeface="Book Antiqua" pitchFamily="18" charset="0"/>
              </a:rPr>
              <a:t>      S(t) = m(t) . C(t)</a:t>
            </a:r>
          </a:p>
          <a:p>
            <a:pPr>
              <a:buNone/>
            </a:pPr>
            <a:endParaRPr lang="en-US" sz="2000" dirty="0" smtClean="0">
              <a:latin typeface="Book Antiqua" pitchFamily="18" charset="0"/>
            </a:endParaRPr>
          </a:p>
          <a:p>
            <a:pPr>
              <a:buNone/>
            </a:pPr>
            <a:r>
              <a:rPr lang="en-US" sz="2000" dirty="0" smtClean="0">
                <a:latin typeface="Book Antiqua" pitchFamily="18" charset="0"/>
              </a:rPr>
              <a:t>      S(t) = </a:t>
            </a:r>
            <a:r>
              <a:rPr lang="en-IN" sz="2000" dirty="0" smtClean="0">
                <a:latin typeface="Book Antiqua" pitchFamily="18" charset="0"/>
              </a:rPr>
              <a:t>a</a:t>
            </a:r>
            <a:r>
              <a:rPr lang="en-IN" sz="2000" baseline="-25000" dirty="0" smtClean="0">
                <a:latin typeface="Book Antiqua" pitchFamily="18" charset="0"/>
              </a:rPr>
              <a:t>0  </a:t>
            </a:r>
            <a:r>
              <a:rPr lang="en-IN" sz="2000" dirty="0" smtClean="0">
                <a:latin typeface="Book Antiqua" pitchFamily="18" charset="0"/>
              </a:rPr>
              <a:t> .m(t)+ a</a:t>
            </a:r>
            <a:r>
              <a:rPr lang="en-IN" sz="2000" baseline="-25000" dirty="0" smtClean="0">
                <a:latin typeface="Book Antiqua" pitchFamily="18" charset="0"/>
              </a:rPr>
              <a:t>1</a:t>
            </a:r>
            <a:r>
              <a:rPr lang="en-IN" sz="2000" dirty="0" smtClean="0">
                <a:latin typeface="Book Antiqua" pitchFamily="18" charset="0"/>
              </a:rPr>
              <a:t> m(t). </a:t>
            </a:r>
            <a:r>
              <a:rPr lang="en-IN" sz="2000" dirty="0" err="1" smtClean="0">
                <a:latin typeface="Book Antiqua" pitchFamily="18" charset="0"/>
              </a:rPr>
              <a:t>cos</a:t>
            </a:r>
            <a:r>
              <a:rPr lang="en-IN" sz="2000" dirty="0" smtClean="0">
                <a:latin typeface="Book Antiqua" pitchFamily="18" charset="0"/>
              </a:rPr>
              <a:t>         + a</a:t>
            </a:r>
            <a:r>
              <a:rPr lang="en-IN" sz="2000" baseline="-25000" dirty="0" smtClean="0">
                <a:latin typeface="Book Antiqua" pitchFamily="18" charset="0"/>
              </a:rPr>
              <a:t>2 </a:t>
            </a:r>
            <a:r>
              <a:rPr lang="en-IN" sz="2000" dirty="0" smtClean="0">
                <a:latin typeface="Book Antiqua" pitchFamily="18" charset="0"/>
              </a:rPr>
              <a:t>m(t). </a:t>
            </a:r>
            <a:r>
              <a:rPr lang="en-IN" sz="2000" dirty="0" err="1" smtClean="0">
                <a:latin typeface="Book Antiqua" pitchFamily="18" charset="0"/>
              </a:rPr>
              <a:t>cos</a:t>
            </a:r>
            <a:r>
              <a:rPr lang="en-IN" sz="2000" dirty="0" smtClean="0">
                <a:latin typeface="Book Antiqua" pitchFamily="18" charset="0"/>
              </a:rPr>
              <a:t>        +.....</a:t>
            </a:r>
            <a:endParaRPr lang="en-US" sz="2000" dirty="0" smtClean="0">
              <a:latin typeface="Book Antiqua" pitchFamily="18" charset="0"/>
            </a:endParaRPr>
          </a:p>
          <a:p>
            <a:endParaRPr lang="en-US" sz="2000" dirty="0" smtClean="0">
              <a:latin typeface="Book Antiqua" pitchFamily="18" charset="0"/>
            </a:endParaRPr>
          </a:p>
          <a:p>
            <a:r>
              <a:rPr lang="en-US" sz="2000" dirty="0" smtClean="0">
                <a:latin typeface="Book Antiqua" pitchFamily="18" charset="0"/>
              </a:rPr>
              <a:t> above equation shows that  sampled  signal consist of modulating signal m(t)  multiplied by a DC term </a:t>
            </a:r>
            <a:r>
              <a:rPr lang="en-IN" sz="2000" dirty="0" smtClean="0">
                <a:latin typeface="Book Antiqua" pitchFamily="18" charset="0"/>
              </a:rPr>
              <a:t>a</a:t>
            </a:r>
            <a:r>
              <a:rPr lang="en-IN" sz="2000" baseline="-25000" dirty="0" smtClean="0">
                <a:latin typeface="Book Antiqua" pitchFamily="18" charset="0"/>
              </a:rPr>
              <a:t>0</a:t>
            </a:r>
          </a:p>
          <a:p>
            <a:r>
              <a:rPr lang="en-US" sz="2000" dirty="0" smtClean="0">
                <a:latin typeface="Book Antiqua" pitchFamily="18" charset="0"/>
              </a:rPr>
              <a:t>And series of DSBSC type components</a:t>
            </a:r>
            <a:endParaRPr lang="en-IN" sz="2000" dirty="0" smtClean="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sp>
        <p:nvSpPr>
          <p:cNvPr id="1026"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1371600"/>
            <a:ext cx="1159435" cy="609600"/>
          </a:xfrm>
          <a:prstGeom prst="rect">
            <a:avLst/>
          </a:prstGeom>
          <a:noFill/>
        </p:spPr>
      </p:pic>
      <p:sp>
        <p:nvSpPr>
          <p:cNvPr id="1028"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90800" y="2209800"/>
            <a:ext cx="304800" cy="477078"/>
          </a:xfrm>
          <a:prstGeom prst="rect">
            <a:avLst/>
          </a:prstGeom>
          <a:noFill/>
        </p:spPr>
      </p:pic>
      <p:sp>
        <p:nvSpPr>
          <p:cNvPr id="1030" name="Rectangle 6"/>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102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62400" y="2209800"/>
            <a:ext cx="381000" cy="596348"/>
          </a:xfrm>
          <a:prstGeom prst="rect">
            <a:avLst/>
          </a:prstGeom>
          <a:noFill/>
        </p:spPr>
      </p:pic>
      <p:pic>
        <p:nvPicPr>
          <p:cNvPr id="12"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10000" y="4038600"/>
            <a:ext cx="304800" cy="477078"/>
          </a:xfrm>
          <a:prstGeom prst="rect">
            <a:avLst/>
          </a:prstGeom>
          <a:noFill/>
        </p:spPr>
      </p:pic>
      <p:pic>
        <p:nvPicPr>
          <p:cNvPr id="13"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91200" y="4038600"/>
            <a:ext cx="304800" cy="477078"/>
          </a:xfrm>
          <a:prstGeom prst="rect">
            <a:avLst/>
          </a:prstGeom>
          <a:noFill/>
        </p:spPr>
      </p:pic>
      <p:sp>
        <p:nvSpPr>
          <p:cNvPr id="15"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6" name="Picture 15" descr="Logo2.png"/>
          <p:cNvPicPr>
            <a:picLocks noChangeAspect="1"/>
          </p:cNvPicPr>
          <p:nvPr/>
        </p:nvPicPr>
        <p:blipFill>
          <a:blip r:embed="rId5"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
        <p:nvSpPr>
          <p:cNvPr id="3" name="Content Placeholder 2"/>
          <p:cNvSpPr>
            <a:spLocks noGrp="1"/>
          </p:cNvSpPr>
          <p:nvPr>
            <p:ph idx="1"/>
          </p:nvPr>
        </p:nvSpPr>
        <p:spPr>
          <a:xfrm>
            <a:off x="304800" y="762000"/>
            <a:ext cx="8458200" cy="5791200"/>
          </a:xfrm>
        </p:spPr>
        <p:txBody>
          <a:bodyPr>
            <a:normAutofit fontScale="92500" lnSpcReduction="20000"/>
          </a:bodyPr>
          <a:lstStyle/>
          <a:p>
            <a:pPr>
              <a:lnSpc>
                <a:spcPct val="150000"/>
              </a:lnSpc>
            </a:pPr>
            <a:r>
              <a:rPr lang="en-US" sz="2200" dirty="0" smtClean="0">
                <a:latin typeface="Book Antiqua" pitchFamily="18" charset="0"/>
              </a:rPr>
              <a:t>Modulating signal spectrum is indicated by </a:t>
            </a:r>
            <a:r>
              <a:rPr lang="en-US" sz="2000" i="1" dirty="0" smtClean="0">
                <a:solidFill>
                  <a:srgbClr val="0070C0"/>
                </a:solidFill>
                <a:latin typeface="Book Antiqua" pitchFamily="18" charset="0"/>
              </a:rPr>
              <a:t>M(f) </a:t>
            </a:r>
            <a:r>
              <a:rPr lang="en-US" sz="2200" dirty="0" smtClean="0">
                <a:latin typeface="Book Antiqua" pitchFamily="18" charset="0"/>
              </a:rPr>
              <a:t>and </a:t>
            </a:r>
            <a:r>
              <a:rPr lang="en-US" sz="2000" i="1" dirty="0" smtClean="0">
                <a:solidFill>
                  <a:srgbClr val="0070C0"/>
                </a:solidFill>
                <a:latin typeface="Book Antiqua" pitchFamily="18" charset="0"/>
              </a:rPr>
              <a:t>Wm</a:t>
            </a:r>
            <a:r>
              <a:rPr lang="en-US" sz="2200" dirty="0" smtClean="0">
                <a:latin typeface="Book Antiqua" pitchFamily="18" charset="0"/>
              </a:rPr>
              <a:t> is the  highest frequency component </a:t>
            </a:r>
          </a:p>
          <a:p>
            <a:pPr>
              <a:lnSpc>
                <a:spcPct val="150000"/>
              </a:lnSpc>
            </a:pPr>
            <a:r>
              <a:rPr lang="en-US" sz="2200" dirty="0" smtClean="0">
                <a:latin typeface="Book Antiqua" pitchFamily="18" charset="0"/>
              </a:rPr>
              <a:t>From the spectrum of sampled signal </a:t>
            </a:r>
            <a:r>
              <a:rPr lang="en-US" sz="2000" i="1" dirty="0" smtClean="0">
                <a:solidFill>
                  <a:srgbClr val="0070C0"/>
                </a:solidFill>
                <a:latin typeface="Book Antiqua" pitchFamily="18" charset="0"/>
              </a:rPr>
              <a:t>M’(f) </a:t>
            </a:r>
            <a:r>
              <a:rPr lang="en-US" sz="2200" dirty="0" smtClean="0">
                <a:latin typeface="Book Antiqua" pitchFamily="18" charset="0"/>
              </a:rPr>
              <a:t>, it is obvious that all the modulating signal spectrum is contained in the baseband part of the spectrum </a:t>
            </a:r>
          </a:p>
          <a:p>
            <a:pPr>
              <a:lnSpc>
                <a:spcPct val="150000"/>
              </a:lnSpc>
            </a:pPr>
            <a:r>
              <a:rPr lang="en-US" sz="2200" dirty="0" smtClean="0">
                <a:latin typeface="Book Antiqua" pitchFamily="18" charset="0"/>
              </a:rPr>
              <a:t>Original baseband signal m(t) and spectrum M(f) lies in almost same band (</a:t>
            </a:r>
            <a:r>
              <a:rPr lang="en-US" sz="2200" dirty="0" smtClean="0">
                <a:solidFill>
                  <a:srgbClr val="FF0000"/>
                </a:solidFill>
                <a:latin typeface="Book Antiqua" pitchFamily="18" charset="0"/>
              </a:rPr>
              <a:t>then </a:t>
            </a:r>
            <a:r>
              <a:rPr lang="en-US" sz="2200" i="1" dirty="0" smtClean="0">
                <a:solidFill>
                  <a:srgbClr val="FF0000"/>
                </a:solidFill>
                <a:latin typeface="Book Antiqua" pitchFamily="18" charset="0"/>
              </a:rPr>
              <a:t>why to use  natural PAM ?)</a:t>
            </a:r>
          </a:p>
          <a:p>
            <a:pPr>
              <a:lnSpc>
                <a:spcPct val="150000"/>
              </a:lnSpc>
            </a:pPr>
            <a:r>
              <a:rPr lang="en-US" sz="2200" i="1" dirty="0" smtClean="0">
                <a:latin typeface="Book Antiqua" pitchFamily="18" charset="0"/>
              </a:rPr>
              <a:t> </a:t>
            </a:r>
            <a:r>
              <a:rPr lang="en-US" sz="2200" dirty="0" smtClean="0">
                <a:latin typeface="Book Antiqua" pitchFamily="18" charset="0"/>
              </a:rPr>
              <a:t>Pulse modulation allows pulses carrying different modulating signals to be interleaved in time, known as </a:t>
            </a:r>
            <a:r>
              <a:rPr lang="en-US" sz="2200" i="1" dirty="0" smtClean="0">
                <a:latin typeface="Book Antiqua" pitchFamily="18" charset="0"/>
              </a:rPr>
              <a:t>time division multiplexed </a:t>
            </a:r>
            <a:r>
              <a:rPr lang="en-US" sz="2200" dirty="0" smtClean="0">
                <a:latin typeface="Book Antiqua" pitchFamily="18" charset="0"/>
              </a:rPr>
              <a:t>(TDM) signal</a:t>
            </a:r>
          </a:p>
          <a:p>
            <a:pPr>
              <a:lnSpc>
                <a:spcPct val="150000"/>
              </a:lnSpc>
            </a:pPr>
            <a:r>
              <a:rPr lang="en-US" sz="2200" dirty="0" smtClean="0">
                <a:latin typeface="Book Antiqua" pitchFamily="18" charset="0"/>
              </a:rPr>
              <a:t>To prevent lower edge of the DSBSC spectrum</a:t>
            </a:r>
            <a:r>
              <a:rPr lang="en-US" sz="1800" dirty="0" smtClean="0">
                <a:solidFill>
                  <a:srgbClr val="002060"/>
                </a:solidFill>
                <a:latin typeface="Book Antiqua" pitchFamily="18" charset="0"/>
              </a:rPr>
              <a:t>( </a:t>
            </a:r>
            <a:r>
              <a:rPr lang="en-US" sz="2200" dirty="0" err="1" smtClean="0">
                <a:solidFill>
                  <a:srgbClr val="002060"/>
                </a:solidFill>
                <a:latin typeface="Book Antiqua" pitchFamily="18" charset="0"/>
              </a:rPr>
              <a:t>fs</a:t>
            </a:r>
            <a:r>
              <a:rPr lang="en-US" sz="1800" dirty="0" smtClean="0">
                <a:solidFill>
                  <a:srgbClr val="002060"/>
                </a:solidFill>
                <a:latin typeface="Book Antiqua" pitchFamily="18" charset="0"/>
              </a:rPr>
              <a:t> -Wm) </a:t>
            </a:r>
            <a:r>
              <a:rPr lang="en-US" sz="2200" dirty="0" smtClean="0">
                <a:latin typeface="Book Antiqua" pitchFamily="18" charset="0"/>
              </a:rPr>
              <a:t>from overlapping with low-frequency spectrum (</a:t>
            </a:r>
            <a:r>
              <a:rPr lang="en-US" sz="1800" dirty="0" smtClean="0">
                <a:solidFill>
                  <a:srgbClr val="002060"/>
                </a:solidFill>
                <a:latin typeface="Book Antiqua" pitchFamily="18" charset="0"/>
              </a:rPr>
              <a:t>0 - Wm</a:t>
            </a:r>
            <a:r>
              <a:rPr lang="en-US" sz="2200" dirty="0" smtClean="0">
                <a:latin typeface="Book Antiqua" pitchFamily="18" charset="0"/>
              </a:rPr>
              <a:t>), the separation  </a:t>
            </a:r>
            <a:r>
              <a:rPr lang="el-GR" sz="2200" b="1" dirty="0" smtClean="0">
                <a:solidFill>
                  <a:schemeClr val="tx2">
                    <a:lumMod val="60000"/>
                    <a:lumOff val="40000"/>
                  </a:schemeClr>
                </a:solidFill>
                <a:latin typeface="Book Antiqua" pitchFamily="18" charset="0"/>
              </a:rPr>
              <a:t>Δ</a:t>
            </a:r>
            <a:r>
              <a:rPr lang="en-US" sz="2200" dirty="0" smtClean="0">
                <a:latin typeface="Book Antiqua" pitchFamily="18" charset="0"/>
              </a:rPr>
              <a:t> between these two must </a:t>
            </a:r>
            <a:r>
              <a:rPr lang="en-US" sz="2200" i="1" dirty="0" smtClean="0">
                <a:solidFill>
                  <a:srgbClr val="0070C0"/>
                </a:solidFill>
                <a:latin typeface="Book Antiqua" pitchFamily="18" charset="0"/>
              </a:rPr>
              <a:t>not </a:t>
            </a:r>
            <a:r>
              <a:rPr lang="en-US" sz="2200" i="1" dirty="0" smtClean="0">
                <a:latin typeface="Book Antiqua" pitchFamily="18" charset="0"/>
              </a:rPr>
              <a:t>be</a:t>
            </a:r>
            <a:r>
              <a:rPr lang="en-US" sz="2200" i="1" dirty="0" smtClean="0">
                <a:solidFill>
                  <a:srgbClr val="0070C0"/>
                </a:solidFill>
                <a:latin typeface="Book Antiqua" pitchFamily="18" charset="0"/>
              </a:rPr>
              <a:t> less than zero</a:t>
            </a:r>
          </a:p>
          <a:p>
            <a:endParaRPr lang="en-IN" sz="2200" dirty="0">
              <a:latin typeface="Book Antiqua" pitchFamily="18" charset="0"/>
            </a:endParaRPr>
          </a:p>
        </p:txBody>
      </p:sp>
      <p:sp>
        <p:nvSpPr>
          <p:cNvPr id="2" name="Title 1"/>
          <p:cNvSpPr>
            <a:spLocks noGrp="1"/>
          </p:cNvSpPr>
          <p:nvPr>
            <p:ph type="title"/>
          </p:nvPr>
        </p:nvSpPr>
        <p:spPr>
          <a:xfrm>
            <a:off x="381000" y="152400"/>
            <a:ext cx="8077200" cy="487362"/>
          </a:xfrm>
        </p:spPr>
        <p:txBody>
          <a:bodyPr>
            <a:noAutofit/>
          </a:bodyPr>
          <a:lstStyle/>
          <a:p>
            <a:pPr algn="l"/>
            <a:r>
              <a:rPr lang="en-US" sz="2800" dirty="0" smtClean="0">
                <a:solidFill>
                  <a:srgbClr val="C00000"/>
                </a:solidFill>
                <a:latin typeface="Book Antiqua" pitchFamily="18" charset="0"/>
              </a:rPr>
              <a:t>Natural sampling</a:t>
            </a:r>
            <a:endParaRPr lang="en-IN" sz="2800" dirty="0">
              <a:solidFill>
                <a:srgbClr val="C00000"/>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a:bodyPr>
          <a:lstStyle/>
          <a:p>
            <a:pPr algn="l"/>
            <a:r>
              <a:rPr lang="en-US" sz="2800" dirty="0" smtClean="0"/>
              <a:t>Spectrum-Natural sampling</a:t>
            </a:r>
            <a:endParaRPr lang="en-IN" sz="2800" dirty="0"/>
          </a:p>
        </p:txBody>
      </p:sp>
      <p:sp>
        <p:nvSpPr>
          <p:cNvPr id="4" name="Date Placeholder 3"/>
          <p:cNvSpPr>
            <a:spLocks noGrp="1"/>
          </p:cNvSpPr>
          <p:nvPr>
            <p:ph type="dt" sz="half" idx="10"/>
          </p:nvPr>
        </p:nvSpPr>
        <p:spPr/>
        <p:txBody>
          <a:bodyPr/>
          <a:lstStyle/>
          <a:p>
            <a:r>
              <a:rPr lang="en-US" dirty="0" smtClean="0"/>
              <a:t>3/31/2020</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sp>
        <p:nvSpPr>
          <p:cNvPr id="6" name="Isosceles Triangle 5"/>
          <p:cNvSpPr/>
          <p:nvPr/>
        </p:nvSpPr>
        <p:spPr>
          <a:xfrm>
            <a:off x="1371600" y="4495800"/>
            <a:ext cx="914400" cy="6858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Isosceles Triangle 6"/>
          <p:cNvSpPr/>
          <p:nvPr/>
        </p:nvSpPr>
        <p:spPr>
          <a:xfrm>
            <a:off x="1524000" y="1752600"/>
            <a:ext cx="1066800" cy="9144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Isosceles Triangle 7"/>
          <p:cNvSpPr/>
          <p:nvPr/>
        </p:nvSpPr>
        <p:spPr>
          <a:xfrm>
            <a:off x="4191000" y="4724400"/>
            <a:ext cx="1143000" cy="4572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Isosceles Triangle 8"/>
          <p:cNvSpPr/>
          <p:nvPr/>
        </p:nvSpPr>
        <p:spPr>
          <a:xfrm>
            <a:off x="6705600" y="4953000"/>
            <a:ext cx="804015" cy="2286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Isosceles Triangle 10"/>
          <p:cNvSpPr/>
          <p:nvPr/>
        </p:nvSpPr>
        <p:spPr>
          <a:xfrm>
            <a:off x="2971800" y="4724400"/>
            <a:ext cx="1219200" cy="457200"/>
          </a:xfrm>
          <a:prstGeom prst="triangle">
            <a:avLst>
              <a:gd name="adj" fmla="val 2337"/>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 name="Isosceles Triangle 11"/>
          <p:cNvSpPr/>
          <p:nvPr/>
        </p:nvSpPr>
        <p:spPr>
          <a:xfrm>
            <a:off x="5943600" y="4953000"/>
            <a:ext cx="762000" cy="228600"/>
          </a:xfrm>
          <a:prstGeom prst="triangle">
            <a:avLst>
              <a:gd name="adj" fmla="val 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6" name="Straight Arrow Connector 15"/>
          <p:cNvCxnSpPr/>
          <p:nvPr/>
        </p:nvCxnSpPr>
        <p:spPr>
          <a:xfrm flipV="1">
            <a:off x="1371600" y="3962400"/>
            <a:ext cx="0" cy="1295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1600" y="5181600"/>
            <a:ext cx="7086600" cy="0"/>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524000" y="1295400"/>
            <a:ext cx="1066800" cy="523220"/>
          </a:xfrm>
          <a:prstGeom prst="rect">
            <a:avLst/>
          </a:prstGeom>
          <a:noFill/>
        </p:spPr>
        <p:txBody>
          <a:bodyPr wrap="square" rtlCol="0">
            <a:spAutoFit/>
          </a:bodyPr>
          <a:lstStyle/>
          <a:p>
            <a:r>
              <a:rPr lang="en-US" sz="1400" dirty="0" smtClean="0">
                <a:latin typeface="Book Antiqua" pitchFamily="18" charset="0"/>
              </a:rPr>
              <a:t>spectrum</a:t>
            </a:r>
          </a:p>
          <a:p>
            <a:r>
              <a:rPr lang="en-US" sz="1400" dirty="0" smtClean="0">
                <a:latin typeface="Book Antiqua" pitchFamily="18" charset="0"/>
              </a:rPr>
              <a:t>density</a:t>
            </a:r>
            <a:endParaRPr lang="en-IN" sz="1400" dirty="0">
              <a:latin typeface="Book Antiqua" pitchFamily="18" charset="0"/>
            </a:endParaRPr>
          </a:p>
        </p:txBody>
      </p:sp>
      <p:sp>
        <p:nvSpPr>
          <p:cNvPr id="35" name="TextBox 34"/>
          <p:cNvSpPr txBox="1"/>
          <p:nvPr/>
        </p:nvSpPr>
        <p:spPr>
          <a:xfrm>
            <a:off x="1371600" y="2590800"/>
            <a:ext cx="304800" cy="307777"/>
          </a:xfrm>
          <a:prstGeom prst="rect">
            <a:avLst/>
          </a:prstGeom>
          <a:noFill/>
        </p:spPr>
        <p:txBody>
          <a:bodyPr wrap="square" rtlCol="0">
            <a:spAutoFit/>
          </a:bodyPr>
          <a:lstStyle/>
          <a:p>
            <a:r>
              <a:rPr lang="en-US" sz="1400" dirty="0" smtClean="0">
                <a:latin typeface="Tw Cen MT" pitchFamily="34" charset="0"/>
              </a:rPr>
              <a:t>0</a:t>
            </a:r>
            <a:endParaRPr lang="en-IN" sz="1400" dirty="0">
              <a:latin typeface="Tw Cen MT" pitchFamily="34" charset="0"/>
            </a:endParaRPr>
          </a:p>
        </p:txBody>
      </p:sp>
      <p:sp>
        <p:nvSpPr>
          <p:cNvPr id="36" name="TextBox 35"/>
          <p:cNvSpPr txBox="1"/>
          <p:nvPr/>
        </p:nvSpPr>
        <p:spPr>
          <a:xfrm>
            <a:off x="2362200" y="5181600"/>
            <a:ext cx="1371600" cy="276999"/>
          </a:xfrm>
          <a:prstGeom prst="rect">
            <a:avLst/>
          </a:prstGeom>
          <a:noFill/>
        </p:spPr>
        <p:txBody>
          <a:bodyPr wrap="square" numCol="1" rtlCol="0" anchor="ctr">
            <a:spAutoFit/>
          </a:bodyPr>
          <a:lstStyle/>
          <a:p>
            <a:pPr algn="ctr"/>
            <a:r>
              <a:rPr lang="en-US" sz="1200" b="1" dirty="0" smtClean="0">
                <a:latin typeface="Book Antiqua" pitchFamily="18" charset="0"/>
              </a:rPr>
              <a:t>   </a:t>
            </a:r>
            <a:r>
              <a:rPr lang="en-US" sz="1200" b="1" dirty="0" err="1" smtClean="0">
                <a:latin typeface="Book Antiqua" pitchFamily="18" charset="0"/>
              </a:rPr>
              <a:t>fs</a:t>
            </a:r>
            <a:r>
              <a:rPr lang="en-US" sz="1200" b="1" dirty="0" smtClean="0">
                <a:latin typeface="Book Antiqua" pitchFamily="18" charset="0"/>
              </a:rPr>
              <a:t> -</a:t>
            </a:r>
            <a:r>
              <a:rPr lang="en-US" sz="1200" b="1" dirty="0" smtClean="0">
                <a:latin typeface="Book Antiqua" pitchFamily="18" charset="0"/>
                <a:cs typeface="Times New Roman" pitchFamily="18" charset="0"/>
              </a:rPr>
              <a:t>Wm</a:t>
            </a:r>
            <a:endParaRPr lang="en-IN" sz="1200" b="1" dirty="0">
              <a:latin typeface="Book Antiqua" pitchFamily="18" charset="0"/>
            </a:endParaRPr>
          </a:p>
        </p:txBody>
      </p:sp>
      <p:sp>
        <p:nvSpPr>
          <p:cNvPr id="37" name="TextBox 36"/>
          <p:cNvSpPr txBox="1"/>
          <p:nvPr/>
        </p:nvSpPr>
        <p:spPr>
          <a:xfrm>
            <a:off x="3352800" y="2514600"/>
            <a:ext cx="3048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W</a:t>
            </a:r>
            <a:endParaRPr lang="en-IN" sz="1200" b="1" dirty="0">
              <a:latin typeface="Times New Roman" pitchFamily="18" charset="0"/>
              <a:cs typeface="Times New Roman" pitchFamily="18" charset="0"/>
            </a:endParaRPr>
          </a:p>
        </p:txBody>
      </p:sp>
      <p:sp>
        <p:nvSpPr>
          <p:cNvPr id="41" name="TextBox 40"/>
          <p:cNvSpPr txBox="1"/>
          <p:nvPr/>
        </p:nvSpPr>
        <p:spPr>
          <a:xfrm>
            <a:off x="4038600" y="5105400"/>
            <a:ext cx="304800" cy="307777"/>
          </a:xfrm>
          <a:prstGeom prst="rect">
            <a:avLst/>
          </a:prstGeom>
          <a:noFill/>
        </p:spPr>
        <p:txBody>
          <a:bodyPr wrap="square" rtlCol="0">
            <a:spAutoFit/>
          </a:bodyPr>
          <a:lstStyle/>
          <a:p>
            <a:r>
              <a:rPr lang="en-US" sz="1400" b="1" dirty="0" smtClean="0">
                <a:latin typeface="Gabriola" pitchFamily="82" charset="0"/>
              </a:rPr>
              <a:t>fs</a:t>
            </a:r>
            <a:endParaRPr lang="en-IN" sz="1400" b="1" dirty="0">
              <a:latin typeface="Gabriola" pitchFamily="82" charset="0"/>
            </a:endParaRPr>
          </a:p>
        </p:txBody>
      </p:sp>
      <p:sp>
        <p:nvSpPr>
          <p:cNvPr id="42" name="TextBox 41"/>
          <p:cNvSpPr txBox="1"/>
          <p:nvPr/>
        </p:nvSpPr>
        <p:spPr>
          <a:xfrm>
            <a:off x="7239000" y="5181600"/>
            <a:ext cx="1143000" cy="307777"/>
          </a:xfrm>
          <a:prstGeom prst="rect">
            <a:avLst/>
          </a:prstGeom>
          <a:noFill/>
        </p:spPr>
        <p:txBody>
          <a:bodyPr wrap="square" rtlCol="0">
            <a:spAutoFit/>
          </a:bodyPr>
          <a:lstStyle/>
          <a:p>
            <a:r>
              <a:rPr lang="en-US" sz="1400" b="1" dirty="0" smtClean="0">
                <a:latin typeface="Book Antiqua" pitchFamily="18" charset="0"/>
              </a:rPr>
              <a:t>2fs +</a:t>
            </a:r>
            <a:r>
              <a:rPr lang="en-US" sz="1200" b="1" dirty="0" smtClean="0">
                <a:latin typeface="Book Antiqua" pitchFamily="18" charset="0"/>
                <a:cs typeface="Times New Roman" pitchFamily="18" charset="0"/>
              </a:rPr>
              <a:t>Wm</a:t>
            </a:r>
            <a:endParaRPr lang="en-IN" sz="1200" b="1" dirty="0">
              <a:latin typeface="Book Antiqua" pitchFamily="18" charset="0"/>
            </a:endParaRPr>
          </a:p>
        </p:txBody>
      </p:sp>
      <p:cxnSp>
        <p:nvCxnSpPr>
          <p:cNvPr id="27" name="Straight Arrow Connector 26"/>
          <p:cNvCxnSpPr/>
          <p:nvPr/>
        </p:nvCxnSpPr>
        <p:spPr>
          <a:xfrm flipV="1">
            <a:off x="1524000" y="1219200"/>
            <a:ext cx="0" cy="14478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24000" y="2667000"/>
            <a:ext cx="19050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953000" y="5181600"/>
            <a:ext cx="762000" cy="276999"/>
          </a:xfrm>
          <a:prstGeom prst="rect">
            <a:avLst/>
          </a:prstGeom>
          <a:noFill/>
        </p:spPr>
        <p:txBody>
          <a:bodyPr wrap="square" rtlCol="0">
            <a:spAutoFit/>
          </a:bodyPr>
          <a:lstStyle/>
          <a:p>
            <a:r>
              <a:rPr lang="en-US" sz="1200" b="1" dirty="0" err="1" smtClean="0">
                <a:latin typeface="Book Antiqua" pitchFamily="18" charset="0"/>
              </a:rPr>
              <a:t>fs</a:t>
            </a:r>
            <a:r>
              <a:rPr lang="en-US" sz="1200" b="1" dirty="0" smtClean="0">
                <a:latin typeface="Book Antiqua" pitchFamily="18" charset="0"/>
              </a:rPr>
              <a:t> +</a:t>
            </a:r>
            <a:r>
              <a:rPr lang="en-US" sz="1200" b="1" dirty="0" smtClean="0">
                <a:latin typeface="Book Antiqua" pitchFamily="18" charset="0"/>
                <a:cs typeface="Times New Roman" pitchFamily="18" charset="0"/>
              </a:rPr>
              <a:t>Wm</a:t>
            </a:r>
            <a:endParaRPr lang="en-IN" sz="1200" b="1" dirty="0">
              <a:latin typeface="Book Antiqua" pitchFamily="18" charset="0"/>
            </a:endParaRPr>
          </a:p>
        </p:txBody>
      </p:sp>
      <p:sp>
        <p:nvSpPr>
          <p:cNvPr id="39" name="TextBox 38"/>
          <p:cNvSpPr txBox="1"/>
          <p:nvPr/>
        </p:nvSpPr>
        <p:spPr>
          <a:xfrm>
            <a:off x="6553200" y="5181600"/>
            <a:ext cx="389850" cy="276999"/>
          </a:xfrm>
          <a:prstGeom prst="rect">
            <a:avLst/>
          </a:prstGeom>
          <a:noFill/>
        </p:spPr>
        <p:txBody>
          <a:bodyPr wrap="none" rtlCol="0">
            <a:spAutoFit/>
          </a:bodyPr>
          <a:lstStyle/>
          <a:p>
            <a:r>
              <a:rPr lang="en-US" sz="1200" b="1" dirty="0" smtClean="0">
                <a:latin typeface="Book Antiqua" pitchFamily="18" charset="0"/>
              </a:rPr>
              <a:t>2fs</a:t>
            </a:r>
            <a:endParaRPr lang="en-IN" sz="1200" b="1" dirty="0">
              <a:latin typeface="Book Antiqua" pitchFamily="18" charset="0"/>
            </a:endParaRPr>
          </a:p>
        </p:txBody>
      </p:sp>
      <p:sp>
        <p:nvSpPr>
          <p:cNvPr id="40" name="TextBox 39"/>
          <p:cNvSpPr txBox="1"/>
          <p:nvPr/>
        </p:nvSpPr>
        <p:spPr>
          <a:xfrm>
            <a:off x="5638800" y="5181600"/>
            <a:ext cx="731290" cy="276999"/>
          </a:xfrm>
          <a:prstGeom prst="rect">
            <a:avLst/>
          </a:prstGeom>
          <a:noFill/>
        </p:spPr>
        <p:txBody>
          <a:bodyPr wrap="none" rtlCol="0">
            <a:spAutoFit/>
          </a:bodyPr>
          <a:lstStyle/>
          <a:p>
            <a:r>
              <a:rPr lang="en-US" sz="1200" b="1" dirty="0" smtClean="0">
                <a:latin typeface="Book Antiqua" pitchFamily="18" charset="0"/>
              </a:rPr>
              <a:t>2fs-Wm</a:t>
            </a:r>
            <a:endParaRPr lang="en-IN" sz="1200" b="1" dirty="0">
              <a:latin typeface="Book Antiqua" pitchFamily="18" charset="0"/>
            </a:endParaRPr>
          </a:p>
        </p:txBody>
      </p:sp>
      <p:sp>
        <p:nvSpPr>
          <p:cNvPr id="43" name="TextBox 42"/>
          <p:cNvSpPr txBox="1"/>
          <p:nvPr/>
        </p:nvSpPr>
        <p:spPr>
          <a:xfrm>
            <a:off x="2362200" y="2667000"/>
            <a:ext cx="533400" cy="276999"/>
          </a:xfrm>
          <a:prstGeom prst="rect">
            <a:avLst/>
          </a:prstGeom>
          <a:noFill/>
        </p:spPr>
        <p:txBody>
          <a:bodyPr wrap="square" numCol="1" rtlCol="0" anchor="ctr">
            <a:spAutoFit/>
          </a:bodyPr>
          <a:lstStyle/>
          <a:p>
            <a:pPr algn="ctr"/>
            <a:r>
              <a:rPr lang="en-US" sz="1200" b="1" dirty="0" smtClean="0">
                <a:latin typeface="Book Antiqua" pitchFamily="18" charset="0"/>
              </a:rPr>
              <a:t> </a:t>
            </a:r>
            <a:r>
              <a:rPr lang="en-US" sz="1200" b="1" dirty="0" smtClean="0">
                <a:latin typeface="Book Antiqua" pitchFamily="18" charset="0"/>
                <a:cs typeface="Times New Roman" pitchFamily="18" charset="0"/>
              </a:rPr>
              <a:t>Wm</a:t>
            </a:r>
            <a:endParaRPr lang="en-IN" sz="1200" b="1" dirty="0">
              <a:latin typeface="Book Antiqua" pitchFamily="18" charset="0"/>
            </a:endParaRPr>
          </a:p>
        </p:txBody>
      </p:sp>
      <p:sp>
        <p:nvSpPr>
          <p:cNvPr id="44" name="TextBox 43"/>
          <p:cNvSpPr txBox="1"/>
          <p:nvPr/>
        </p:nvSpPr>
        <p:spPr>
          <a:xfrm>
            <a:off x="2057400" y="5181600"/>
            <a:ext cx="474810" cy="276999"/>
          </a:xfrm>
          <a:prstGeom prst="rect">
            <a:avLst/>
          </a:prstGeom>
          <a:noFill/>
        </p:spPr>
        <p:txBody>
          <a:bodyPr wrap="none" rtlCol="0">
            <a:spAutoFit/>
          </a:bodyPr>
          <a:lstStyle/>
          <a:p>
            <a:r>
              <a:rPr lang="en-US" sz="1200" b="1" dirty="0" smtClean="0">
                <a:latin typeface="Book Antiqua" pitchFamily="18" charset="0"/>
                <a:cs typeface="Times New Roman" pitchFamily="18" charset="0"/>
              </a:rPr>
              <a:t>Wm</a:t>
            </a:r>
            <a:endParaRPr lang="en-IN" sz="1200" dirty="0"/>
          </a:p>
        </p:txBody>
      </p:sp>
      <p:sp>
        <p:nvSpPr>
          <p:cNvPr id="45" name="TextBox 44"/>
          <p:cNvSpPr txBox="1"/>
          <p:nvPr/>
        </p:nvSpPr>
        <p:spPr>
          <a:xfrm>
            <a:off x="1219200" y="5105400"/>
            <a:ext cx="276038" cy="307777"/>
          </a:xfrm>
          <a:prstGeom prst="rect">
            <a:avLst/>
          </a:prstGeom>
          <a:noFill/>
        </p:spPr>
        <p:txBody>
          <a:bodyPr wrap="none" rtlCol="0">
            <a:spAutoFit/>
          </a:bodyPr>
          <a:lstStyle/>
          <a:p>
            <a:r>
              <a:rPr lang="en-US" sz="1400" dirty="0" smtClean="0"/>
              <a:t>0</a:t>
            </a:r>
            <a:endParaRPr lang="en-IN" sz="1400" dirty="0"/>
          </a:p>
        </p:txBody>
      </p:sp>
      <p:cxnSp>
        <p:nvCxnSpPr>
          <p:cNvPr id="47" name="Straight Connector 46"/>
          <p:cNvCxnSpPr>
            <a:stCxn id="7" idx="0"/>
          </p:cNvCxnSpPr>
          <p:nvPr/>
        </p:nvCxnSpPr>
        <p:spPr>
          <a:xfrm flipH="1">
            <a:off x="1524000" y="1752600"/>
            <a:ext cx="10668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 idx="0"/>
          </p:cNvCxnSpPr>
          <p:nvPr/>
        </p:nvCxnSpPr>
        <p:spPr>
          <a:xfrm flipH="1">
            <a:off x="1371600" y="4495800"/>
            <a:ext cx="9144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895600" y="47244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5105400" y="47244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791200" y="49530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315200" y="49530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066800" y="1600200"/>
            <a:ext cx="497252" cy="307777"/>
          </a:xfrm>
          <a:prstGeom prst="rect">
            <a:avLst/>
          </a:prstGeom>
          <a:noFill/>
        </p:spPr>
        <p:txBody>
          <a:bodyPr wrap="none" rtlCol="0">
            <a:spAutoFit/>
          </a:bodyPr>
          <a:lstStyle/>
          <a:p>
            <a:r>
              <a:rPr lang="en-US" sz="1400" dirty="0" smtClean="0"/>
              <a:t>  Aw</a:t>
            </a:r>
            <a:endParaRPr lang="en-IN" sz="1400" dirty="0"/>
          </a:p>
        </p:txBody>
      </p:sp>
      <p:cxnSp>
        <p:nvCxnSpPr>
          <p:cNvPr id="67" name="Curved Connector 66"/>
          <p:cNvCxnSpPr/>
          <p:nvPr/>
        </p:nvCxnSpPr>
        <p:spPr>
          <a:xfrm rot="5400000">
            <a:off x="8001000" y="5105400"/>
            <a:ext cx="304800" cy="152400"/>
          </a:xfrm>
          <a:prstGeom prst="curvedConnector3">
            <a:avLst>
              <a:gd name="adj1"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rot="5400000">
            <a:off x="8077200" y="5105400"/>
            <a:ext cx="304800" cy="152400"/>
          </a:xfrm>
          <a:prstGeom prst="curvedConnector3">
            <a:avLst>
              <a:gd name="adj1"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62000" y="4267200"/>
            <a:ext cx="838199" cy="307777"/>
          </a:xfrm>
          <a:prstGeom prst="rect">
            <a:avLst/>
          </a:prstGeom>
          <a:noFill/>
        </p:spPr>
        <p:txBody>
          <a:bodyPr wrap="square" rtlCol="0">
            <a:spAutoFit/>
          </a:bodyPr>
          <a:lstStyle/>
          <a:p>
            <a:r>
              <a:rPr lang="en-US" sz="1400" dirty="0" smtClean="0">
                <a:solidFill>
                  <a:srgbClr val="C00000"/>
                </a:solidFill>
              </a:rPr>
              <a:t>a</a:t>
            </a:r>
            <a:r>
              <a:rPr lang="en-US" sz="1400" baseline="-25000" dirty="0" smtClean="0">
                <a:solidFill>
                  <a:srgbClr val="C00000"/>
                </a:solidFill>
              </a:rPr>
              <a:t>0</a:t>
            </a:r>
            <a:r>
              <a:rPr lang="en-US" sz="1400" dirty="0" smtClean="0">
                <a:solidFill>
                  <a:srgbClr val="C00000"/>
                </a:solidFill>
              </a:rPr>
              <a:t> Aw</a:t>
            </a:r>
            <a:endParaRPr lang="en-IN" sz="1400" dirty="0">
              <a:solidFill>
                <a:srgbClr val="C00000"/>
              </a:solidFill>
            </a:endParaRPr>
          </a:p>
        </p:txBody>
      </p:sp>
      <p:sp>
        <p:nvSpPr>
          <p:cNvPr id="75" name="TextBox 74"/>
          <p:cNvSpPr txBox="1"/>
          <p:nvPr/>
        </p:nvSpPr>
        <p:spPr>
          <a:xfrm>
            <a:off x="2667000" y="4419600"/>
            <a:ext cx="838199" cy="338554"/>
          </a:xfrm>
          <a:prstGeom prst="rect">
            <a:avLst/>
          </a:prstGeom>
          <a:noFill/>
        </p:spPr>
        <p:txBody>
          <a:bodyPr wrap="square" rtlCol="0">
            <a:spAutoFit/>
          </a:bodyPr>
          <a:lstStyle/>
          <a:p>
            <a:r>
              <a:rPr lang="en-US" sz="1600" dirty="0" smtClean="0">
                <a:solidFill>
                  <a:srgbClr val="C00000"/>
                </a:solidFill>
              </a:rPr>
              <a:t>a</a:t>
            </a:r>
            <a:r>
              <a:rPr lang="en-US" sz="1600" baseline="-25000" dirty="0" smtClean="0">
                <a:solidFill>
                  <a:srgbClr val="C00000"/>
                </a:solidFill>
              </a:rPr>
              <a:t>1</a:t>
            </a:r>
            <a:r>
              <a:rPr lang="en-US" sz="1600" dirty="0" smtClean="0">
                <a:solidFill>
                  <a:srgbClr val="C00000"/>
                </a:solidFill>
              </a:rPr>
              <a:t> </a:t>
            </a:r>
            <a:r>
              <a:rPr lang="en-US" sz="1400" dirty="0" smtClean="0">
                <a:solidFill>
                  <a:srgbClr val="C00000"/>
                </a:solidFill>
              </a:rPr>
              <a:t>Aw</a:t>
            </a:r>
            <a:endParaRPr lang="en-IN" sz="1400" dirty="0">
              <a:solidFill>
                <a:srgbClr val="C00000"/>
              </a:solidFill>
            </a:endParaRPr>
          </a:p>
        </p:txBody>
      </p:sp>
      <p:sp>
        <p:nvSpPr>
          <p:cNvPr id="76" name="TextBox 75"/>
          <p:cNvSpPr txBox="1"/>
          <p:nvPr/>
        </p:nvSpPr>
        <p:spPr>
          <a:xfrm>
            <a:off x="5715000" y="4648200"/>
            <a:ext cx="838199" cy="338554"/>
          </a:xfrm>
          <a:prstGeom prst="rect">
            <a:avLst/>
          </a:prstGeom>
          <a:noFill/>
        </p:spPr>
        <p:txBody>
          <a:bodyPr wrap="square" rtlCol="0">
            <a:spAutoFit/>
          </a:bodyPr>
          <a:lstStyle/>
          <a:p>
            <a:r>
              <a:rPr lang="en-US" sz="1600" dirty="0" smtClean="0">
                <a:solidFill>
                  <a:srgbClr val="C00000"/>
                </a:solidFill>
              </a:rPr>
              <a:t>a</a:t>
            </a:r>
            <a:r>
              <a:rPr lang="en-US" sz="1600" baseline="-25000" dirty="0" smtClean="0">
                <a:solidFill>
                  <a:srgbClr val="C00000"/>
                </a:solidFill>
              </a:rPr>
              <a:t>2</a:t>
            </a:r>
            <a:r>
              <a:rPr lang="en-US" sz="1600" dirty="0" smtClean="0">
                <a:solidFill>
                  <a:srgbClr val="C00000"/>
                </a:solidFill>
              </a:rPr>
              <a:t> </a:t>
            </a:r>
            <a:r>
              <a:rPr lang="en-US" sz="1400" dirty="0" smtClean="0">
                <a:solidFill>
                  <a:srgbClr val="C00000"/>
                </a:solidFill>
              </a:rPr>
              <a:t>Aw</a:t>
            </a:r>
            <a:endParaRPr lang="en-IN" sz="1400" dirty="0">
              <a:solidFill>
                <a:srgbClr val="C00000"/>
              </a:solidFill>
            </a:endParaRPr>
          </a:p>
        </p:txBody>
      </p:sp>
      <p:sp>
        <p:nvSpPr>
          <p:cNvPr id="78" name="TextBox 77"/>
          <p:cNvSpPr txBox="1"/>
          <p:nvPr/>
        </p:nvSpPr>
        <p:spPr>
          <a:xfrm>
            <a:off x="1447800" y="914400"/>
            <a:ext cx="585417" cy="338554"/>
          </a:xfrm>
          <a:prstGeom prst="rect">
            <a:avLst/>
          </a:prstGeom>
          <a:noFill/>
        </p:spPr>
        <p:txBody>
          <a:bodyPr wrap="none" rtlCol="0">
            <a:spAutoFit/>
          </a:bodyPr>
          <a:lstStyle/>
          <a:p>
            <a:r>
              <a:rPr lang="en-US" sz="1600" dirty="0" smtClean="0">
                <a:latin typeface="Book Antiqua" pitchFamily="18" charset="0"/>
              </a:rPr>
              <a:t>M(f)</a:t>
            </a:r>
            <a:endParaRPr lang="en-IN" sz="1600" dirty="0">
              <a:latin typeface="Book Antiqua" pitchFamily="18" charset="0"/>
            </a:endParaRPr>
          </a:p>
        </p:txBody>
      </p:sp>
      <p:sp>
        <p:nvSpPr>
          <p:cNvPr id="79" name="TextBox 78"/>
          <p:cNvSpPr txBox="1"/>
          <p:nvPr/>
        </p:nvSpPr>
        <p:spPr>
          <a:xfrm>
            <a:off x="1295400" y="3657600"/>
            <a:ext cx="643125" cy="338554"/>
          </a:xfrm>
          <a:prstGeom prst="rect">
            <a:avLst/>
          </a:prstGeom>
          <a:noFill/>
        </p:spPr>
        <p:txBody>
          <a:bodyPr wrap="none" rtlCol="0">
            <a:spAutoFit/>
          </a:bodyPr>
          <a:lstStyle/>
          <a:p>
            <a:r>
              <a:rPr lang="en-US" sz="1600" dirty="0" smtClean="0">
                <a:latin typeface="Book Antiqua" pitchFamily="18" charset="0"/>
              </a:rPr>
              <a:t>M’(f)</a:t>
            </a:r>
            <a:endParaRPr lang="en-IN" sz="1600" dirty="0">
              <a:latin typeface="Book Antiqua" pitchFamily="18" charset="0"/>
            </a:endParaRPr>
          </a:p>
        </p:txBody>
      </p:sp>
      <p:sp>
        <p:nvSpPr>
          <p:cNvPr id="80" name="TextBox 79"/>
          <p:cNvSpPr txBox="1"/>
          <p:nvPr/>
        </p:nvSpPr>
        <p:spPr>
          <a:xfrm>
            <a:off x="3886200" y="1905000"/>
            <a:ext cx="4075155" cy="369332"/>
          </a:xfrm>
          <a:prstGeom prst="rect">
            <a:avLst/>
          </a:prstGeom>
          <a:noFill/>
        </p:spPr>
        <p:txBody>
          <a:bodyPr wrap="none" rtlCol="0">
            <a:spAutoFit/>
          </a:bodyPr>
          <a:lstStyle/>
          <a:p>
            <a:r>
              <a:rPr lang="en-US" dirty="0" smtClean="0">
                <a:solidFill>
                  <a:srgbClr val="C00000"/>
                </a:solidFill>
                <a:latin typeface="Book Antiqua" pitchFamily="18" charset="0"/>
              </a:rPr>
              <a:t>a) Spectrum for the modulating signal</a:t>
            </a:r>
            <a:endParaRPr lang="en-IN" dirty="0">
              <a:solidFill>
                <a:srgbClr val="C00000"/>
              </a:solidFill>
              <a:latin typeface="Book Antiqua" pitchFamily="18" charset="0"/>
            </a:endParaRPr>
          </a:p>
        </p:txBody>
      </p:sp>
      <p:sp>
        <p:nvSpPr>
          <p:cNvPr id="81" name="TextBox 80"/>
          <p:cNvSpPr txBox="1"/>
          <p:nvPr/>
        </p:nvSpPr>
        <p:spPr>
          <a:xfrm>
            <a:off x="2438400" y="5638800"/>
            <a:ext cx="4160113" cy="369332"/>
          </a:xfrm>
          <a:prstGeom prst="rect">
            <a:avLst/>
          </a:prstGeom>
          <a:noFill/>
        </p:spPr>
        <p:txBody>
          <a:bodyPr wrap="none" rtlCol="0">
            <a:spAutoFit/>
          </a:bodyPr>
          <a:lstStyle/>
          <a:p>
            <a:r>
              <a:rPr lang="en-US" dirty="0" smtClean="0">
                <a:solidFill>
                  <a:srgbClr val="C00000"/>
                </a:solidFill>
                <a:latin typeface="Book Antiqua" pitchFamily="18" charset="0"/>
              </a:rPr>
              <a:t>b) Spectrum for the natural PAM wave</a:t>
            </a:r>
            <a:endParaRPr lang="en-IN" dirty="0">
              <a:solidFill>
                <a:srgbClr val="C00000"/>
              </a:solidFill>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pPr algn="l"/>
            <a:r>
              <a:rPr lang="en-US" sz="2800" dirty="0" smtClean="0">
                <a:latin typeface="Book Antiqua" pitchFamily="18" charset="0"/>
              </a:rPr>
              <a:t>Natural sampling</a:t>
            </a:r>
            <a:endParaRPr lang="en-IN" sz="2800" dirty="0">
              <a:latin typeface="Book Antiqua" pitchFamily="18" charset="0"/>
            </a:endParaRPr>
          </a:p>
        </p:txBody>
      </p:sp>
      <p:sp>
        <p:nvSpPr>
          <p:cNvPr id="3" name="Content Placeholder 2"/>
          <p:cNvSpPr>
            <a:spLocks noGrp="1"/>
          </p:cNvSpPr>
          <p:nvPr>
            <p:ph idx="1"/>
          </p:nvPr>
        </p:nvSpPr>
        <p:spPr>
          <a:xfrm>
            <a:off x="381000" y="1066800"/>
            <a:ext cx="8305800" cy="5410200"/>
          </a:xfrm>
        </p:spPr>
        <p:txBody>
          <a:bodyPr>
            <a:normAutofit/>
          </a:bodyPr>
          <a:lstStyle/>
          <a:p>
            <a:pPr>
              <a:lnSpc>
                <a:spcPct val="150000"/>
              </a:lnSpc>
            </a:pPr>
            <a:r>
              <a:rPr lang="en-US" sz="2200" i="1" dirty="0" smtClean="0">
                <a:latin typeface="Book Antiqua" pitchFamily="18" charset="0"/>
              </a:rPr>
              <a:t>This condition imposed on the sampling frequency states that the sampling </a:t>
            </a:r>
            <a:r>
              <a:rPr lang="en-US" sz="2400" i="1" dirty="0" smtClean="0">
                <a:latin typeface="Book Antiqua" pitchFamily="18" charset="0"/>
              </a:rPr>
              <a:t>frequency</a:t>
            </a:r>
            <a:r>
              <a:rPr lang="en-US" sz="2200" i="1" dirty="0" smtClean="0">
                <a:latin typeface="Book Antiqua" pitchFamily="18" charset="0"/>
              </a:rPr>
              <a:t> must be at least twice the highest frequency in modulating signal- </a:t>
            </a:r>
            <a:r>
              <a:rPr lang="en-US" sz="2200" i="1" dirty="0" smtClean="0">
                <a:solidFill>
                  <a:srgbClr val="C00000"/>
                </a:solidFill>
                <a:latin typeface="Book Antiqua" pitchFamily="18" charset="0"/>
              </a:rPr>
              <a:t>sampling theorem</a:t>
            </a:r>
          </a:p>
          <a:p>
            <a:pPr>
              <a:lnSpc>
                <a:spcPct val="150000"/>
              </a:lnSpc>
            </a:pPr>
            <a:r>
              <a:rPr lang="en-US" sz="2200" dirty="0" smtClean="0">
                <a:latin typeface="Book Antiqua" pitchFamily="18" charset="0"/>
              </a:rPr>
              <a:t>If sampling </a:t>
            </a:r>
            <a:r>
              <a:rPr lang="en-US" sz="2200" i="1" dirty="0" smtClean="0">
                <a:latin typeface="Book Antiqua" pitchFamily="18" charset="0"/>
              </a:rPr>
              <a:t>condition</a:t>
            </a:r>
            <a:r>
              <a:rPr lang="en-US" sz="2200" dirty="0" smtClean="0">
                <a:latin typeface="Book Antiqua" pitchFamily="18" charset="0"/>
              </a:rPr>
              <a:t> is </a:t>
            </a:r>
            <a:r>
              <a:rPr lang="en-US" sz="2200" i="1" dirty="0" smtClean="0">
                <a:latin typeface="Book Antiqua" pitchFamily="18" charset="0"/>
              </a:rPr>
              <a:t>not met </a:t>
            </a:r>
            <a:r>
              <a:rPr lang="en-US" sz="2200" dirty="0" smtClean="0">
                <a:latin typeface="Book Antiqua" pitchFamily="18" charset="0"/>
              </a:rPr>
              <a:t>then, parts of the </a:t>
            </a:r>
            <a:r>
              <a:rPr lang="en-US" sz="2200" i="1" dirty="0" smtClean="0">
                <a:latin typeface="Book Antiqua" pitchFamily="18" charset="0"/>
              </a:rPr>
              <a:t>spectra may overlap </a:t>
            </a:r>
            <a:r>
              <a:rPr lang="en-US" sz="2200" dirty="0" smtClean="0">
                <a:latin typeface="Book Antiqua" pitchFamily="18" charset="0"/>
              </a:rPr>
              <a:t>and once such overlap is allowed to occur then spectra can  not be separated by filtering</a:t>
            </a:r>
          </a:p>
          <a:p>
            <a:pPr>
              <a:lnSpc>
                <a:spcPct val="150000"/>
              </a:lnSpc>
            </a:pPr>
            <a:r>
              <a:rPr lang="en-US" sz="2200" dirty="0" smtClean="0">
                <a:latin typeface="Book Antiqua" pitchFamily="18" charset="0"/>
              </a:rPr>
              <a:t>High frequency component in DSBSC spectrum </a:t>
            </a:r>
            <a:r>
              <a:rPr lang="en-US" sz="2200" dirty="0" smtClean="0">
                <a:solidFill>
                  <a:srgbClr val="0070C0"/>
                </a:solidFill>
                <a:latin typeface="Book Antiqua" pitchFamily="18" charset="0"/>
              </a:rPr>
              <a:t>(</a:t>
            </a:r>
            <a:r>
              <a:rPr lang="en-US" sz="2200" dirty="0" err="1" smtClean="0">
                <a:solidFill>
                  <a:srgbClr val="0070C0"/>
                </a:solidFill>
                <a:latin typeface="Book Antiqua" pitchFamily="18" charset="0"/>
              </a:rPr>
              <a:t>fs</a:t>
            </a:r>
            <a:r>
              <a:rPr lang="en-US" sz="2200" dirty="0" smtClean="0">
                <a:solidFill>
                  <a:srgbClr val="0070C0"/>
                </a:solidFill>
                <a:latin typeface="Book Antiqua" pitchFamily="18" charset="0"/>
              </a:rPr>
              <a:t> -w) </a:t>
            </a:r>
            <a:r>
              <a:rPr lang="en-US" sz="2200" dirty="0" smtClean="0">
                <a:latin typeface="Book Antiqua" pitchFamily="18" charset="0"/>
              </a:rPr>
              <a:t>appear in the low frequency part of the spectrum, effect is termed as </a:t>
            </a:r>
            <a:r>
              <a:rPr lang="en-US" sz="2200" i="1" dirty="0" smtClean="0">
                <a:solidFill>
                  <a:srgbClr val="C00000"/>
                </a:solidFill>
                <a:latin typeface="Book Antiqua" pitchFamily="18" charset="0"/>
              </a:rPr>
              <a:t>aliasing</a:t>
            </a:r>
          </a:p>
          <a:p>
            <a:endParaRPr lang="en-US" sz="2200" dirty="0" smtClean="0">
              <a:latin typeface="Book Antiqua" pitchFamily="18" charset="0"/>
            </a:endParaRPr>
          </a:p>
          <a:p>
            <a:endParaRPr lang="en-US" sz="2200" dirty="0" smtClean="0">
              <a:latin typeface="Book Antiqua" pitchFamily="18" charset="0"/>
            </a:endParaRPr>
          </a:p>
          <a:p>
            <a:endParaRPr lang="en-US" sz="2200" i="1" dirty="0" smtClean="0">
              <a:solidFill>
                <a:srgbClr val="C00000"/>
              </a:solidFill>
              <a:latin typeface="Book Antiqua" pitchFamily="18" charset="0"/>
            </a:endParaRPr>
          </a:p>
          <a:p>
            <a:endParaRPr lang="en-IN"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pPr algn="l"/>
            <a:r>
              <a:rPr lang="en-US" sz="2800" dirty="0" smtClean="0">
                <a:solidFill>
                  <a:srgbClr val="C00000"/>
                </a:solidFill>
              </a:rPr>
              <a:t>Aliasing effect - Natural sampling</a:t>
            </a:r>
            <a:endParaRPr lang="en-IN" sz="2800" dirty="0">
              <a:solidFill>
                <a:srgbClr val="C00000"/>
              </a:solidFill>
            </a:endParaRPr>
          </a:p>
        </p:txBody>
      </p:sp>
      <p:grpSp>
        <p:nvGrpSpPr>
          <p:cNvPr id="93" name="Group 92"/>
          <p:cNvGrpSpPr/>
          <p:nvPr/>
        </p:nvGrpSpPr>
        <p:grpSpPr>
          <a:xfrm>
            <a:off x="533400" y="3657600"/>
            <a:ext cx="3962399" cy="1770221"/>
            <a:chOff x="533400" y="3657600"/>
            <a:chExt cx="3962399" cy="1770221"/>
          </a:xfrm>
        </p:grpSpPr>
        <p:cxnSp>
          <p:nvCxnSpPr>
            <p:cNvPr id="16" name="Straight Arrow Connector 15"/>
            <p:cNvCxnSpPr/>
            <p:nvPr/>
          </p:nvCxnSpPr>
          <p:spPr>
            <a:xfrm flipV="1">
              <a:off x="1371600" y="3962400"/>
              <a:ext cx="0" cy="1295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057400" y="5181600"/>
              <a:ext cx="554960" cy="246221"/>
            </a:xfrm>
            <a:prstGeom prst="rect">
              <a:avLst/>
            </a:prstGeom>
            <a:noFill/>
          </p:spPr>
          <p:txBody>
            <a:bodyPr wrap="none" rtlCol="0">
              <a:spAutoFit/>
            </a:bodyPr>
            <a:lstStyle/>
            <a:p>
              <a:r>
                <a:rPr lang="en-US" sz="1000" b="1" dirty="0" smtClean="0">
                  <a:latin typeface="Book Antiqua" pitchFamily="18" charset="0"/>
                  <a:cs typeface="Times New Roman" pitchFamily="18" charset="0"/>
                </a:rPr>
                <a:t>    Wm</a:t>
              </a:r>
              <a:endParaRPr lang="en-IN" sz="1000" dirty="0"/>
            </a:p>
          </p:txBody>
        </p:sp>
        <p:sp>
          <p:nvSpPr>
            <p:cNvPr id="45" name="TextBox 44"/>
            <p:cNvSpPr txBox="1"/>
            <p:nvPr/>
          </p:nvSpPr>
          <p:spPr>
            <a:xfrm>
              <a:off x="1219200" y="5105400"/>
              <a:ext cx="276038" cy="307777"/>
            </a:xfrm>
            <a:prstGeom prst="rect">
              <a:avLst/>
            </a:prstGeom>
            <a:noFill/>
          </p:spPr>
          <p:txBody>
            <a:bodyPr wrap="none" rtlCol="0">
              <a:spAutoFit/>
            </a:bodyPr>
            <a:lstStyle/>
            <a:p>
              <a:r>
                <a:rPr lang="en-US" sz="1400" dirty="0" smtClean="0"/>
                <a:t>0</a:t>
              </a:r>
              <a:endParaRPr lang="en-IN" sz="1400" dirty="0"/>
            </a:p>
          </p:txBody>
        </p:sp>
        <p:cxnSp>
          <p:nvCxnSpPr>
            <p:cNvPr id="50" name="Straight Connector 49"/>
            <p:cNvCxnSpPr>
              <a:stCxn id="6" idx="0"/>
            </p:cNvCxnSpPr>
            <p:nvPr/>
          </p:nvCxnSpPr>
          <p:spPr>
            <a:xfrm flipH="1">
              <a:off x="1371600" y="4191000"/>
              <a:ext cx="9144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962400" y="47244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533400" y="4038600"/>
              <a:ext cx="838199" cy="307777"/>
            </a:xfrm>
            <a:prstGeom prst="rect">
              <a:avLst/>
            </a:prstGeom>
            <a:noFill/>
          </p:spPr>
          <p:txBody>
            <a:bodyPr wrap="square" rtlCol="0">
              <a:spAutoFit/>
            </a:bodyPr>
            <a:lstStyle/>
            <a:p>
              <a:r>
                <a:rPr lang="en-US" sz="1400" dirty="0" smtClean="0">
                  <a:solidFill>
                    <a:srgbClr val="C00000"/>
                  </a:solidFill>
                </a:rPr>
                <a:t>a</a:t>
              </a:r>
              <a:r>
                <a:rPr lang="en-US" sz="1400" baseline="-25000" dirty="0" smtClean="0">
                  <a:solidFill>
                    <a:srgbClr val="C00000"/>
                  </a:solidFill>
                </a:rPr>
                <a:t>0</a:t>
              </a:r>
              <a:r>
                <a:rPr lang="en-US" sz="1400" dirty="0" smtClean="0">
                  <a:solidFill>
                    <a:srgbClr val="C00000"/>
                  </a:solidFill>
                </a:rPr>
                <a:t> Aw</a:t>
              </a:r>
              <a:endParaRPr lang="en-IN" sz="1400" dirty="0">
                <a:solidFill>
                  <a:srgbClr val="C00000"/>
                </a:solidFill>
              </a:endParaRPr>
            </a:p>
          </p:txBody>
        </p:sp>
        <p:sp>
          <p:nvSpPr>
            <p:cNvPr id="75" name="TextBox 74"/>
            <p:cNvSpPr txBox="1"/>
            <p:nvPr/>
          </p:nvSpPr>
          <p:spPr>
            <a:xfrm>
              <a:off x="3657600" y="4343400"/>
              <a:ext cx="838199" cy="338554"/>
            </a:xfrm>
            <a:prstGeom prst="rect">
              <a:avLst/>
            </a:prstGeom>
            <a:noFill/>
          </p:spPr>
          <p:txBody>
            <a:bodyPr wrap="square" rtlCol="0">
              <a:spAutoFit/>
            </a:bodyPr>
            <a:lstStyle/>
            <a:p>
              <a:r>
                <a:rPr lang="en-US" sz="1600" dirty="0" smtClean="0">
                  <a:solidFill>
                    <a:srgbClr val="C00000"/>
                  </a:solidFill>
                </a:rPr>
                <a:t>a</a:t>
              </a:r>
              <a:r>
                <a:rPr lang="en-US" sz="1600" baseline="-25000" dirty="0" smtClean="0">
                  <a:solidFill>
                    <a:srgbClr val="C00000"/>
                  </a:solidFill>
                </a:rPr>
                <a:t>1</a:t>
              </a:r>
              <a:r>
                <a:rPr lang="en-US" sz="1600" dirty="0" smtClean="0">
                  <a:solidFill>
                    <a:srgbClr val="C00000"/>
                  </a:solidFill>
                </a:rPr>
                <a:t> </a:t>
              </a:r>
              <a:r>
                <a:rPr lang="en-US" sz="1400" dirty="0" smtClean="0">
                  <a:solidFill>
                    <a:srgbClr val="C00000"/>
                  </a:solidFill>
                </a:rPr>
                <a:t>Aw</a:t>
              </a:r>
              <a:endParaRPr lang="en-IN" sz="1400" dirty="0">
                <a:solidFill>
                  <a:srgbClr val="C00000"/>
                </a:solidFill>
              </a:endParaRPr>
            </a:p>
          </p:txBody>
        </p:sp>
        <p:sp>
          <p:nvSpPr>
            <p:cNvPr id="79" name="TextBox 78"/>
            <p:cNvSpPr txBox="1"/>
            <p:nvPr/>
          </p:nvSpPr>
          <p:spPr>
            <a:xfrm>
              <a:off x="1295400" y="3657600"/>
              <a:ext cx="643125" cy="338554"/>
            </a:xfrm>
            <a:prstGeom prst="rect">
              <a:avLst/>
            </a:prstGeom>
            <a:noFill/>
          </p:spPr>
          <p:txBody>
            <a:bodyPr wrap="none" rtlCol="0">
              <a:spAutoFit/>
            </a:bodyPr>
            <a:lstStyle/>
            <a:p>
              <a:r>
                <a:rPr lang="en-US" sz="1600" dirty="0" smtClean="0">
                  <a:latin typeface="Book Antiqua" pitchFamily="18" charset="0"/>
                </a:rPr>
                <a:t>M’(f)</a:t>
              </a:r>
              <a:endParaRPr lang="en-IN" sz="1600" dirty="0">
                <a:latin typeface="Book Antiqua" pitchFamily="18" charset="0"/>
              </a:endParaRPr>
            </a:p>
          </p:txBody>
        </p:sp>
        <p:sp>
          <p:nvSpPr>
            <p:cNvPr id="6" name="Isosceles Triangle 5"/>
            <p:cNvSpPr/>
            <p:nvPr/>
          </p:nvSpPr>
          <p:spPr>
            <a:xfrm>
              <a:off x="1371600" y="4191000"/>
              <a:ext cx="914400" cy="9906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 name="Isosceles Triangle 10"/>
            <p:cNvSpPr/>
            <p:nvPr/>
          </p:nvSpPr>
          <p:spPr>
            <a:xfrm>
              <a:off x="1981200" y="4724400"/>
              <a:ext cx="1219200" cy="457200"/>
            </a:xfrm>
            <a:prstGeom prst="triangle">
              <a:avLst>
                <a:gd name="adj" fmla="val 2337"/>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 name="Date Placeholder 3"/>
          <p:cNvSpPr>
            <a:spLocks noGrp="1"/>
          </p:cNvSpPr>
          <p:nvPr>
            <p:ph type="dt" sz="half" idx="10"/>
          </p:nvPr>
        </p:nvSpPr>
        <p:spPr/>
        <p:txBody>
          <a:bodyPr/>
          <a:lstStyle/>
          <a:p>
            <a:r>
              <a:rPr lang="en-US" dirty="0" smtClean="0"/>
              <a:t>3/31/2020</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8" name="Isosceles Triangle 7"/>
          <p:cNvSpPr/>
          <p:nvPr/>
        </p:nvSpPr>
        <p:spPr>
          <a:xfrm>
            <a:off x="3124200" y="4724400"/>
            <a:ext cx="1143000" cy="4572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3" name="Straight Connector 22"/>
          <p:cNvCxnSpPr/>
          <p:nvPr/>
        </p:nvCxnSpPr>
        <p:spPr>
          <a:xfrm>
            <a:off x="1371600" y="5181600"/>
            <a:ext cx="4114800" cy="0"/>
          </a:xfrm>
          <a:prstGeom prst="line">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371600" y="5181600"/>
            <a:ext cx="1066800" cy="253916"/>
          </a:xfrm>
          <a:prstGeom prst="rect">
            <a:avLst/>
          </a:prstGeom>
          <a:noFill/>
        </p:spPr>
        <p:txBody>
          <a:bodyPr wrap="square" numCol="1" rtlCol="0" anchor="ctr">
            <a:spAutoFit/>
          </a:bodyPr>
          <a:lstStyle/>
          <a:p>
            <a:pPr algn="ctr"/>
            <a:r>
              <a:rPr lang="en-US" sz="1000" b="1" dirty="0" err="1" smtClean="0">
                <a:latin typeface="Book Antiqua" pitchFamily="18" charset="0"/>
              </a:rPr>
              <a:t>fs</a:t>
            </a:r>
            <a:r>
              <a:rPr lang="en-US" sz="1000" b="1" dirty="0" smtClean="0">
                <a:latin typeface="Book Antiqua" pitchFamily="18" charset="0"/>
              </a:rPr>
              <a:t> -</a:t>
            </a:r>
            <a:r>
              <a:rPr lang="en-US" sz="1000" b="1" dirty="0" smtClean="0">
                <a:latin typeface="Book Antiqua" pitchFamily="18" charset="0"/>
                <a:cs typeface="Times New Roman" pitchFamily="18" charset="0"/>
              </a:rPr>
              <a:t>Wm</a:t>
            </a:r>
            <a:endParaRPr lang="en-IN" sz="1000" b="1" dirty="0">
              <a:latin typeface="Book Antiqua" pitchFamily="18" charset="0"/>
            </a:endParaRPr>
          </a:p>
        </p:txBody>
      </p:sp>
      <p:sp>
        <p:nvSpPr>
          <p:cNvPr id="41" name="TextBox 40"/>
          <p:cNvSpPr txBox="1"/>
          <p:nvPr/>
        </p:nvSpPr>
        <p:spPr>
          <a:xfrm>
            <a:off x="3048000" y="5181600"/>
            <a:ext cx="304800" cy="307777"/>
          </a:xfrm>
          <a:prstGeom prst="rect">
            <a:avLst/>
          </a:prstGeom>
          <a:noFill/>
        </p:spPr>
        <p:txBody>
          <a:bodyPr wrap="square" rtlCol="0">
            <a:spAutoFit/>
          </a:bodyPr>
          <a:lstStyle/>
          <a:p>
            <a:r>
              <a:rPr lang="en-US" sz="1400" b="1" dirty="0" smtClean="0">
                <a:latin typeface="Gabriola" pitchFamily="82" charset="0"/>
              </a:rPr>
              <a:t>fs</a:t>
            </a:r>
            <a:endParaRPr lang="en-IN" sz="1400" b="1" dirty="0">
              <a:latin typeface="Gabriola" pitchFamily="82" charset="0"/>
            </a:endParaRPr>
          </a:p>
        </p:txBody>
      </p:sp>
      <p:sp>
        <p:nvSpPr>
          <p:cNvPr id="40" name="TextBox 39"/>
          <p:cNvSpPr txBox="1"/>
          <p:nvPr/>
        </p:nvSpPr>
        <p:spPr>
          <a:xfrm>
            <a:off x="3962400" y="5181600"/>
            <a:ext cx="731290" cy="276999"/>
          </a:xfrm>
          <a:prstGeom prst="rect">
            <a:avLst/>
          </a:prstGeom>
          <a:noFill/>
        </p:spPr>
        <p:txBody>
          <a:bodyPr wrap="none" rtlCol="0">
            <a:spAutoFit/>
          </a:bodyPr>
          <a:lstStyle/>
          <a:p>
            <a:r>
              <a:rPr lang="en-US" sz="1200" b="1" dirty="0" smtClean="0">
                <a:latin typeface="Book Antiqua" pitchFamily="18" charset="0"/>
              </a:rPr>
              <a:t>2fs-Wm</a:t>
            </a:r>
            <a:endParaRPr lang="en-IN" sz="1200" b="1" dirty="0">
              <a:latin typeface="Book Antiqua" pitchFamily="18" charset="0"/>
            </a:endParaRPr>
          </a:p>
        </p:txBody>
      </p:sp>
      <p:sp>
        <p:nvSpPr>
          <p:cNvPr id="80" name="TextBox 79"/>
          <p:cNvSpPr txBox="1"/>
          <p:nvPr/>
        </p:nvSpPr>
        <p:spPr>
          <a:xfrm>
            <a:off x="4953000" y="914400"/>
            <a:ext cx="4191000" cy="923330"/>
          </a:xfrm>
          <a:prstGeom prst="rect">
            <a:avLst/>
          </a:prstGeom>
          <a:noFill/>
        </p:spPr>
        <p:txBody>
          <a:bodyPr wrap="square" rtlCol="0">
            <a:spAutoFit/>
          </a:bodyPr>
          <a:lstStyle/>
          <a:p>
            <a:pPr marL="342900" indent="-342900" algn="ctr">
              <a:buAutoNum type="alphaLcParenR"/>
            </a:pPr>
            <a:r>
              <a:rPr lang="en-US" dirty="0" smtClean="0">
                <a:solidFill>
                  <a:srgbClr val="C00000"/>
                </a:solidFill>
                <a:latin typeface="Book Antiqua" pitchFamily="18" charset="0"/>
              </a:rPr>
              <a:t>Part of the Spectrum for the natural PAM Showing the required separation</a:t>
            </a:r>
            <a:endParaRPr lang="en-IN" dirty="0">
              <a:solidFill>
                <a:srgbClr val="C00000"/>
              </a:solidFill>
              <a:latin typeface="Book Antiqua" pitchFamily="18" charset="0"/>
            </a:endParaRPr>
          </a:p>
        </p:txBody>
      </p:sp>
      <p:sp>
        <p:nvSpPr>
          <p:cNvPr id="81" name="TextBox 80"/>
          <p:cNvSpPr txBox="1"/>
          <p:nvPr/>
        </p:nvSpPr>
        <p:spPr>
          <a:xfrm>
            <a:off x="5105400" y="3886200"/>
            <a:ext cx="3100529" cy="646331"/>
          </a:xfrm>
          <a:prstGeom prst="rect">
            <a:avLst/>
          </a:prstGeom>
          <a:noFill/>
        </p:spPr>
        <p:txBody>
          <a:bodyPr wrap="none" rtlCol="0">
            <a:spAutoFit/>
          </a:bodyPr>
          <a:lstStyle/>
          <a:p>
            <a:pPr marL="342900" indent="-342900" algn="ctr">
              <a:buAutoNum type="alphaLcParenR" startAt="2"/>
            </a:pPr>
            <a:r>
              <a:rPr lang="en-US" dirty="0" smtClean="0">
                <a:solidFill>
                  <a:srgbClr val="C00000"/>
                </a:solidFill>
                <a:latin typeface="Book Antiqua" pitchFamily="18" charset="0"/>
              </a:rPr>
              <a:t>Spectrum for the natural </a:t>
            </a:r>
          </a:p>
          <a:p>
            <a:pPr marL="342900" indent="-342900" algn="ctr"/>
            <a:r>
              <a:rPr lang="en-US" dirty="0" smtClean="0">
                <a:solidFill>
                  <a:srgbClr val="C00000"/>
                </a:solidFill>
                <a:latin typeface="Book Antiqua" pitchFamily="18" charset="0"/>
              </a:rPr>
              <a:t>PAM wave</a:t>
            </a:r>
            <a:endParaRPr lang="en-IN" dirty="0">
              <a:solidFill>
                <a:srgbClr val="C00000"/>
              </a:solidFill>
              <a:latin typeface="Book Antiqua" pitchFamily="18" charset="0"/>
            </a:endParaRPr>
          </a:p>
        </p:txBody>
      </p:sp>
      <p:sp>
        <p:nvSpPr>
          <p:cNvPr id="46" name="Isosceles Triangle 45"/>
          <p:cNvSpPr/>
          <p:nvPr/>
        </p:nvSpPr>
        <p:spPr>
          <a:xfrm>
            <a:off x="1371600" y="1219200"/>
            <a:ext cx="914400" cy="9144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8" name="Isosceles Triangle 47"/>
          <p:cNvSpPr/>
          <p:nvPr/>
        </p:nvSpPr>
        <p:spPr>
          <a:xfrm>
            <a:off x="4572000" y="1676400"/>
            <a:ext cx="1143000" cy="457200"/>
          </a:xfrm>
          <a:prstGeom prst="triangle">
            <a:avLst>
              <a:gd name="adj" fmla="val 100000"/>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1" name="Isosceles Triangle 50"/>
          <p:cNvSpPr/>
          <p:nvPr/>
        </p:nvSpPr>
        <p:spPr>
          <a:xfrm>
            <a:off x="3352800" y="1676400"/>
            <a:ext cx="1219200" cy="457200"/>
          </a:xfrm>
          <a:prstGeom prst="triangle">
            <a:avLst>
              <a:gd name="adj" fmla="val 2337"/>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54" name="Straight Arrow Connector 53"/>
          <p:cNvCxnSpPr/>
          <p:nvPr/>
        </p:nvCxnSpPr>
        <p:spPr>
          <a:xfrm flipV="1">
            <a:off x="1371600" y="914400"/>
            <a:ext cx="0" cy="12954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71600" y="2133600"/>
            <a:ext cx="5029200" cy="0"/>
          </a:xfrm>
          <a:prstGeom prst="line">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362200" y="2133600"/>
            <a:ext cx="1371600" cy="276999"/>
          </a:xfrm>
          <a:prstGeom prst="rect">
            <a:avLst/>
          </a:prstGeom>
          <a:noFill/>
        </p:spPr>
        <p:txBody>
          <a:bodyPr wrap="square" numCol="1" rtlCol="0" anchor="ctr">
            <a:spAutoFit/>
          </a:bodyPr>
          <a:lstStyle/>
          <a:p>
            <a:pPr algn="ctr"/>
            <a:r>
              <a:rPr lang="en-US" sz="1200" b="1" dirty="0" smtClean="0">
                <a:latin typeface="Book Antiqua" pitchFamily="18" charset="0"/>
              </a:rPr>
              <a:t>                 </a:t>
            </a:r>
            <a:r>
              <a:rPr lang="en-US" sz="1200" b="1" dirty="0" err="1" smtClean="0">
                <a:latin typeface="Book Antiqua" pitchFamily="18" charset="0"/>
              </a:rPr>
              <a:t>fs</a:t>
            </a:r>
            <a:r>
              <a:rPr lang="en-US" sz="1200" b="1" dirty="0" smtClean="0">
                <a:latin typeface="Book Antiqua" pitchFamily="18" charset="0"/>
              </a:rPr>
              <a:t> -</a:t>
            </a:r>
            <a:r>
              <a:rPr lang="en-US" sz="1200" b="1" dirty="0" smtClean="0">
                <a:latin typeface="Book Antiqua" pitchFamily="18" charset="0"/>
                <a:cs typeface="Times New Roman" pitchFamily="18" charset="0"/>
              </a:rPr>
              <a:t>Wm</a:t>
            </a:r>
            <a:endParaRPr lang="en-IN" sz="1200" b="1" dirty="0">
              <a:latin typeface="Book Antiqua" pitchFamily="18" charset="0"/>
            </a:endParaRPr>
          </a:p>
        </p:txBody>
      </p:sp>
      <p:sp>
        <p:nvSpPr>
          <p:cNvPr id="61" name="TextBox 60"/>
          <p:cNvSpPr txBox="1"/>
          <p:nvPr/>
        </p:nvSpPr>
        <p:spPr>
          <a:xfrm>
            <a:off x="4419600" y="2057400"/>
            <a:ext cx="304800" cy="307777"/>
          </a:xfrm>
          <a:prstGeom prst="rect">
            <a:avLst/>
          </a:prstGeom>
          <a:noFill/>
        </p:spPr>
        <p:txBody>
          <a:bodyPr wrap="square" rtlCol="0">
            <a:spAutoFit/>
          </a:bodyPr>
          <a:lstStyle/>
          <a:p>
            <a:r>
              <a:rPr lang="en-US" sz="1400" b="1" dirty="0" err="1" smtClean="0">
                <a:latin typeface="Gabriola" pitchFamily="82" charset="0"/>
              </a:rPr>
              <a:t>fs</a:t>
            </a:r>
            <a:endParaRPr lang="en-IN" sz="1400" b="1" dirty="0">
              <a:latin typeface="Gabriola" pitchFamily="82" charset="0"/>
            </a:endParaRPr>
          </a:p>
        </p:txBody>
      </p:sp>
      <p:sp>
        <p:nvSpPr>
          <p:cNvPr id="63" name="TextBox 62"/>
          <p:cNvSpPr txBox="1"/>
          <p:nvPr/>
        </p:nvSpPr>
        <p:spPr>
          <a:xfrm>
            <a:off x="5486400" y="2133600"/>
            <a:ext cx="762000" cy="276999"/>
          </a:xfrm>
          <a:prstGeom prst="rect">
            <a:avLst/>
          </a:prstGeom>
          <a:noFill/>
        </p:spPr>
        <p:txBody>
          <a:bodyPr wrap="square" rtlCol="0">
            <a:spAutoFit/>
          </a:bodyPr>
          <a:lstStyle/>
          <a:p>
            <a:r>
              <a:rPr lang="en-US" sz="1200" b="1" dirty="0" err="1" smtClean="0">
                <a:latin typeface="Book Antiqua" pitchFamily="18" charset="0"/>
              </a:rPr>
              <a:t>fs</a:t>
            </a:r>
            <a:r>
              <a:rPr lang="en-US" sz="1200" b="1" dirty="0" smtClean="0">
                <a:latin typeface="Book Antiqua" pitchFamily="18" charset="0"/>
              </a:rPr>
              <a:t> +</a:t>
            </a:r>
            <a:r>
              <a:rPr lang="en-US" sz="1200" b="1" dirty="0" smtClean="0">
                <a:latin typeface="Book Antiqua" pitchFamily="18" charset="0"/>
                <a:cs typeface="Times New Roman" pitchFamily="18" charset="0"/>
              </a:rPr>
              <a:t>Wm</a:t>
            </a:r>
            <a:endParaRPr lang="en-IN" sz="1200" b="1" dirty="0">
              <a:latin typeface="Book Antiqua" pitchFamily="18" charset="0"/>
            </a:endParaRPr>
          </a:p>
        </p:txBody>
      </p:sp>
      <p:sp>
        <p:nvSpPr>
          <p:cNvPr id="66" name="TextBox 65"/>
          <p:cNvSpPr txBox="1"/>
          <p:nvPr/>
        </p:nvSpPr>
        <p:spPr>
          <a:xfrm>
            <a:off x="2057400" y="2133600"/>
            <a:ext cx="474810" cy="276999"/>
          </a:xfrm>
          <a:prstGeom prst="rect">
            <a:avLst/>
          </a:prstGeom>
          <a:noFill/>
        </p:spPr>
        <p:txBody>
          <a:bodyPr wrap="none" rtlCol="0">
            <a:spAutoFit/>
          </a:bodyPr>
          <a:lstStyle/>
          <a:p>
            <a:r>
              <a:rPr lang="en-US" sz="1200" b="1" dirty="0" smtClean="0">
                <a:latin typeface="Book Antiqua" pitchFamily="18" charset="0"/>
                <a:cs typeface="Times New Roman" pitchFamily="18" charset="0"/>
              </a:rPr>
              <a:t>Wm</a:t>
            </a:r>
            <a:endParaRPr lang="en-IN" sz="1200" dirty="0"/>
          </a:p>
        </p:txBody>
      </p:sp>
      <p:sp>
        <p:nvSpPr>
          <p:cNvPr id="68" name="TextBox 67"/>
          <p:cNvSpPr txBox="1"/>
          <p:nvPr/>
        </p:nvSpPr>
        <p:spPr>
          <a:xfrm>
            <a:off x="1219200" y="2057400"/>
            <a:ext cx="276038" cy="307777"/>
          </a:xfrm>
          <a:prstGeom prst="rect">
            <a:avLst/>
          </a:prstGeom>
          <a:noFill/>
        </p:spPr>
        <p:txBody>
          <a:bodyPr wrap="none" rtlCol="0">
            <a:spAutoFit/>
          </a:bodyPr>
          <a:lstStyle/>
          <a:p>
            <a:r>
              <a:rPr lang="en-US" sz="1400" dirty="0" smtClean="0"/>
              <a:t>0</a:t>
            </a:r>
            <a:endParaRPr lang="en-IN" sz="1400" dirty="0"/>
          </a:p>
        </p:txBody>
      </p:sp>
      <p:cxnSp>
        <p:nvCxnSpPr>
          <p:cNvPr id="69" name="Straight Connector 68"/>
          <p:cNvCxnSpPr>
            <a:stCxn id="46" idx="0"/>
          </p:cNvCxnSpPr>
          <p:nvPr/>
        </p:nvCxnSpPr>
        <p:spPr>
          <a:xfrm flipH="1">
            <a:off x="1371600" y="1219200"/>
            <a:ext cx="9144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276600" y="16764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486400" y="1676400"/>
            <a:ext cx="381000"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85800" y="1066800"/>
            <a:ext cx="838199" cy="307777"/>
          </a:xfrm>
          <a:prstGeom prst="rect">
            <a:avLst/>
          </a:prstGeom>
          <a:noFill/>
        </p:spPr>
        <p:txBody>
          <a:bodyPr wrap="square" rtlCol="0">
            <a:spAutoFit/>
          </a:bodyPr>
          <a:lstStyle/>
          <a:p>
            <a:r>
              <a:rPr lang="en-US" sz="1400" dirty="0" smtClean="0">
                <a:solidFill>
                  <a:srgbClr val="C00000"/>
                </a:solidFill>
              </a:rPr>
              <a:t>a</a:t>
            </a:r>
            <a:r>
              <a:rPr lang="en-US" sz="1400" baseline="-25000" dirty="0" smtClean="0">
                <a:solidFill>
                  <a:srgbClr val="C00000"/>
                </a:solidFill>
              </a:rPr>
              <a:t>0</a:t>
            </a:r>
            <a:r>
              <a:rPr lang="en-US" sz="1400" dirty="0" smtClean="0">
                <a:solidFill>
                  <a:srgbClr val="C00000"/>
                </a:solidFill>
              </a:rPr>
              <a:t> Aw</a:t>
            </a:r>
            <a:endParaRPr lang="en-IN" sz="1400" dirty="0">
              <a:solidFill>
                <a:srgbClr val="C00000"/>
              </a:solidFill>
            </a:endParaRPr>
          </a:p>
        </p:txBody>
      </p:sp>
      <p:sp>
        <p:nvSpPr>
          <p:cNvPr id="85" name="TextBox 84"/>
          <p:cNvSpPr txBox="1"/>
          <p:nvPr/>
        </p:nvSpPr>
        <p:spPr>
          <a:xfrm>
            <a:off x="3124200" y="1295400"/>
            <a:ext cx="838199" cy="338554"/>
          </a:xfrm>
          <a:prstGeom prst="rect">
            <a:avLst/>
          </a:prstGeom>
          <a:noFill/>
        </p:spPr>
        <p:txBody>
          <a:bodyPr wrap="square" rtlCol="0">
            <a:spAutoFit/>
          </a:bodyPr>
          <a:lstStyle/>
          <a:p>
            <a:r>
              <a:rPr lang="en-US" sz="1600" dirty="0" smtClean="0">
                <a:solidFill>
                  <a:srgbClr val="C00000"/>
                </a:solidFill>
              </a:rPr>
              <a:t>a</a:t>
            </a:r>
            <a:r>
              <a:rPr lang="en-US" sz="1600" baseline="-25000" dirty="0" smtClean="0">
                <a:solidFill>
                  <a:srgbClr val="C00000"/>
                </a:solidFill>
              </a:rPr>
              <a:t>1</a:t>
            </a:r>
            <a:r>
              <a:rPr lang="en-US" sz="1600" dirty="0" smtClean="0">
                <a:solidFill>
                  <a:srgbClr val="C00000"/>
                </a:solidFill>
              </a:rPr>
              <a:t> </a:t>
            </a:r>
            <a:r>
              <a:rPr lang="en-US" sz="1400" dirty="0" smtClean="0">
                <a:solidFill>
                  <a:srgbClr val="C00000"/>
                </a:solidFill>
              </a:rPr>
              <a:t>Aw</a:t>
            </a:r>
            <a:endParaRPr lang="en-IN" sz="1400" dirty="0">
              <a:solidFill>
                <a:srgbClr val="C00000"/>
              </a:solidFill>
            </a:endParaRPr>
          </a:p>
        </p:txBody>
      </p:sp>
      <p:sp>
        <p:nvSpPr>
          <p:cNvPr id="87" name="TextBox 86"/>
          <p:cNvSpPr txBox="1"/>
          <p:nvPr/>
        </p:nvSpPr>
        <p:spPr>
          <a:xfrm>
            <a:off x="1447800" y="685800"/>
            <a:ext cx="643125" cy="338554"/>
          </a:xfrm>
          <a:prstGeom prst="rect">
            <a:avLst/>
          </a:prstGeom>
          <a:noFill/>
        </p:spPr>
        <p:txBody>
          <a:bodyPr wrap="none" rtlCol="0">
            <a:spAutoFit/>
          </a:bodyPr>
          <a:lstStyle/>
          <a:p>
            <a:r>
              <a:rPr lang="en-US" sz="1600" dirty="0" smtClean="0">
                <a:latin typeface="Book Antiqua" pitchFamily="18" charset="0"/>
              </a:rPr>
              <a:t>M’(f)</a:t>
            </a:r>
            <a:endParaRPr lang="en-IN" sz="1600" dirty="0">
              <a:latin typeface="Book Antiqua" pitchFamily="18" charset="0"/>
            </a:endParaRPr>
          </a:p>
        </p:txBody>
      </p:sp>
      <p:cxnSp>
        <p:nvCxnSpPr>
          <p:cNvPr id="95" name="Straight Connector 94"/>
          <p:cNvCxnSpPr/>
          <p:nvPr/>
        </p:nvCxnSpPr>
        <p:spPr>
          <a:xfrm>
            <a:off x="2286000" y="4800600"/>
            <a:ext cx="0" cy="3810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2286000" y="2514600"/>
            <a:ext cx="1066800" cy="0"/>
          </a:xfrm>
          <a:prstGeom prst="straightConnector1">
            <a:avLst/>
          </a:prstGeom>
          <a:ln w="190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286000" y="2362200"/>
            <a:ext cx="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3352800" y="2362200"/>
            <a:ext cx="0" cy="228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2667000" y="2438400"/>
            <a:ext cx="356188" cy="369332"/>
          </a:xfrm>
          <a:prstGeom prst="rect">
            <a:avLst/>
          </a:prstGeom>
        </p:spPr>
        <p:txBody>
          <a:bodyPr wrap="none">
            <a:spAutoFit/>
          </a:bodyPr>
          <a:lstStyle/>
          <a:p>
            <a:r>
              <a:rPr lang="el-GR" b="1" dirty="0" smtClean="0">
                <a:solidFill>
                  <a:schemeClr val="tx2">
                    <a:lumMod val="60000"/>
                    <a:lumOff val="40000"/>
                  </a:schemeClr>
                </a:solidFill>
                <a:latin typeface="Book Antiqua" pitchFamily="18" charset="0"/>
              </a:rPr>
              <a:t>Δ</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563562"/>
          </a:xfrm>
        </p:spPr>
        <p:txBody>
          <a:bodyPr>
            <a:normAutofit/>
          </a:bodyPr>
          <a:lstStyle/>
          <a:p>
            <a:pPr algn="l"/>
            <a:r>
              <a:rPr lang="en-US" sz="2800" dirty="0" smtClean="0">
                <a:latin typeface="Book Antiqua" pitchFamily="18" charset="0"/>
              </a:rPr>
              <a:t>Natural sampling </a:t>
            </a:r>
            <a:endParaRPr lang="en-IN" sz="2800" dirty="0">
              <a:latin typeface="Book Antiqua" pitchFamily="18" charset="0"/>
            </a:endParaRPr>
          </a:p>
        </p:txBody>
      </p:sp>
      <p:sp>
        <p:nvSpPr>
          <p:cNvPr id="3" name="Content Placeholder 2"/>
          <p:cNvSpPr>
            <a:spLocks noGrp="1"/>
          </p:cNvSpPr>
          <p:nvPr>
            <p:ph idx="1"/>
          </p:nvPr>
        </p:nvSpPr>
        <p:spPr>
          <a:xfrm>
            <a:off x="457200" y="914400"/>
            <a:ext cx="8305800" cy="5638799"/>
          </a:xfrm>
        </p:spPr>
        <p:txBody>
          <a:bodyPr>
            <a:normAutofit lnSpcReduction="10000"/>
          </a:bodyPr>
          <a:lstStyle/>
          <a:p>
            <a:pPr algn="just">
              <a:lnSpc>
                <a:spcPct val="150000"/>
              </a:lnSpc>
            </a:pPr>
            <a:r>
              <a:rPr lang="en-US" sz="2200" dirty="0" smtClean="0">
                <a:latin typeface="Book Antiqua" pitchFamily="18" charset="0"/>
              </a:rPr>
              <a:t>To avoid aliasing, the modulating signal is first passed through an </a:t>
            </a:r>
            <a:r>
              <a:rPr lang="en-US" sz="2200" i="1" dirty="0" smtClean="0">
                <a:latin typeface="Book Antiqua" pitchFamily="18" charset="0"/>
              </a:rPr>
              <a:t>ant </a:t>
            </a:r>
            <a:r>
              <a:rPr lang="en-US" sz="2200" i="1" dirty="0" smtClean="0">
                <a:solidFill>
                  <a:srgbClr val="C00000"/>
                </a:solidFill>
                <a:latin typeface="Book Antiqua" pitchFamily="18" charset="0"/>
              </a:rPr>
              <a:t>aliasing filter </a:t>
            </a:r>
            <a:r>
              <a:rPr lang="en-US" sz="2200" dirty="0" smtClean="0">
                <a:latin typeface="Book Antiqua" pitchFamily="18" charset="0"/>
              </a:rPr>
              <a:t>which cuts the signal spectrum off at some value Wm</a:t>
            </a:r>
          </a:p>
          <a:p>
            <a:pPr algn="just">
              <a:lnSpc>
                <a:spcPct val="150000"/>
              </a:lnSpc>
            </a:pPr>
            <a:r>
              <a:rPr lang="en-US" sz="2200" dirty="0" smtClean="0">
                <a:latin typeface="Book Antiqua" pitchFamily="18" charset="0"/>
              </a:rPr>
              <a:t>If the pulse width of the carrier pulse train used in natural sampling is made very short compared to the pulse period ,the natural PAM becomes </a:t>
            </a:r>
            <a:r>
              <a:rPr lang="en-US" sz="2200" i="1" dirty="0" smtClean="0">
                <a:solidFill>
                  <a:srgbClr val="0070C0"/>
                </a:solidFill>
                <a:latin typeface="Book Antiqua" pitchFamily="18" charset="0"/>
              </a:rPr>
              <a:t>Instantaneous PAM</a:t>
            </a:r>
            <a:r>
              <a:rPr lang="en-US" sz="2200" dirty="0" smtClean="0">
                <a:latin typeface="Book Antiqua" pitchFamily="18" charset="0"/>
              </a:rPr>
              <a:t> </a:t>
            </a:r>
          </a:p>
          <a:p>
            <a:pPr algn="just">
              <a:lnSpc>
                <a:spcPct val="150000"/>
              </a:lnSpc>
            </a:pPr>
            <a:r>
              <a:rPr lang="en-US" sz="2200" dirty="0" smtClean="0">
                <a:latin typeface="Book Antiqua" pitchFamily="18" charset="0"/>
              </a:rPr>
              <a:t>Short pulse means less energy per sample and magnitudes of the coefficients a</a:t>
            </a:r>
            <a:r>
              <a:rPr lang="en-US" sz="2200" baseline="-25000" dirty="0" smtClean="0">
                <a:latin typeface="Book Antiqua" pitchFamily="18" charset="0"/>
              </a:rPr>
              <a:t>0</a:t>
            </a:r>
            <a:r>
              <a:rPr lang="en-US" sz="2200" dirty="0" smtClean="0">
                <a:latin typeface="Book Antiqua" pitchFamily="18" charset="0"/>
              </a:rPr>
              <a:t>,a</a:t>
            </a:r>
            <a:r>
              <a:rPr lang="en-US" sz="2200" baseline="-25000" dirty="0" smtClean="0">
                <a:latin typeface="Book Antiqua" pitchFamily="18" charset="0"/>
              </a:rPr>
              <a:t>1</a:t>
            </a:r>
            <a:r>
              <a:rPr lang="en-US" sz="2200" dirty="0" smtClean="0">
                <a:latin typeface="Book Antiqua" pitchFamily="18" charset="0"/>
              </a:rPr>
              <a:t>… are directly proportional to the pulse width</a:t>
            </a:r>
          </a:p>
          <a:p>
            <a:pPr algn="just">
              <a:lnSpc>
                <a:spcPct val="150000"/>
              </a:lnSpc>
            </a:pPr>
            <a:r>
              <a:rPr lang="en-US" sz="2200" dirty="0" smtClean="0">
                <a:latin typeface="Book Antiqua" pitchFamily="18" charset="0"/>
              </a:rPr>
              <a:t>Therefore to maintain reasonable pulse energy a </a:t>
            </a:r>
            <a:r>
              <a:rPr lang="en-US" sz="2200" dirty="0" smtClean="0">
                <a:solidFill>
                  <a:srgbClr val="0070C0"/>
                </a:solidFill>
                <a:latin typeface="Book Antiqua" pitchFamily="18" charset="0"/>
              </a:rPr>
              <a:t>sample and hold </a:t>
            </a:r>
            <a:r>
              <a:rPr lang="en-US" sz="2200" dirty="0" smtClean="0">
                <a:latin typeface="Book Antiqua" pitchFamily="18" charset="0"/>
              </a:rPr>
              <a:t>circuit is used in </a:t>
            </a:r>
            <a:r>
              <a:rPr lang="en-US" sz="2200" i="1" dirty="0" smtClean="0">
                <a:solidFill>
                  <a:srgbClr val="C00000"/>
                </a:solidFill>
                <a:latin typeface="Book Antiqua" pitchFamily="18" charset="0"/>
              </a:rPr>
              <a:t>flat top sampling</a:t>
            </a:r>
          </a:p>
          <a:p>
            <a:pPr algn="just"/>
            <a:endParaRPr lang="en-US" sz="2200" dirty="0" smtClean="0">
              <a:latin typeface="Book Antiqua" pitchFamily="18" charset="0"/>
            </a:endParaRPr>
          </a:p>
          <a:p>
            <a:endParaRPr lang="en-IN" sz="22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sp>
        <p:nvSpPr>
          <p:cNvPr id="7"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pPr algn="l"/>
            <a:r>
              <a:rPr lang="en-US" sz="2800" dirty="0" smtClean="0">
                <a:solidFill>
                  <a:srgbClr val="C00000"/>
                </a:solidFill>
                <a:latin typeface="Book Antiqua" pitchFamily="18" charset="0"/>
              </a:rPr>
              <a:t>Natural sampling</a:t>
            </a:r>
            <a:endParaRPr lang="en-IN" sz="2800" dirty="0">
              <a:solidFill>
                <a:srgbClr val="C00000"/>
              </a:solidFill>
              <a:latin typeface="Book Antiqua" pitchFamily="18" charset="0"/>
            </a:endParaRPr>
          </a:p>
        </p:txBody>
      </p:sp>
      <p:sp>
        <p:nvSpPr>
          <p:cNvPr id="3" name="Content Placeholder 2"/>
          <p:cNvSpPr>
            <a:spLocks noGrp="1"/>
          </p:cNvSpPr>
          <p:nvPr>
            <p:ph idx="1"/>
          </p:nvPr>
        </p:nvSpPr>
        <p:spPr>
          <a:xfrm>
            <a:off x="457200" y="990601"/>
            <a:ext cx="8229600" cy="5135564"/>
          </a:xfrm>
        </p:spPr>
        <p:txBody>
          <a:bodyPr>
            <a:normAutofit/>
          </a:bodyPr>
          <a:lstStyle/>
          <a:p>
            <a:r>
              <a:rPr lang="en-US" sz="2200" dirty="0" smtClean="0">
                <a:latin typeface="Book Antiqua" pitchFamily="18" charset="0"/>
              </a:rPr>
              <a:t>Due to its wideband nature PAM has very restricted range of applications for direct transmission of signals</a:t>
            </a:r>
          </a:p>
          <a:p>
            <a:r>
              <a:rPr lang="en-US" sz="2200" dirty="0" smtClean="0">
                <a:latin typeface="Book Antiqua" pitchFamily="18" charset="0"/>
              </a:rPr>
              <a:t>Minimum noise interference with sampled signals</a:t>
            </a:r>
          </a:p>
          <a:p>
            <a:endParaRPr lang="en-US" sz="2200" dirty="0" smtClean="0">
              <a:latin typeface="Book Antiqua" pitchFamily="18" charset="0"/>
            </a:endParaRPr>
          </a:p>
          <a:p>
            <a:endParaRPr lang="en-US" sz="2200" dirty="0" smtClean="0">
              <a:latin typeface="Book Antiqua" pitchFamily="18" charset="0"/>
            </a:endParaRPr>
          </a:p>
          <a:p>
            <a:pPr>
              <a:buNone/>
            </a:pPr>
            <a:endParaRPr lang="en-US" sz="2200" dirty="0" smtClean="0">
              <a:latin typeface="Book Antiqua" pitchFamily="18" charset="0"/>
            </a:endParaRPr>
          </a:p>
          <a:p>
            <a:endParaRPr lang="en-US" sz="2200" dirty="0" smtClean="0">
              <a:latin typeface="Book Antiqua" pitchFamily="18" charset="0"/>
            </a:endParaRPr>
          </a:p>
          <a:p>
            <a:pPr>
              <a:buNone/>
            </a:pPr>
            <a:r>
              <a:rPr lang="en-US" sz="2200" dirty="0" smtClean="0">
                <a:latin typeface="Book Antiqua" pitchFamily="18" charset="0"/>
              </a:rPr>
              <a:t>Applications</a:t>
            </a:r>
          </a:p>
          <a:p>
            <a:r>
              <a:rPr lang="en-US" sz="2200" dirty="0" smtClean="0">
                <a:latin typeface="Book Antiqua" pitchFamily="18" charset="0"/>
              </a:rPr>
              <a:t>In instrumentation systems for computer interfacing</a:t>
            </a:r>
          </a:p>
          <a:p>
            <a:r>
              <a:rPr lang="en-US" sz="2200" dirty="0" smtClean="0">
                <a:latin typeface="Book Antiqua" pitchFamily="18" charset="0"/>
              </a:rPr>
              <a:t>In analog to digital converters (A/D)</a:t>
            </a:r>
            <a:endParaRPr lang="en-IN" sz="22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562599"/>
          </a:xfrm>
        </p:spPr>
        <p:txBody>
          <a:bodyPr>
            <a:normAutofit/>
          </a:bodyPr>
          <a:lstStyle/>
          <a:p>
            <a:r>
              <a:rPr lang="en-US" sz="2200" dirty="0" smtClean="0"/>
              <a:t>Tops of the samples are flat and constant so these are called Flat top sampling or Practical sampling</a:t>
            </a:r>
          </a:p>
          <a:p>
            <a:r>
              <a:rPr lang="en-US" sz="2200" dirty="0" smtClean="0"/>
              <a:t>Sample and hold circuit is used for flat top sampling</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pPr marL="0" indent="0" fontAlgn="base">
              <a:spcBef>
                <a:spcPct val="0"/>
              </a:spcBef>
              <a:spcAft>
                <a:spcPct val="0"/>
              </a:spcAft>
            </a:pPr>
            <a:r>
              <a:rPr lang="en-US" sz="2200" dirty="0" smtClean="0">
                <a:latin typeface="Book Antiqua" pitchFamily="18" charset="0"/>
              </a:rPr>
              <a:t>    </a:t>
            </a:r>
            <a:r>
              <a:rPr lang="en-US" sz="2000" dirty="0" err="1" smtClean="0">
                <a:latin typeface="Book Antiqua" pitchFamily="18" charset="0"/>
              </a:rPr>
              <a:t>V</a:t>
            </a:r>
            <a:r>
              <a:rPr lang="en-US" sz="1800" dirty="0" err="1" smtClean="0">
                <a:latin typeface="Book Antiqua" pitchFamily="18" charset="0"/>
              </a:rPr>
              <a:t>m</a:t>
            </a:r>
            <a:r>
              <a:rPr lang="en-US" sz="2200" dirty="0" smtClean="0">
                <a:latin typeface="Book Antiqua" pitchFamily="18" charset="0"/>
              </a:rPr>
              <a:t> is a message signal </a:t>
            </a:r>
          </a:p>
          <a:p>
            <a:pPr lvl="0" fontAlgn="base">
              <a:spcBef>
                <a:spcPct val="0"/>
              </a:spcBef>
              <a:spcAft>
                <a:spcPct val="0"/>
              </a:spcAft>
            </a:pPr>
            <a:r>
              <a:rPr lang="en-US" sz="2000" dirty="0" smtClean="0">
                <a:latin typeface="Book Antiqua" pitchFamily="18" charset="0"/>
              </a:rPr>
              <a:t>C</a:t>
            </a:r>
            <a:r>
              <a:rPr lang="en-US" sz="2200" dirty="0" smtClean="0">
                <a:latin typeface="Book Antiqua" pitchFamily="18" charset="0"/>
              </a:rPr>
              <a:t>t is a periodic pulse train of pulse width ‘</a:t>
            </a:r>
            <a:r>
              <a:rPr lang="el-GR" sz="2200" dirty="0" smtClean="0">
                <a:latin typeface="Book Antiqua" pitchFamily="18" charset="0"/>
              </a:rPr>
              <a:t>τ</a:t>
            </a:r>
            <a:r>
              <a:rPr lang="en-US" sz="2200" dirty="0" smtClean="0">
                <a:latin typeface="Book Antiqua" pitchFamily="18" charset="0"/>
              </a:rPr>
              <a:t>’ and interval Ts</a:t>
            </a:r>
          </a:p>
          <a:p>
            <a:r>
              <a:rPr lang="en-US" sz="2200" dirty="0" smtClean="0">
                <a:latin typeface="Book Antiqua" pitchFamily="18" charset="0"/>
              </a:rPr>
              <a:t>A periodic train of clocking pulse </a:t>
            </a:r>
            <a:r>
              <a:rPr lang="en-US" sz="2000" dirty="0" smtClean="0">
                <a:latin typeface="Book Antiqua" pitchFamily="18" charset="0"/>
              </a:rPr>
              <a:t>C</a:t>
            </a:r>
            <a:r>
              <a:rPr lang="en-US" sz="2200" dirty="0" smtClean="0">
                <a:latin typeface="Book Antiqua" pitchFamily="18" charset="0"/>
              </a:rPr>
              <a:t>t controls switching of transistor Q1</a:t>
            </a:r>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US" sz="2200" dirty="0" smtClean="0"/>
          </a:p>
          <a:p>
            <a:endParaRPr lang="en-IN" sz="2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
        <p:nvSpPr>
          <p:cNvPr id="5" name="Title 1"/>
          <p:cNvSpPr>
            <a:spLocks noGrp="1"/>
          </p:cNvSpPr>
          <p:nvPr>
            <p:ph type="title"/>
          </p:nvPr>
        </p:nvSpPr>
        <p:spPr>
          <a:xfrm>
            <a:off x="457200" y="274638"/>
            <a:ext cx="8229600" cy="639762"/>
          </a:xfrm>
        </p:spPr>
        <p:txBody>
          <a:bodyPr>
            <a:normAutofit/>
          </a:bodyPr>
          <a:lstStyle/>
          <a:p>
            <a:pPr algn="l"/>
            <a:r>
              <a:rPr lang="en-US" sz="2800" dirty="0" smtClean="0">
                <a:solidFill>
                  <a:srgbClr val="C00000"/>
                </a:solidFill>
                <a:latin typeface="Book Antiqua" pitchFamily="18" charset="0"/>
              </a:rPr>
              <a:t>Flat top sampling</a:t>
            </a:r>
            <a:endParaRPr lang="en-IN" sz="2800" dirty="0">
              <a:solidFill>
                <a:srgbClr val="C00000"/>
              </a:solidFill>
              <a:latin typeface="Book Antiqua" pitchFamily="18" charset="0"/>
            </a:endParaRPr>
          </a:p>
        </p:txBody>
      </p:sp>
      <p:pic>
        <p:nvPicPr>
          <p:cNvPr id="6" name="Picture 4"/>
          <p:cNvPicPr>
            <a:picLocks noChangeAspect="1" noChangeArrowheads="1"/>
          </p:cNvPicPr>
          <p:nvPr/>
        </p:nvPicPr>
        <p:blipFill>
          <a:blip r:embed="rId2" cstate="print"/>
          <a:srcRect/>
          <a:stretch>
            <a:fillRect/>
          </a:stretch>
        </p:blipFill>
        <p:spPr bwMode="auto">
          <a:xfrm>
            <a:off x="1219199" y="2209800"/>
            <a:ext cx="4893013"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
        <p:nvSpPr>
          <p:cNvPr id="2" name="Title 1"/>
          <p:cNvSpPr>
            <a:spLocks noGrp="1"/>
          </p:cNvSpPr>
          <p:nvPr>
            <p:ph type="title"/>
          </p:nvPr>
        </p:nvSpPr>
        <p:spPr>
          <a:xfrm>
            <a:off x="381000" y="152400"/>
            <a:ext cx="8229600" cy="563562"/>
          </a:xfrm>
        </p:spPr>
        <p:txBody>
          <a:bodyPr>
            <a:normAutofit/>
          </a:bodyPr>
          <a:lstStyle/>
          <a:p>
            <a:pPr algn="l"/>
            <a:r>
              <a:rPr lang="en-US" sz="2800" dirty="0" smtClean="0">
                <a:solidFill>
                  <a:srgbClr val="C00000"/>
                </a:solidFill>
                <a:latin typeface="Book Antiqua" pitchFamily="18" charset="0"/>
              </a:rPr>
              <a:t>Sample and Hold circuit</a:t>
            </a:r>
            <a:endParaRPr lang="en-IN" sz="2800" dirty="0">
              <a:solidFill>
                <a:srgbClr val="C00000"/>
              </a:solidFill>
              <a:latin typeface="Book Antiqua" pitchFamily="18" charset="0"/>
            </a:endParaRPr>
          </a:p>
        </p:txBody>
      </p:sp>
      <p:sp>
        <p:nvSpPr>
          <p:cNvPr id="3" name="Content Placeholder 2"/>
          <p:cNvSpPr>
            <a:spLocks noGrp="1"/>
          </p:cNvSpPr>
          <p:nvPr>
            <p:ph idx="1"/>
          </p:nvPr>
        </p:nvSpPr>
        <p:spPr>
          <a:xfrm>
            <a:off x="381000" y="838200"/>
            <a:ext cx="8305800" cy="5486400"/>
          </a:xfrm>
        </p:spPr>
        <p:txBody>
          <a:bodyPr>
            <a:normAutofit/>
          </a:bodyPr>
          <a:lstStyle/>
          <a:p>
            <a:r>
              <a:rPr lang="en-US" sz="2200" dirty="0" smtClean="0">
                <a:latin typeface="Book Antiqua" pitchFamily="18" charset="0"/>
              </a:rPr>
              <a:t>Instantaneous samples from message signal are passed to the capacitor  ‘C’ whenever ‘Q</a:t>
            </a:r>
            <a:r>
              <a:rPr lang="en-US" sz="2200" baseline="-25000" dirty="0" smtClean="0">
                <a:latin typeface="Book Antiqua" pitchFamily="18" charset="0"/>
              </a:rPr>
              <a:t>1</a:t>
            </a:r>
            <a:r>
              <a:rPr lang="en-US" sz="2200" dirty="0" smtClean="0">
                <a:latin typeface="Book Antiqua" pitchFamily="18" charset="0"/>
              </a:rPr>
              <a:t>’ is ON   </a:t>
            </a:r>
          </a:p>
          <a:p>
            <a:r>
              <a:rPr lang="en-US" sz="2200" dirty="0" smtClean="0">
                <a:latin typeface="Book Antiqua" pitchFamily="18" charset="0"/>
              </a:rPr>
              <a:t>Each sample is held in the capacitor for time period ‘T’ </a:t>
            </a:r>
          </a:p>
          <a:p>
            <a:r>
              <a:rPr lang="en-US" sz="2200" dirty="0" smtClean="0">
                <a:latin typeface="Book Antiqua" pitchFamily="18" charset="0"/>
              </a:rPr>
              <a:t>A delayed  clock pulse c(t) operate the transistor switch Q</a:t>
            </a:r>
            <a:r>
              <a:rPr lang="en-US" sz="2200" baseline="-25000" dirty="0" smtClean="0">
                <a:latin typeface="Book Antiqua" pitchFamily="18" charset="0"/>
              </a:rPr>
              <a:t>2</a:t>
            </a:r>
            <a:r>
              <a:rPr lang="en-US" sz="2200" dirty="0" smtClean="0">
                <a:latin typeface="Book Antiqua" pitchFamily="18" charset="0"/>
              </a:rPr>
              <a:t> to discharge the capacitor before the next sample arrives</a:t>
            </a:r>
          </a:p>
          <a:p>
            <a:r>
              <a:rPr lang="en-US" sz="2200" dirty="0" smtClean="0">
                <a:latin typeface="Book Antiqua" pitchFamily="18" charset="0"/>
              </a:rPr>
              <a:t>In this way flat topped samples are formed that provide the input to A/D converter</a:t>
            </a:r>
          </a:p>
          <a:p>
            <a:pPr>
              <a:buNone/>
            </a:pPr>
            <a:endParaRPr lang="en-US" sz="2200" dirty="0" smtClean="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8"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3429000"/>
          </a:xfrm>
        </p:spPr>
        <p:txBody>
          <a:bodyPr>
            <a:normAutofit fontScale="90000"/>
          </a:bodyPr>
          <a:lstStyle/>
          <a:p>
            <a:pPr algn="l">
              <a:buFont typeface="Arial" pitchFamily="34" charset="0"/>
              <a:buChar char="•"/>
            </a:pPr>
            <a:r>
              <a:rPr lang="en-US" sz="3100" b="1" dirty="0" smtClean="0">
                <a:solidFill>
                  <a:schemeClr val="accent2">
                    <a:lumMod val="75000"/>
                  </a:schemeClr>
                </a:solidFill>
                <a:latin typeface="Book Antiqua" pitchFamily="18" charset="0"/>
              </a:rPr>
              <a:t/>
            </a:r>
            <a:br>
              <a:rPr lang="en-US" sz="3100" b="1" dirty="0" smtClean="0">
                <a:solidFill>
                  <a:schemeClr val="accent2">
                    <a:lumMod val="75000"/>
                  </a:schemeClr>
                </a:solidFill>
                <a:latin typeface="Book Antiqua" pitchFamily="18" charset="0"/>
              </a:rPr>
            </a:br>
            <a:r>
              <a:rPr lang="en-US" sz="3100" b="1" dirty="0" smtClean="0">
                <a:solidFill>
                  <a:srgbClr val="C00000"/>
                </a:solidFill>
                <a:latin typeface="Book Antiqua" pitchFamily="18" charset="0"/>
              </a:rPr>
              <a:t>What is Sampling?</a:t>
            </a:r>
            <a:r>
              <a:rPr lang="en-US" sz="3100" b="1" dirty="0" smtClean="0">
                <a:solidFill>
                  <a:schemeClr val="accent2">
                    <a:lumMod val="75000"/>
                  </a:schemeClr>
                </a:solidFill>
                <a:latin typeface="Book Antiqua" pitchFamily="18" charset="0"/>
              </a:rPr>
              <a:t/>
            </a:r>
            <a:br>
              <a:rPr lang="en-US" sz="3100" b="1" dirty="0" smtClean="0">
                <a:solidFill>
                  <a:schemeClr val="accent2">
                    <a:lumMod val="75000"/>
                  </a:schemeClr>
                </a:solidFill>
                <a:latin typeface="Book Antiqua" pitchFamily="18" charset="0"/>
              </a:rPr>
            </a:br>
            <a:r>
              <a:rPr lang="en-US" sz="3100" b="1" dirty="0" smtClean="0">
                <a:solidFill>
                  <a:schemeClr val="accent2">
                    <a:lumMod val="75000"/>
                  </a:schemeClr>
                </a:solidFill>
                <a:latin typeface="Book Antiqua" pitchFamily="18" charset="0"/>
              </a:rPr>
              <a:t/>
            </a:r>
            <a:br>
              <a:rPr lang="en-US" sz="3100" b="1" dirty="0" smtClean="0">
                <a:solidFill>
                  <a:schemeClr val="accent2">
                    <a:lumMod val="75000"/>
                  </a:schemeClr>
                </a:solidFill>
                <a:latin typeface="Book Antiqua" pitchFamily="18" charset="0"/>
              </a:rPr>
            </a:br>
            <a:r>
              <a:rPr lang="en-US" sz="2400" dirty="0" smtClean="0">
                <a:latin typeface="Book Antiqua" pitchFamily="18" charset="0"/>
              </a:rPr>
              <a:t>Sampling is the process of converting continuous time signal into discrete time signal by sensing analog signal value at discrete instants of time </a:t>
            </a:r>
            <a:br>
              <a:rPr lang="en-US" sz="2400" dirty="0" smtClean="0">
                <a:latin typeface="Book Antiqua" pitchFamily="18" charset="0"/>
              </a:rPr>
            </a:br>
            <a:r>
              <a:rPr lang="en-US" sz="2400" dirty="0" smtClean="0">
                <a:latin typeface="Book Antiqua" pitchFamily="18" charset="0"/>
              </a:rPr>
              <a:t/>
            </a:r>
            <a:br>
              <a:rPr lang="en-US" sz="2400" dirty="0" smtClean="0">
                <a:latin typeface="Book Antiqua" pitchFamily="18" charset="0"/>
              </a:rPr>
            </a:br>
            <a:r>
              <a:rPr lang="en-US" sz="2400" dirty="0" smtClean="0">
                <a:latin typeface="Book Antiqua" pitchFamily="18" charset="0"/>
              </a:rPr>
              <a:t>To convert this discrete time signal back to continuous time signal without error, </a:t>
            </a:r>
            <a:br>
              <a:rPr lang="en-US" sz="2400" dirty="0" smtClean="0">
                <a:latin typeface="Book Antiqua" pitchFamily="18" charset="0"/>
              </a:rPr>
            </a:br>
            <a:r>
              <a:rPr lang="en-US" sz="2400" dirty="0" smtClean="0">
                <a:latin typeface="Book Antiqua" pitchFamily="18" charset="0"/>
              </a:rPr>
              <a:t>there is a condition related to rate at  which these samples should be taken  and this condition is given by sampling theorem</a:t>
            </a:r>
            <a:r>
              <a:rPr lang="en-US" sz="2800" dirty="0" smtClean="0">
                <a:latin typeface="Book Antiqua" pitchFamily="18" charset="0"/>
              </a:rPr>
              <a:t/>
            </a:r>
            <a:br>
              <a:rPr lang="en-US" sz="2800" dirty="0" smtClean="0">
                <a:latin typeface="Book Antiqua" pitchFamily="18" charset="0"/>
              </a:rPr>
            </a:br>
            <a:endParaRPr lang="en-IN" sz="2800" b="1" dirty="0">
              <a:solidFill>
                <a:schemeClr val="accent2">
                  <a:lumMod val="75000"/>
                </a:schemeClr>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1031" name="Picture 7"/>
          <p:cNvPicPr>
            <a:picLocks noGrp="1" noChangeAspect="1" noChangeArrowheads="1"/>
          </p:cNvPicPr>
          <p:nvPr>
            <p:ph idx="1"/>
          </p:nvPr>
        </p:nvPicPr>
        <p:blipFill>
          <a:blip r:embed="rId3" cstate="print"/>
          <a:srcRect/>
          <a:stretch>
            <a:fillRect/>
          </a:stretch>
        </p:blipFill>
        <p:spPr bwMode="auto">
          <a:xfrm>
            <a:off x="1676400" y="4191002"/>
            <a:ext cx="5598029" cy="2124075"/>
          </a:xfrm>
          <a:prstGeom prst="rect">
            <a:avLst/>
          </a:prstGeom>
          <a:noFill/>
          <a:ln w="9525">
            <a:noFill/>
            <a:miter lim="800000"/>
            <a:headEnd/>
            <a:tailEnd/>
          </a:ln>
        </p:spPr>
      </p:pic>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4"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39762"/>
          </a:xfrm>
        </p:spPr>
        <p:txBody>
          <a:bodyPr>
            <a:normAutofit/>
          </a:bodyPr>
          <a:lstStyle/>
          <a:p>
            <a:pPr algn="l"/>
            <a:r>
              <a:rPr lang="en-US" sz="2800" dirty="0" smtClean="0">
                <a:latin typeface="Book Antiqua" pitchFamily="18" charset="0"/>
              </a:rPr>
              <a:t>Flat-top sampling</a:t>
            </a:r>
            <a:endParaRPr lang="en-IN" sz="28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cxnSp>
        <p:nvCxnSpPr>
          <p:cNvPr id="7" name="Straight Arrow Connector 6"/>
          <p:cNvCxnSpPr/>
          <p:nvPr/>
        </p:nvCxnSpPr>
        <p:spPr>
          <a:xfrm>
            <a:off x="685800" y="1981200"/>
            <a:ext cx="4495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09600" y="4114800"/>
            <a:ext cx="4495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219200" y="1066800"/>
            <a:ext cx="3124200" cy="1371600"/>
          </a:xfrm>
          <a:custGeom>
            <a:avLst/>
            <a:gdLst>
              <a:gd name="connsiteX0" fmla="*/ 0 w 2686929"/>
              <a:gd name="connsiteY0" fmla="*/ 256467 h 1381882"/>
              <a:gd name="connsiteX1" fmla="*/ 0 w 2686929"/>
              <a:gd name="connsiteY1" fmla="*/ 256467 h 1381882"/>
              <a:gd name="connsiteX2" fmla="*/ 56271 w 2686929"/>
              <a:gd name="connsiteY2" fmla="*/ 143925 h 1381882"/>
              <a:gd name="connsiteX3" fmla="*/ 98474 w 2686929"/>
              <a:gd name="connsiteY3" fmla="*/ 129857 h 1381882"/>
              <a:gd name="connsiteX4" fmla="*/ 140677 w 2686929"/>
              <a:gd name="connsiteY4" fmla="*/ 87654 h 1381882"/>
              <a:gd name="connsiteX5" fmla="*/ 281354 w 2686929"/>
              <a:gd name="connsiteY5" fmla="*/ 59519 h 1381882"/>
              <a:gd name="connsiteX6" fmla="*/ 323557 w 2686929"/>
              <a:gd name="connsiteY6" fmla="*/ 31383 h 1381882"/>
              <a:gd name="connsiteX7" fmla="*/ 506437 w 2686929"/>
              <a:gd name="connsiteY7" fmla="*/ 31383 h 1381882"/>
              <a:gd name="connsiteX8" fmla="*/ 534572 w 2686929"/>
              <a:gd name="connsiteY8" fmla="*/ 59519 h 1381882"/>
              <a:gd name="connsiteX9" fmla="*/ 562708 w 2686929"/>
              <a:gd name="connsiteY9" fmla="*/ 101722 h 1381882"/>
              <a:gd name="connsiteX10" fmla="*/ 604911 w 2686929"/>
              <a:gd name="connsiteY10" fmla="*/ 115790 h 1381882"/>
              <a:gd name="connsiteX11" fmla="*/ 633046 w 2686929"/>
              <a:gd name="connsiteY11" fmla="*/ 157993 h 1381882"/>
              <a:gd name="connsiteX12" fmla="*/ 703385 w 2686929"/>
              <a:gd name="connsiteY12" fmla="*/ 200196 h 1381882"/>
              <a:gd name="connsiteX13" fmla="*/ 773723 w 2686929"/>
              <a:gd name="connsiteY13" fmla="*/ 298670 h 1381882"/>
              <a:gd name="connsiteX14" fmla="*/ 815926 w 2686929"/>
              <a:gd name="connsiteY14" fmla="*/ 312737 h 1381882"/>
              <a:gd name="connsiteX15" fmla="*/ 872197 w 2686929"/>
              <a:gd name="connsiteY15" fmla="*/ 369008 h 1381882"/>
              <a:gd name="connsiteX16" fmla="*/ 886265 w 2686929"/>
              <a:gd name="connsiteY16" fmla="*/ 411211 h 1381882"/>
              <a:gd name="connsiteX17" fmla="*/ 928468 w 2686929"/>
              <a:gd name="connsiteY17" fmla="*/ 453414 h 1381882"/>
              <a:gd name="connsiteX18" fmla="*/ 956603 w 2686929"/>
              <a:gd name="connsiteY18" fmla="*/ 495617 h 1381882"/>
              <a:gd name="connsiteX19" fmla="*/ 1012874 w 2686929"/>
              <a:gd name="connsiteY19" fmla="*/ 551888 h 1381882"/>
              <a:gd name="connsiteX20" fmla="*/ 1069145 w 2686929"/>
              <a:gd name="connsiteY20" fmla="*/ 650362 h 1381882"/>
              <a:gd name="connsiteX21" fmla="*/ 1097280 w 2686929"/>
              <a:gd name="connsiteY21" fmla="*/ 706633 h 1381882"/>
              <a:gd name="connsiteX22" fmla="*/ 1153551 w 2686929"/>
              <a:gd name="connsiteY22" fmla="*/ 762903 h 1381882"/>
              <a:gd name="connsiteX23" fmla="*/ 1209821 w 2686929"/>
              <a:gd name="connsiteY23" fmla="*/ 861377 h 1381882"/>
              <a:gd name="connsiteX24" fmla="*/ 1252025 w 2686929"/>
              <a:gd name="connsiteY24" fmla="*/ 889513 h 1381882"/>
              <a:gd name="connsiteX25" fmla="*/ 1322363 w 2686929"/>
              <a:gd name="connsiteY25" fmla="*/ 973919 h 1381882"/>
              <a:gd name="connsiteX26" fmla="*/ 1350498 w 2686929"/>
              <a:gd name="connsiteY26" fmla="*/ 1016122 h 1381882"/>
              <a:gd name="connsiteX27" fmla="*/ 1406769 w 2686929"/>
              <a:gd name="connsiteY27" fmla="*/ 1072393 h 1381882"/>
              <a:gd name="connsiteX28" fmla="*/ 1477108 w 2686929"/>
              <a:gd name="connsiteY28" fmla="*/ 1199002 h 1381882"/>
              <a:gd name="connsiteX29" fmla="*/ 1533378 w 2686929"/>
              <a:gd name="connsiteY29" fmla="*/ 1241205 h 1381882"/>
              <a:gd name="connsiteX30" fmla="*/ 1575581 w 2686929"/>
              <a:gd name="connsiteY30" fmla="*/ 1269340 h 1381882"/>
              <a:gd name="connsiteX31" fmla="*/ 1659988 w 2686929"/>
              <a:gd name="connsiteY31" fmla="*/ 1297476 h 1381882"/>
              <a:gd name="connsiteX32" fmla="*/ 1716258 w 2686929"/>
              <a:gd name="connsiteY32" fmla="*/ 1339679 h 1381882"/>
              <a:gd name="connsiteX33" fmla="*/ 1828800 w 2686929"/>
              <a:gd name="connsiteY33" fmla="*/ 1367814 h 1381882"/>
              <a:gd name="connsiteX34" fmla="*/ 1871003 w 2686929"/>
              <a:gd name="connsiteY34" fmla="*/ 1381882 h 1381882"/>
              <a:gd name="connsiteX35" fmla="*/ 2349305 w 2686929"/>
              <a:gd name="connsiteY35" fmla="*/ 1353747 h 1381882"/>
              <a:gd name="connsiteX36" fmla="*/ 2433711 w 2686929"/>
              <a:gd name="connsiteY36" fmla="*/ 1325611 h 1381882"/>
              <a:gd name="connsiteX37" fmla="*/ 2475914 w 2686929"/>
              <a:gd name="connsiteY37" fmla="*/ 1297476 h 1381882"/>
              <a:gd name="connsiteX38" fmla="*/ 2504049 w 2686929"/>
              <a:gd name="connsiteY38" fmla="*/ 1213070 h 1381882"/>
              <a:gd name="connsiteX39" fmla="*/ 2560320 w 2686929"/>
              <a:gd name="connsiteY39" fmla="*/ 1142731 h 1381882"/>
              <a:gd name="connsiteX40" fmla="*/ 2588455 w 2686929"/>
              <a:gd name="connsiteY40" fmla="*/ 1100528 h 1381882"/>
              <a:gd name="connsiteX41" fmla="*/ 2616591 w 2686929"/>
              <a:gd name="connsiteY41" fmla="*/ 1072393 h 1381882"/>
              <a:gd name="connsiteX42" fmla="*/ 2644726 w 2686929"/>
              <a:gd name="connsiteY42" fmla="*/ 1030190 h 1381882"/>
              <a:gd name="connsiteX43" fmla="*/ 2686929 w 2686929"/>
              <a:gd name="connsiteY43" fmla="*/ 987987 h 13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86929" h="1381882">
                <a:moveTo>
                  <a:pt x="0" y="256467"/>
                </a:moveTo>
                <a:lnTo>
                  <a:pt x="0" y="256467"/>
                </a:lnTo>
                <a:cubicBezTo>
                  <a:pt x="18757" y="218953"/>
                  <a:pt x="30521" y="177032"/>
                  <a:pt x="56271" y="143925"/>
                </a:cubicBezTo>
                <a:cubicBezTo>
                  <a:pt x="65375" y="132220"/>
                  <a:pt x="86136" y="138082"/>
                  <a:pt x="98474" y="129857"/>
                </a:cubicBezTo>
                <a:cubicBezTo>
                  <a:pt x="115027" y="118821"/>
                  <a:pt x="124124" y="98689"/>
                  <a:pt x="140677" y="87654"/>
                </a:cubicBezTo>
                <a:cubicBezTo>
                  <a:pt x="167460" y="69799"/>
                  <a:pt x="273020" y="60710"/>
                  <a:pt x="281354" y="59519"/>
                </a:cubicBezTo>
                <a:cubicBezTo>
                  <a:pt x="295422" y="50140"/>
                  <a:pt x="308435" y="38944"/>
                  <a:pt x="323557" y="31383"/>
                </a:cubicBezTo>
                <a:cubicBezTo>
                  <a:pt x="386324" y="0"/>
                  <a:pt x="427738" y="23513"/>
                  <a:pt x="506437" y="31383"/>
                </a:cubicBezTo>
                <a:cubicBezTo>
                  <a:pt x="515815" y="40762"/>
                  <a:pt x="526287" y="49162"/>
                  <a:pt x="534572" y="59519"/>
                </a:cubicBezTo>
                <a:cubicBezTo>
                  <a:pt x="545134" y="72721"/>
                  <a:pt x="549506" y="91160"/>
                  <a:pt x="562708" y="101722"/>
                </a:cubicBezTo>
                <a:cubicBezTo>
                  <a:pt x="574287" y="110985"/>
                  <a:pt x="590843" y="111101"/>
                  <a:pt x="604911" y="115790"/>
                </a:cubicBezTo>
                <a:cubicBezTo>
                  <a:pt x="614289" y="129858"/>
                  <a:pt x="619844" y="147431"/>
                  <a:pt x="633046" y="157993"/>
                </a:cubicBezTo>
                <a:cubicBezTo>
                  <a:pt x="720659" y="228083"/>
                  <a:pt x="635402" y="115216"/>
                  <a:pt x="703385" y="200196"/>
                </a:cubicBezTo>
                <a:cubicBezTo>
                  <a:pt x="723913" y="225856"/>
                  <a:pt x="749960" y="278868"/>
                  <a:pt x="773723" y="298670"/>
                </a:cubicBezTo>
                <a:cubicBezTo>
                  <a:pt x="785115" y="308163"/>
                  <a:pt x="801858" y="308048"/>
                  <a:pt x="815926" y="312737"/>
                </a:cubicBezTo>
                <a:cubicBezTo>
                  <a:pt x="834683" y="331494"/>
                  <a:pt x="863808" y="343843"/>
                  <a:pt x="872197" y="369008"/>
                </a:cubicBezTo>
                <a:cubicBezTo>
                  <a:pt x="876886" y="383076"/>
                  <a:pt x="878040" y="398873"/>
                  <a:pt x="886265" y="411211"/>
                </a:cubicBezTo>
                <a:cubicBezTo>
                  <a:pt x="897301" y="427764"/>
                  <a:pt x="915732" y="438130"/>
                  <a:pt x="928468" y="453414"/>
                </a:cubicBezTo>
                <a:cubicBezTo>
                  <a:pt x="939292" y="466402"/>
                  <a:pt x="945600" y="482780"/>
                  <a:pt x="956603" y="495617"/>
                </a:cubicBezTo>
                <a:cubicBezTo>
                  <a:pt x="973866" y="515757"/>
                  <a:pt x="1012874" y="551888"/>
                  <a:pt x="1012874" y="551888"/>
                </a:cubicBezTo>
                <a:cubicBezTo>
                  <a:pt x="1097895" y="721933"/>
                  <a:pt x="989609" y="511174"/>
                  <a:pt x="1069145" y="650362"/>
                </a:cubicBezTo>
                <a:cubicBezTo>
                  <a:pt x="1079549" y="668570"/>
                  <a:pt x="1084697" y="689856"/>
                  <a:pt x="1097280" y="706633"/>
                </a:cubicBezTo>
                <a:cubicBezTo>
                  <a:pt x="1113196" y="727854"/>
                  <a:pt x="1134794" y="744146"/>
                  <a:pt x="1153551" y="762903"/>
                </a:cubicBezTo>
                <a:cubicBezTo>
                  <a:pt x="1164584" y="784970"/>
                  <a:pt x="1189937" y="841493"/>
                  <a:pt x="1209821" y="861377"/>
                </a:cubicBezTo>
                <a:cubicBezTo>
                  <a:pt x="1221777" y="873333"/>
                  <a:pt x="1237957" y="880134"/>
                  <a:pt x="1252025" y="889513"/>
                </a:cubicBezTo>
                <a:cubicBezTo>
                  <a:pt x="1321879" y="994295"/>
                  <a:pt x="1232100" y="865603"/>
                  <a:pt x="1322363" y="973919"/>
                </a:cubicBezTo>
                <a:cubicBezTo>
                  <a:pt x="1333187" y="986907"/>
                  <a:pt x="1339495" y="1003285"/>
                  <a:pt x="1350498" y="1016122"/>
                </a:cubicBezTo>
                <a:cubicBezTo>
                  <a:pt x="1367761" y="1036262"/>
                  <a:pt x="1406769" y="1072393"/>
                  <a:pt x="1406769" y="1072393"/>
                </a:cubicBezTo>
                <a:cubicBezTo>
                  <a:pt x="1434918" y="1156838"/>
                  <a:pt x="1418146" y="1148463"/>
                  <a:pt x="1477108" y="1199002"/>
                </a:cubicBezTo>
                <a:cubicBezTo>
                  <a:pt x="1494909" y="1214260"/>
                  <a:pt x="1514299" y="1227577"/>
                  <a:pt x="1533378" y="1241205"/>
                </a:cubicBezTo>
                <a:cubicBezTo>
                  <a:pt x="1547136" y="1251032"/>
                  <a:pt x="1560131" y="1262473"/>
                  <a:pt x="1575581" y="1269340"/>
                </a:cubicBezTo>
                <a:cubicBezTo>
                  <a:pt x="1602682" y="1281385"/>
                  <a:pt x="1659988" y="1297476"/>
                  <a:pt x="1659988" y="1297476"/>
                </a:cubicBezTo>
                <a:cubicBezTo>
                  <a:pt x="1678745" y="1311544"/>
                  <a:pt x="1694616" y="1330661"/>
                  <a:pt x="1716258" y="1339679"/>
                </a:cubicBezTo>
                <a:cubicBezTo>
                  <a:pt x="1751952" y="1354551"/>
                  <a:pt x="1792116" y="1355586"/>
                  <a:pt x="1828800" y="1367814"/>
                </a:cubicBezTo>
                <a:lnTo>
                  <a:pt x="1871003" y="1381882"/>
                </a:lnTo>
                <a:lnTo>
                  <a:pt x="2349305" y="1353747"/>
                </a:lnTo>
                <a:cubicBezTo>
                  <a:pt x="2377440" y="1344368"/>
                  <a:pt x="2409035" y="1342062"/>
                  <a:pt x="2433711" y="1325611"/>
                </a:cubicBezTo>
                <a:lnTo>
                  <a:pt x="2475914" y="1297476"/>
                </a:lnTo>
                <a:cubicBezTo>
                  <a:pt x="2485292" y="1269341"/>
                  <a:pt x="2487598" y="1237746"/>
                  <a:pt x="2504049" y="1213070"/>
                </a:cubicBezTo>
                <a:cubicBezTo>
                  <a:pt x="2590658" y="1083159"/>
                  <a:pt x="2480131" y="1242969"/>
                  <a:pt x="2560320" y="1142731"/>
                </a:cubicBezTo>
                <a:cubicBezTo>
                  <a:pt x="2570882" y="1129529"/>
                  <a:pt x="2577893" y="1113730"/>
                  <a:pt x="2588455" y="1100528"/>
                </a:cubicBezTo>
                <a:cubicBezTo>
                  <a:pt x="2596741" y="1090171"/>
                  <a:pt x="2608305" y="1082750"/>
                  <a:pt x="2616591" y="1072393"/>
                </a:cubicBezTo>
                <a:cubicBezTo>
                  <a:pt x="2627153" y="1059191"/>
                  <a:pt x="2634164" y="1043392"/>
                  <a:pt x="2644726" y="1030190"/>
                </a:cubicBezTo>
                <a:cubicBezTo>
                  <a:pt x="2644740" y="1030173"/>
                  <a:pt x="2679887" y="995029"/>
                  <a:pt x="2686929" y="987987"/>
                </a:cubicBezTo>
              </a:path>
            </a:pathLst>
          </a:cu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5" name="TextBox 114"/>
          <p:cNvSpPr txBox="1"/>
          <p:nvPr/>
        </p:nvSpPr>
        <p:spPr>
          <a:xfrm>
            <a:off x="5562600" y="1524000"/>
            <a:ext cx="2971800" cy="400110"/>
          </a:xfrm>
          <a:prstGeom prst="rect">
            <a:avLst/>
          </a:prstGeom>
          <a:noFill/>
        </p:spPr>
        <p:txBody>
          <a:bodyPr wrap="square" rtlCol="0">
            <a:spAutoFit/>
          </a:bodyPr>
          <a:lstStyle/>
          <a:p>
            <a:r>
              <a:rPr lang="en-US" sz="2000" dirty="0" smtClean="0"/>
              <a:t>Message signal, m(t)</a:t>
            </a:r>
            <a:endParaRPr lang="en-IN" sz="2000" dirty="0"/>
          </a:p>
        </p:txBody>
      </p:sp>
      <p:sp>
        <p:nvSpPr>
          <p:cNvPr id="116" name="TextBox 115"/>
          <p:cNvSpPr txBox="1"/>
          <p:nvPr/>
        </p:nvSpPr>
        <p:spPr>
          <a:xfrm>
            <a:off x="5638803" y="3429000"/>
            <a:ext cx="2777555" cy="400110"/>
          </a:xfrm>
          <a:prstGeom prst="rect">
            <a:avLst/>
          </a:prstGeom>
          <a:noFill/>
        </p:spPr>
        <p:txBody>
          <a:bodyPr wrap="none" rtlCol="0">
            <a:spAutoFit/>
          </a:bodyPr>
          <a:lstStyle/>
          <a:p>
            <a:r>
              <a:rPr lang="en-US" sz="2000" dirty="0" smtClean="0"/>
              <a:t>Periodic Pulse train,  c(t) </a:t>
            </a:r>
            <a:endParaRPr lang="en-IN" sz="2000" dirty="0"/>
          </a:p>
        </p:txBody>
      </p:sp>
      <p:sp>
        <p:nvSpPr>
          <p:cNvPr id="117" name="TextBox 116"/>
          <p:cNvSpPr txBox="1"/>
          <p:nvPr/>
        </p:nvSpPr>
        <p:spPr>
          <a:xfrm>
            <a:off x="5638800" y="5257800"/>
            <a:ext cx="3036344" cy="400110"/>
          </a:xfrm>
          <a:prstGeom prst="rect">
            <a:avLst/>
          </a:prstGeom>
          <a:noFill/>
        </p:spPr>
        <p:txBody>
          <a:bodyPr wrap="none" rtlCol="0">
            <a:spAutoFit/>
          </a:bodyPr>
          <a:lstStyle/>
          <a:p>
            <a:r>
              <a:rPr lang="en-US" sz="2000" dirty="0" smtClean="0"/>
              <a:t>Flat top sampled signal</a:t>
            </a:r>
            <a:r>
              <a:rPr lang="en-US" dirty="0" smtClean="0"/>
              <a:t>, </a:t>
            </a:r>
            <a:r>
              <a:rPr lang="en-US" sz="2000" dirty="0" smtClean="0"/>
              <a:t>s(t)</a:t>
            </a:r>
            <a:endParaRPr lang="en-IN" sz="2000" dirty="0"/>
          </a:p>
        </p:txBody>
      </p:sp>
      <p:sp>
        <p:nvSpPr>
          <p:cNvPr id="119" name="TextBox 118"/>
          <p:cNvSpPr txBox="1"/>
          <p:nvPr/>
        </p:nvSpPr>
        <p:spPr>
          <a:xfrm>
            <a:off x="304800" y="4114802"/>
            <a:ext cx="5791200" cy="261610"/>
          </a:xfrm>
          <a:prstGeom prst="rect">
            <a:avLst/>
          </a:prstGeom>
          <a:noFill/>
        </p:spPr>
        <p:txBody>
          <a:bodyPr wrap="square" rtlCol="0">
            <a:spAutoFit/>
          </a:bodyPr>
          <a:lstStyle/>
          <a:p>
            <a:r>
              <a:rPr lang="en-US" sz="1100" dirty="0" smtClean="0"/>
              <a:t>    </a:t>
            </a:r>
            <a:r>
              <a:rPr lang="en-US" sz="1100" b="1" dirty="0" smtClean="0"/>
              <a:t>              -6Ts                 -4Ts                -2T       -Ts         0        Ts       2Ts               4Ts             </a:t>
            </a:r>
            <a:endParaRPr lang="en-IN" sz="1100" b="1" dirty="0"/>
          </a:p>
        </p:txBody>
      </p:sp>
      <p:sp>
        <p:nvSpPr>
          <p:cNvPr id="120" name="Oval 119"/>
          <p:cNvSpPr/>
          <p:nvPr/>
        </p:nvSpPr>
        <p:spPr>
          <a:xfrm>
            <a:off x="51816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Oval 120"/>
          <p:cNvSpPr/>
          <p:nvPr/>
        </p:nvSpPr>
        <p:spPr>
          <a:xfrm>
            <a:off x="48768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Oval 121"/>
          <p:cNvSpPr/>
          <p:nvPr/>
        </p:nvSpPr>
        <p:spPr>
          <a:xfrm>
            <a:off x="50292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Oval 122"/>
          <p:cNvSpPr/>
          <p:nvPr/>
        </p:nvSpPr>
        <p:spPr>
          <a:xfrm>
            <a:off x="3810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Oval 123"/>
          <p:cNvSpPr/>
          <p:nvPr/>
        </p:nvSpPr>
        <p:spPr>
          <a:xfrm>
            <a:off x="6858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p:cNvSpPr/>
          <p:nvPr/>
        </p:nvSpPr>
        <p:spPr>
          <a:xfrm>
            <a:off x="46482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4" name="Rectangle 63"/>
          <p:cNvSpPr/>
          <p:nvPr/>
        </p:nvSpPr>
        <p:spPr>
          <a:xfrm>
            <a:off x="990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Rectangle 64"/>
          <p:cNvSpPr/>
          <p:nvPr/>
        </p:nvSpPr>
        <p:spPr>
          <a:xfrm>
            <a:off x="1371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Rectangle 65"/>
          <p:cNvSpPr/>
          <p:nvPr/>
        </p:nvSpPr>
        <p:spPr>
          <a:xfrm>
            <a:off x="1752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Rectangle 66"/>
          <p:cNvSpPr/>
          <p:nvPr/>
        </p:nvSpPr>
        <p:spPr>
          <a:xfrm>
            <a:off x="2133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Rectangle 67"/>
          <p:cNvSpPr/>
          <p:nvPr/>
        </p:nvSpPr>
        <p:spPr>
          <a:xfrm>
            <a:off x="2514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Rectangle 68"/>
          <p:cNvSpPr/>
          <p:nvPr/>
        </p:nvSpPr>
        <p:spPr>
          <a:xfrm>
            <a:off x="2895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0" name="Rectangle 69"/>
          <p:cNvSpPr/>
          <p:nvPr/>
        </p:nvSpPr>
        <p:spPr>
          <a:xfrm>
            <a:off x="43434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1" name="Rectangle 70"/>
          <p:cNvSpPr/>
          <p:nvPr/>
        </p:nvSpPr>
        <p:spPr>
          <a:xfrm>
            <a:off x="4038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2" name="Rectangle 71"/>
          <p:cNvSpPr/>
          <p:nvPr/>
        </p:nvSpPr>
        <p:spPr>
          <a:xfrm>
            <a:off x="3657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Rectangle 76"/>
          <p:cNvSpPr/>
          <p:nvPr/>
        </p:nvSpPr>
        <p:spPr>
          <a:xfrm>
            <a:off x="3276600" y="32004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6" name="Straight Arrow Connector 95"/>
          <p:cNvCxnSpPr/>
          <p:nvPr/>
        </p:nvCxnSpPr>
        <p:spPr>
          <a:xfrm>
            <a:off x="609600" y="5562600"/>
            <a:ext cx="44958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5334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reeform 31"/>
          <p:cNvSpPr/>
          <p:nvPr/>
        </p:nvSpPr>
        <p:spPr>
          <a:xfrm>
            <a:off x="1219200" y="4648200"/>
            <a:ext cx="3124200" cy="1447800"/>
          </a:xfrm>
          <a:custGeom>
            <a:avLst/>
            <a:gdLst>
              <a:gd name="connsiteX0" fmla="*/ 0 w 2686929"/>
              <a:gd name="connsiteY0" fmla="*/ 256467 h 1381882"/>
              <a:gd name="connsiteX1" fmla="*/ 0 w 2686929"/>
              <a:gd name="connsiteY1" fmla="*/ 256467 h 1381882"/>
              <a:gd name="connsiteX2" fmla="*/ 56271 w 2686929"/>
              <a:gd name="connsiteY2" fmla="*/ 143925 h 1381882"/>
              <a:gd name="connsiteX3" fmla="*/ 98474 w 2686929"/>
              <a:gd name="connsiteY3" fmla="*/ 129857 h 1381882"/>
              <a:gd name="connsiteX4" fmla="*/ 140677 w 2686929"/>
              <a:gd name="connsiteY4" fmla="*/ 87654 h 1381882"/>
              <a:gd name="connsiteX5" fmla="*/ 281354 w 2686929"/>
              <a:gd name="connsiteY5" fmla="*/ 59519 h 1381882"/>
              <a:gd name="connsiteX6" fmla="*/ 323557 w 2686929"/>
              <a:gd name="connsiteY6" fmla="*/ 31383 h 1381882"/>
              <a:gd name="connsiteX7" fmla="*/ 506437 w 2686929"/>
              <a:gd name="connsiteY7" fmla="*/ 31383 h 1381882"/>
              <a:gd name="connsiteX8" fmla="*/ 534572 w 2686929"/>
              <a:gd name="connsiteY8" fmla="*/ 59519 h 1381882"/>
              <a:gd name="connsiteX9" fmla="*/ 562708 w 2686929"/>
              <a:gd name="connsiteY9" fmla="*/ 101722 h 1381882"/>
              <a:gd name="connsiteX10" fmla="*/ 604911 w 2686929"/>
              <a:gd name="connsiteY10" fmla="*/ 115790 h 1381882"/>
              <a:gd name="connsiteX11" fmla="*/ 633046 w 2686929"/>
              <a:gd name="connsiteY11" fmla="*/ 157993 h 1381882"/>
              <a:gd name="connsiteX12" fmla="*/ 703385 w 2686929"/>
              <a:gd name="connsiteY12" fmla="*/ 200196 h 1381882"/>
              <a:gd name="connsiteX13" fmla="*/ 773723 w 2686929"/>
              <a:gd name="connsiteY13" fmla="*/ 298670 h 1381882"/>
              <a:gd name="connsiteX14" fmla="*/ 815926 w 2686929"/>
              <a:gd name="connsiteY14" fmla="*/ 312737 h 1381882"/>
              <a:gd name="connsiteX15" fmla="*/ 872197 w 2686929"/>
              <a:gd name="connsiteY15" fmla="*/ 369008 h 1381882"/>
              <a:gd name="connsiteX16" fmla="*/ 886265 w 2686929"/>
              <a:gd name="connsiteY16" fmla="*/ 411211 h 1381882"/>
              <a:gd name="connsiteX17" fmla="*/ 928468 w 2686929"/>
              <a:gd name="connsiteY17" fmla="*/ 453414 h 1381882"/>
              <a:gd name="connsiteX18" fmla="*/ 956603 w 2686929"/>
              <a:gd name="connsiteY18" fmla="*/ 495617 h 1381882"/>
              <a:gd name="connsiteX19" fmla="*/ 1012874 w 2686929"/>
              <a:gd name="connsiteY19" fmla="*/ 551888 h 1381882"/>
              <a:gd name="connsiteX20" fmla="*/ 1069145 w 2686929"/>
              <a:gd name="connsiteY20" fmla="*/ 650362 h 1381882"/>
              <a:gd name="connsiteX21" fmla="*/ 1097280 w 2686929"/>
              <a:gd name="connsiteY21" fmla="*/ 706633 h 1381882"/>
              <a:gd name="connsiteX22" fmla="*/ 1153551 w 2686929"/>
              <a:gd name="connsiteY22" fmla="*/ 762903 h 1381882"/>
              <a:gd name="connsiteX23" fmla="*/ 1209821 w 2686929"/>
              <a:gd name="connsiteY23" fmla="*/ 861377 h 1381882"/>
              <a:gd name="connsiteX24" fmla="*/ 1252025 w 2686929"/>
              <a:gd name="connsiteY24" fmla="*/ 889513 h 1381882"/>
              <a:gd name="connsiteX25" fmla="*/ 1322363 w 2686929"/>
              <a:gd name="connsiteY25" fmla="*/ 973919 h 1381882"/>
              <a:gd name="connsiteX26" fmla="*/ 1350498 w 2686929"/>
              <a:gd name="connsiteY26" fmla="*/ 1016122 h 1381882"/>
              <a:gd name="connsiteX27" fmla="*/ 1406769 w 2686929"/>
              <a:gd name="connsiteY27" fmla="*/ 1072393 h 1381882"/>
              <a:gd name="connsiteX28" fmla="*/ 1477108 w 2686929"/>
              <a:gd name="connsiteY28" fmla="*/ 1199002 h 1381882"/>
              <a:gd name="connsiteX29" fmla="*/ 1533378 w 2686929"/>
              <a:gd name="connsiteY29" fmla="*/ 1241205 h 1381882"/>
              <a:gd name="connsiteX30" fmla="*/ 1575581 w 2686929"/>
              <a:gd name="connsiteY30" fmla="*/ 1269340 h 1381882"/>
              <a:gd name="connsiteX31" fmla="*/ 1659988 w 2686929"/>
              <a:gd name="connsiteY31" fmla="*/ 1297476 h 1381882"/>
              <a:gd name="connsiteX32" fmla="*/ 1716258 w 2686929"/>
              <a:gd name="connsiteY32" fmla="*/ 1339679 h 1381882"/>
              <a:gd name="connsiteX33" fmla="*/ 1828800 w 2686929"/>
              <a:gd name="connsiteY33" fmla="*/ 1367814 h 1381882"/>
              <a:gd name="connsiteX34" fmla="*/ 1871003 w 2686929"/>
              <a:gd name="connsiteY34" fmla="*/ 1381882 h 1381882"/>
              <a:gd name="connsiteX35" fmla="*/ 2349305 w 2686929"/>
              <a:gd name="connsiteY35" fmla="*/ 1353747 h 1381882"/>
              <a:gd name="connsiteX36" fmla="*/ 2433711 w 2686929"/>
              <a:gd name="connsiteY36" fmla="*/ 1325611 h 1381882"/>
              <a:gd name="connsiteX37" fmla="*/ 2475914 w 2686929"/>
              <a:gd name="connsiteY37" fmla="*/ 1297476 h 1381882"/>
              <a:gd name="connsiteX38" fmla="*/ 2504049 w 2686929"/>
              <a:gd name="connsiteY38" fmla="*/ 1213070 h 1381882"/>
              <a:gd name="connsiteX39" fmla="*/ 2560320 w 2686929"/>
              <a:gd name="connsiteY39" fmla="*/ 1142731 h 1381882"/>
              <a:gd name="connsiteX40" fmla="*/ 2588455 w 2686929"/>
              <a:gd name="connsiteY40" fmla="*/ 1100528 h 1381882"/>
              <a:gd name="connsiteX41" fmla="*/ 2616591 w 2686929"/>
              <a:gd name="connsiteY41" fmla="*/ 1072393 h 1381882"/>
              <a:gd name="connsiteX42" fmla="*/ 2644726 w 2686929"/>
              <a:gd name="connsiteY42" fmla="*/ 1030190 h 1381882"/>
              <a:gd name="connsiteX43" fmla="*/ 2686929 w 2686929"/>
              <a:gd name="connsiteY43" fmla="*/ 987987 h 13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86929" h="1381882">
                <a:moveTo>
                  <a:pt x="0" y="256467"/>
                </a:moveTo>
                <a:lnTo>
                  <a:pt x="0" y="256467"/>
                </a:lnTo>
                <a:cubicBezTo>
                  <a:pt x="18757" y="218953"/>
                  <a:pt x="30521" y="177032"/>
                  <a:pt x="56271" y="143925"/>
                </a:cubicBezTo>
                <a:cubicBezTo>
                  <a:pt x="65375" y="132220"/>
                  <a:pt x="86136" y="138082"/>
                  <a:pt x="98474" y="129857"/>
                </a:cubicBezTo>
                <a:cubicBezTo>
                  <a:pt x="115027" y="118821"/>
                  <a:pt x="124124" y="98689"/>
                  <a:pt x="140677" y="87654"/>
                </a:cubicBezTo>
                <a:cubicBezTo>
                  <a:pt x="167460" y="69799"/>
                  <a:pt x="273020" y="60710"/>
                  <a:pt x="281354" y="59519"/>
                </a:cubicBezTo>
                <a:cubicBezTo>
                  <a:pt x="295422" y="50140"/>
                  <a:pt x="308435" y="38944"/>
                  <a:pt x="323557" y="31383"/>
                </a:cubicBezTo>
                <a:cubicBezTo>
                  <a:pt x="386324" y="0"/>
                  <a:pt x="427738" y="23513"/>
                  <a:pt x="506437" y="31383"/>
                </a:cubicBezTo>
                <a:cubicBezTo>
                  <a:pt x="515815" y="40762"/>
                  <a:pt x="526287" y="49162"/>
                  <a:pt x="534572" y="59519"/>
                </a:cubicBezTo>
                <a:cubicBezTo>
                  <a:pt x="545134" y="72721"/>
                  <a:pt x="549506" y="91160"/>
                  <a:pt x="562708" y="101722"/>
                </a:cubicBezTo>
                <a:cubicBezTo>
                  <a:pt x="574287" y="110985"/>
                  <a:pt x="590843" y="111101"/>
                  <a:pt x="604911" y="115790"/>
                </a:cubicBezTo>
                <a:cubicBezTo>
                  <a:pt x="614289" y="129858"/>
                  <a:pt x="619844" y="147431"/>
                  <a:pt x="633046" y="157993"/>
                </a:cubicBezTo>
                <a:cubicBezTo>
                  <a:pt x="720659" y="228083"/>
                  <a:pt x="635402" y="115216"/>
                  <a:pt x="703385" y="200196"/>
                </a:cubicBezTo>
                <a:cubicBezTo>
                  <a:pt x="723913" y="225856"/>
                  <a:pt x="749960" y="278868"/>
                  <a:pt x="773723" y="298670"/>
                </a:cubicBezTo>
                <a:cubicBezTo>
                  <a:pt x="785115" y="308163"/>
                  <a:pt x="801858" y="308048"/>
                  <a:pt x="815926" y="312737"/>
                </a:cubicBezTo>
                <a:cubicBezTo>
                  <a:pt x="834683" y="331494"/>
                  <a:pt x="863808" y="343843"/>
                  <a:pt x="872197" y="369008"/>
                </a:cubicBezTo>
                <a:cubicBezTo>
                  <a:pt x="876886" y="383076"/>
                  <a:pt x="878040" y="398873"/>
                  <a:pt x="886265" y="411211"/>
                </a:cubicBezTo>
                <a:cubicBezTo>
                  <a:pt x="897301" y="427764"/>
                  <a:pt x="915732" y="438130"/>
                  <a:pt x="928468" y="453414"/>
                </a:cubicBezTo>
                <a:cubicBezTo>
                  <a:pt x="939292" y="466402"/>
                  <a:pt x="945600" y="482780"/>
                  <a:pt x="956603" y="495617"/>
                </a:cubicBezTo>
                <a:cubicBezTo>
                  <a:pt x="973866" y="515757"/>
                  <a:pt x="1012874" y="551888"/>
                  <a:pt x="1012874" y="551888"/>
                </a:cubicBezTo>
                <a:cubicBezTo>
                  <a:pt x="1097895" y="721933"/>
                  <a:pt x="989609" y="511174"/>
                  <a:pt x="1069145" y="650362"/>
                </a:cubicBezTo>
                <a:cubicBezTo>
                  <a:pt x="1079549" y="668570"/>
                  <a:pt x="1084697" y="689856"/>
                  <a:pt x="1097280" y="706633"/>
                </a:cubicBezTo>
                <a:cubicBezTo>
                  <a:pt x="1113196" y="727854"/>
                  <a:pt x="1134794" y="744146"/>
                  <a:pt x="1153551" y="762903"/>
                </a:cubicBezTo>
                <a:cubicBezTo>
                  <a:pt x="1164584" y="784970"/>
                  <a:pt x="1189937" y="841493"/>
                  <a:pt x="1209821" y="861377"/>
                </a:cubicBezTo>
                <a:cubicBezTo>
                  <a:pt x="1221777" y="873333"/>
                  <a:pt x="1237957" y="880134"/>
                  <a:pt x="1252025" y="889513"/>
                </a:cubicBezTo>
                <a:cubicBezTo>
                  <a:pt x="1321879" y="994295"/>
                  <a:pt x="1232100" y="865603"/>
                  <a:pt x="1322363" y="973919"/>
                </a:cubicBezTo>
                <a:cubicBezTo>
                  <a:pt x="1333187" y="986907"/>
                  <a:pt x="1339495" y="1003285"/>
                  <a:pt x="1350498" y="1016122"/>
                </a:cubicBezTo>
                <a:cubicBezTo>
                  <a:pt x="1367761" y="1036262"/>
                  <a:pt x="1406769" y="1072393"/>
                  <a:pt x="1406769" y="1072393"/>
                </a:cubicBezTo>
                <a:cubicBezTo>
                  <a:pt x="1434918" y="1156838"/>
                  <a:pt x="1418146" y="1148463"/>
                  <a:pt x="1477108" y="1199002"/>
                </a:cubicBezTo>
                <a:cubicBezTo>
                  <a:pt x="1494909" y="1214260"/>
                  <a:pt x="1514299" y="1227577"/>
                  <a:pt x="1533378" y="1241205"/>
                </a:cubicBezTo>
                <a:cubicBezTo>
                  <a:pt x="1547136" y="1251032"/>
                  <a:pt x="1560131" y="1262473"/>
                  <a:pt x="1575581" y="1269340"/>
                </a:cubicBezTo>
                <a:cubicBezTo>
                  <a:pt x="1602682" y="1281385"/>
                  <a:pt x="1659988" y="1297476"/>
                  <a:pt x="1659988" y="1297476"/>
                </a:cubicBezTo>
                <a:cubicBezTo>
                  <a:pt x="1678745" y="1311544"/>
                  <a:pt x="1694616" y="1330661"/>
                  <a:pt x="1716258" y="1339679"/>
                </a:cubicBezTo>
                <a:cubicBezTo>
                  <a:pt x="1751952" y="1354551"/>
                  <a:pt x="1792116" y="1355586"/>
                  <a:pt x="1828800" y="1367814"/>
                </a:cubicBezTo>
                <a:lnTo>
                  <a:pt x="1871003" y="1381882"/>
                </a:lnTo>
                <a:lnTo>
                  <a:pt x="2349305" y="1353747"/>
                </a:lnTo>
                <a:cubicBezTo>
                  <a:pt x="2377440" y="1344368"/>
                  <a:pt x="2409035" y="1342062"/>
                  <a:pt x="2433711" y="1325611"/>
                </a:cubicBezTo>
                <a:lnTo>
                  <a:pt x="2475914" y="1297476"/>
                </a:lnTo>
                <a:cubicBezTo>
                  <a:pt x="2485292" y="1269341"/>
                  <a:pt x="2487598" y="1237746"/>
                  <a:pt x="2504049" y="1213070"/>
                </a:cubicBezTo>
                <a:cubicBezTo>
                  <a:pt x="2590658" y="1083159"/>
                  <a:pt x="2480131" y="1242969"/>
                  <a:pt x="2560320" y="1142731"/>
                </a:cubicBezTo>
                <a:cubicBezTo>
                  <a:pt x="2570882" y="1129529"/>
                  <a:pt x="2577893" y="1113730"/>
                  <a:pt x="2588455" y="1100528"/>
                </a:cubicBezTo>
                <a:cubicBezTo>
                  <a:pt x="2596741" y="1090171"/>
                  <a:pt x="2608305" y="1082750"/>
                  <a:pt x="2616591" y="1072393"/>
                </a:cubicBezTo>
                <a:cubicBezTo>
                  <a:pt x="2627153" y="1059191"/>
                  <a:pt x="2634164" y="1043392"/>
                  <a:pt x="2644726" y="1030190"/>
                </a:cubicBezTo>
                <a:cubicBezTo>
                  <a:pt x="2644740" y="1030173"/>
                  <a:pt x="2679887" y="995029"/>
                  <a:pt x="2686929" y="987987"/>
                </a:cubicBezTo>
              </a:path>
            </a:pathLst>
          </a:custGeom>
          <a:ln w="25400">
            <a:solidFill>
              <a:schemeClr val="tx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3" name="Rectangle 32"/>
          <p:cNvSpPr/>
          <p:nvPr/>
        </p:nvSpPr>
        <p:spPr>
          <a:xfrm>
            <a:off x="1066800" y="4953000"/>
            <a:ext cx="152400" cy="609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p:cNvSpPr/>
          <p:nvPr/>
        </p:nvSpPr>
        <p:spPr>
          <a:xfrm>
            <a:off x="1371600" y="46482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ectangle 34"/>
          <p:cNvSpPr/>
          <p:nvPr/>
        </p:nvSpPr>
        <p:spPr>
          <a:xfrm>
            <a:off x="1752600" y="4648200"/>
            <a:ext cx="152400" cy="91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p:cNvSpPr/>
          <p:nvPr/>
        </p:nvSpPr>
        <p:spPr>
          <a:xfrm>
            <a:off x="2514600" y="5410200"/>
            <a:ext cx="152400" cy="152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p:cNvSpPr/>
          <p:nvPr/>
        </p:nvSpPr>
        <p:spPr>
          <a:xfrm>
            <a:off x="3657600" y="5562600"/>
            <a:ext cx="1524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3962400" y="5562600"/>
            <a:ext cx="1524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4267200" y="5562600"/>
            <a:ext cx="152400" cy="152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p:cNvSpPr/>
          <p:nvPr/>
        </p:nvSpPr>
        <p:spPr>
          <a:xfrm>
            <a:off x="3276600" y="5562600"/>
            <a:ext cx="152400" cy="533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p:cNvSpPr/>
          <p:nvPr/>
        </p:nvSpPr>
        <p:spPr>
          <a:xfrm>
            <a:off x="2895600" y="5562600"/>
            <a:ext cx="1524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p:cNvSpPr/>
          <p:nvPr/>
        </p:nvSpPr>
        <p:spPr>
          <a:xfrm>
            <a:off x="2133600" y="5105400"/>
            <a:ext cx="1524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3"/>
          <p:cNvSpPr>
            <a:spLocks noChangeArrowheads="1"/>
          </p:cNvSpPr>
          <p:nvPr/>
        </p:nvSpPr>
        <p:spPr bwMode="auto">
          <a:xfrm>
            <a:off x="1676400" y="2819402"/>
            <a:ext cx="3048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44" name="Straight Connector 43"/>
          <p:cNvCxnSpPr/>
          <p:nvPr/>
        </p:nvCxnSpPr>
        <p:spPr>
          <a:xfrm>
            <a:off x="1752600" y="31242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47" name="Picture 46"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87362"/>
          </a:xfrm>
        </p:spPr>
        <p:txBody>
          <a:bodyPr>
            <a:noAutofit/>
          </a:bodyPr>
          <a:lstStyle/>
          <a:p>
            <a:pPr algn="l"/>
            <a:r>
              <a:rPr lang="en-US" sz="2800" dirty="0" smtClean="0">
                <a:solidFill>
                  <a:srgbClr val="C00000"/>
                </a:solidFill>
                <a:latin typeface="Book Antiqua" pitchFamily="18" charset="0"/>
              </a:rPr>
              <a:t>Flat-top sampling</a:t>
            </a:r>
            <a:endParaRPr lang="en-IN" sz="2800" dirty="0">
              <a:solidFill>
                <a:srgbClr val="C00000"/>
              </a:solidFill>
              <a:latin typeface="Book Antiqua" pitchFamily="18" charset="0"/>
            </a:endParaRPr>
          </a:p>
        </p:txBody>
      </p:sp>
      <p:sp>
        <p:nvSpPr>
          <p:cNvPr id="3" name="Content Placeholder 2"/>
          <p:cNvSpPr>
            <a:spLocks noGrp="1"/>
          </p:cNvSpPr>
          <p:nvPr>
            <p:ph idx="1"/>
          </p:nvPr>
        </p:nvSpPr>
        <p:spPr>
          <a:xfrm>
            <a:off x="457200" y="609600"/>
            <a:ext cx="8305800" cy="5943600"/>
          </a:xfrm>
        </p:spPr>
        <p:txBody>
          <a:bodyPr>
            <a:normAutofit fontScale="62500" lnSpcReduction="20000"/>
          </a:bodyPr>
          <a:lstStyle/>
          <a:p>
            <a:pPr>
              <a:lnSpc>
                <a:spcPct val="120000"/>
              </a:lnSpc>
            </a:pPr>
            <a:r>
              <a:rPr lang="en-US" sz="3500" dirty="0" smtClean="0">
                <a:latin typeface="Book Antiqua" pitchFamily="18" charset="0"/>
              </a:rPr>
              <a:t>Frequency spectrum of this flat topped samples M(f) is denoted </a:t>
            </a:r>
          </a:p>
          <a:p>
            <a:pPr>
              <a:lnSpc>
                <a:spcPct val="120000"/>
              </a:lnSpc>
              <a:buNone/>
            </a:pPr>
            <a:r>
              <a:rPr lang="en-US" sz="3500" dirty="0" smtClean="0">
                <a:latin typeface="Book Antiqua" pitchFamily="18" charset="0"/>
              </a:rPr>
              <a:t>	 M(f) = A. M(f) e</a:t>
            </a:r>
            <a:r>
              <a:rPr lang="en-US" sz="3500" baseline="30000" dirty="0" smtClean="0">
                <a:latin typeface="Book Antiqua" pitchFamily="18" charset="0"/>
              </a:rPr>
              <a:t>-j</a:t>
            </a:r>
            <a:r>
              <a:rPr lang="el-GR" sz="3500" baseline="30000" dirty="0" smtClean="0">
                <a:latin typeface="Book Antiqua" pitchFamily="18" charset="0"/>
              </a:rPr>
              <a:t>π</a:t>
            </a:r>
            <a:r>
              <a:rPr lang="en-US" sz="3500" baseline="30000" dirty="0" smtClean="0">
                <a:latin typeface="Book Antiqua" pitchFamily="18" charset="0"/>
              </a:rPr>
              <a:t>ft </a:t>
            </a:r>
            <a:r>
              <a:rPr lang="en-US" sz="3500" dirty="0" smtClean="0">
                <a:latin typeface="Book Antiqua" pitchFamily="18" charset="0"/>
              </a:rPr>
              <a:t>. </a:t>
            </a:r>
            <a:r>
              <a:rPr lang="en-US" sz="3500" dirty="0" err="1" smtClean="0">
                <a:latin typeface="Book Antiqua" pitchFamily="18" charset="0"/>
              </a:rPr>
              <a:t>Sinc</a:t>
            </a:r>
            <a:r>
              <a:rPr lang="en-US" sz="3500" dirty="0" smtClean="0">
                <a:latin typeface="Book Antiqua" pitchFamily="18" charset="0"/>
              </a:rPr>
              <a:t>  </a:t>
            </a:r>
            <a:r>
              <a:rPr lang="en-US" sz="3500" dirty="0" err="1" smtClean="0">
                <a:latin typeface="Book Antiqua" pitchFamily="18" charset="0"/>
              </a:rPr>
              <a:t>fT</a:t>
            </a:r>
            <a:endParaRPr lang="en-US" sz="3500" dirty="0" smtClean="0">
              <a:latin typeface="Book Antiqua" pitchFamily="18" charset="0"/>
            </a:endParaRPr>
          </a:p>
          <a:p>
            <a:pPr>
              <a:lnSpc>
                <a:spcPct val="120000"/>
              </a:lnSpc>
              <a:buNone/>
            </a:pPr>
            <a:r>
              <a:rPr lang="en-US" sz="3500" dirty="0" smtClean="0">
                <a:latin typeface="Book Antiqua" pitchFamily="18" charset="0"/>
              </a:rPr>
              <a:t>		A is constant</a:t>
            </a:r>
          </a:p>
          <a:p>
            <a:pPr>
              <a:lnSpc>
                <a:spcPct val="120000"/>
              </a:lnSpc>
              <a:buNone/>
            </a:pPr>
            <a:r>
              <a:rPr lang="en-US" sz="3500" dirty="0" smtClean="0">
                <a:latin typeface="Book Antiqua" pitchFamily="18" charset="0"/>
              </a:rPr>
              <a:t>		</a:t>
            </a:r>
            <a:r>
              <a:rPr lang="en-US" sz="3500" i="1" dirty="0" smtClean="0">
                <a:solidFill>
                  <a:srgbClr val="0070C0"/>
                </a:solidFill>
                <a:latin typeface="Book Antiqua" pitchFamily="18" charset="0"/>
              </a:rPr>
              <a:t>Exponential</a:t>
            </a:r>
            <a:r>
              <a:rPr lang="en-US" sz="3500" dirty="0" smtClean="0">
                <a:solidFill>
                  <a:srgbClr val="0070C0"/>
                </a:solidFill>
                <a:latin typeface="Book Antiqua" pitchFamily="18" charset="0"/>
              </a:rPr>
              <a:t> </a:t>
            </a:r>
            <a:r>
              <a:rPr lang="en-US" sz="3500" dirty="0" smtClean="0">
                <a:latin typeface="Book Antiqua" pitchFamily="18" charset="0"/>
              </a:rPr>
              <a:t>term indicates effect of time delay ‘T’ which         	does not distort the message signal </a:t>
            </a:r>
          </a:p>
          <a:p>
            <a:pPr>
              <a:lnSpc>
                <a:spcPct val="120000"/>
              </a:lnSpc>
              <a:buNone/>
            </a:pPr>
            <a:r>
              <a:rPr lang="en-US" sz="3500" dirty="0" smtClean="0">
                <a:latin typeface="Book Antiqua" pitchFamily="18" charset="0"/>
              </a:rPr>
              <a:t>		</a:t>
            </a:r>
            <a:r>
              <a:rPr lang="en-US" sz="3500" i="1" dirty="0" err="1" smtClean="0">
                <a:solidFill>
                  <a:srgbClr val="0070C0"/>
                </a:solidFill>
                <a:latin typeface="Book Antiqua" pitchFamily="18" charset="0"/>
              </a:rPr>
              <a:t>sinc</a:t>
            </a:r>
            <a:r>
              <a:rPr lang="en-US" sz="3500" i="1" dirty="0" smtClean="0">
                <a:solidFill>
                  <a:srgbClr val="0070C0"/>
                </a:solidFill>
                <a:latin typeface="Book Antiqua" pitchFamily="18" charset="0"/>
              </a:rPr>
              <a:t> </a:t>
            </a:r>
            <a:r>
              <a:rPr lang="en-US" sz="3500" i="1" dirty="0" err="1" smtClean="0">
                <a:solidFill>
                  <a:srgbClr val="0070C0"/>
                </a:solidFill>
                <a:latin typeface="Book Antiqua" pitchFamily="18" charset="0"/>
              </a:rPr>
              <a:t>fT</a:t>
            </a:r>
            <a:r>
              <a:rPr lang="en-US" sz="3500" i="1" dirty="0" smtClean="0">
                <a:solidFill>
                  <a:srgbClr val="0070C0"/>
                </a:solidFill>
                <a:latin typeface="Book Antiqua" pitchFamily="18" charset="0"/>
              </a:rPr>
              <a:t> </a:t>
            </a:r>
            <a:r>
              <a:rPr lang="en-US" sz="3500" dirty="0" smtClean="0">
                <a:latin typeface="Book Antiqua" pitchFamily="18" charset="0"/>
              </a:rPr>
              <a:t>represents a amplitude distortion which must be 	corrected</a:t>
            </a:r>
          </a:p>
          <a:p>
            <a:pPr>
              <a:lnSpc>
                <a:spcPct val="120000"/>
              </a:lnSpc>
            </a:pPr>
            <a:r>
              <a:rPr lang="en-US" sz="3500" dirty="0" smtClean="0">
                <a:latin typeface="Book Antiqua" pitchFamily="18" charset="0"/>
              </a:rPr>
              <a:t>Also called as Pulse amplitude sampling (PAM)</a:t>
            </a:r>
          </a:p>
          <a:p>
            <a:pPr>
              <a:lnSpc>
                <a:spcPct val="120000"/>
              </a:lnSpc>
            </a:pPr>
            <a:r>
              <a:rPr lang="en-US" sz="3500" dirty="0" smtClean="0">
                <a:latin typeface="Book Antiqua" pitchFamily="18" charset="0"/>
              </a:rPr>
              <a:t>High noise interference</a:t>
            </a:r>
          </a:p>
          <a:p>
            <a:pPr>
              <a:lnSpc>
                <a:spcPct val="120000"/>
              </a:lnSpc>
            </a:pPr>
            <a:r>
              <a:rPr lang="en-US" sz="3500" dirty="0" smtClean="0">
                <a:latin typeface="Book Antiqua" pitchFamily="18" charset="0"/>
              </a:rPr>
              <a:t>Wide band in nature so restricted range of applications for direct transmission of signal</a:t>
            </a:r>
          </a:p>
          <a:p>
            <a:pPr>
              <a:lnSpc>
                <a:spcPct val="120000"/>
              </a:lnSpc>
            </a:pPr>
            <a:r>
              <a:rPr lang="en-US" sz="3500" dirty="0" smtClean="0">
                <a:latin typeface="Book Antiqua" pitchFamily="18" charset="0"/>
              </a:rPr>
              <a:t>Used as a intermediate stage in Pulse code modulation</a:t>
            </a:r>
          </a:p>
          <a:p>
            <a:pPr>
              <a:lnSpc>
                <a:spcPct val="120000"/>
              </a:lnSpc>
            </a:pPr>
            <a:r>
              <a:rPr lang="en-US" sz="3500" dirty="0" smtClean="0">
                <a:latin typeface="Book Antiqua" pitchFamily="18" charset="0"/>
              </a:rPr>
              <a:t>Used in instrumentation system and in analog to digital conversion for computer interfacing</a:t>
            </a:r>
            <a:endParaRPr lang="en-IN" sz="3500" dirty="0" smtClean="0">
              <a:latin typeface="Book Antiqua" pitchFamily="18" charset="0"/>
            </a:endParaRPr>
          </a:p>
          <a:p>
            <a:pPr>
              <a:buNone/>
            </a:pPr>
            <a:r>
              <a:rPr lang="en-US" sz="2200" dirty="0" smtClean="0">
                <a:latin typeface="Book Antiqua" pitchFamily="18" charset="0"/>
              </a:rPr>
              <a:t> </a:t>
            </a:r>
            <a:endParaRPr lang="en-IN" sz="24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7"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a:bodyPr>
          <a:lstStyle/>
          <a:p>
            <a:pPr algn="l"/>
            <a:r>
              <a:rPr lang="en-US" sz="2800" dirty="0" smtClean="0">
                <a:solidFill>
                  <a:srgbClr val="C00000"/>
                </a:solidFill>
                <a:latin typeface="Book Antiqua" pitchFamily="18" charset="0"/>
              </a:rPr>
              <a:t>Aperture effect</a:t>
            </a:r>
            <a:endParaRPr lang="en-IN" sz="2800" dirty="0">
              <a:latin typeface="Book Antiqua" pitchFamily="18" charset="0"/>
            </a:endParaRPr>
          </a:p>
        </p:txBody>
      </p:sp>
      <p:sp>
        <p:nvSpPr>
          <p:cNvPr id="3" name="Content Placeholder 2"/>
          <p:cNvSpPr>
            <a:spLocks noGrp="1"/>
          </p:cNvSpPr>
          <p:nvPr>
            <p:ph idx="1"/>
          </p:nvPr>
        </p:nvSpPr>
        <p:spPr>
          <a:xfrm>
            <a:off x="381000" y="914400"/>
            <a:ext cx="8458200" cy="5562600"/>
          </a:xfrm>
        </p:spPr>
        <p:txBody>
          <a:bodyPr>
            <a:normAutofit/>
          </a:bodyPr>
          <a:lstStyle/>
          <a:p>
            <a:r>
              <a:rPr lang="en-US" sz="2200" dirty="0" smtClean="0">
                <a:latin typeface="Book Antiqua" pitchFamily="18" charset="0"/>
              </a:rPr>
              <a:t>The effect that flat topped samples have on the spectrum is termed as </a:t>
            </a:r>
            <a:r>
              <a:rPr lang="en-US" sz="2200" i="1" dirty="0" smtClean="0">
                <a:solidFill>
                  <a:srgbClr val="C00000"/>
                </a:solidFill>
                <a:latin typeface="Book Antiqua" pitchFamily="18" charset="0"/>
              </a:rPr>
              <a:t>Aperture effect</a:t>
            </a:r>
            <a:endParaRPr lang="en-US" sz="2200" dirty="0" smtClean="0">
              <a:latin typeface="Book Antiqua" pitchFamily="18" charset="0"/>
            </a:endParaRPr>
          </a:p>
          <a:p>
            <a:pPr>
              <a:buNone/>
            </a:pPr>
            <a:r>
              <a:rPr lang="en-US" sz="2200" dirty="0" smtClean="0">
                <a:latin typeface="Book Antiqua" pitchFamily="18" charset="0"/>
              </a:rPr>
              <a:t>      </a:t>
            </a:r>
            <a:r>
              <a:rPr lang="en-IN" sz="2200" dirty="0" err="1" smtClean="0">
                <a:latin typeface="Book Antiqua" pitchFamily="18" charset="0"/>
              </a:rPr>
              <a:t>Sinc</a:t>
            </a:r>
            <a:r>
              <a:rPr lang="en-IN" sz="2200" dirty="0" smtClean="0">
                <a:latin typeface="Book Antiqua" pitchFamily="18" charset="0"/>
              </a:rPr>
              <a:t> </a:t>
            </a:r>
            <a:r>
              <a:rPr lang="en-IN" sz="2200" dirty="0" err="1" smtClean="0">
                <a:latin typeface="Book Antiqua" pitchFamily="18" charset="0"/>
              </a:rPr>
              <a:t>fT</a:t>
            </a:r>
            <a:r>
              <a:rPr lang="en-IN" sz="2200" dirty="0" smtClean="0">
                <a:latin typeface="Book Antiqua" pitchFamily="18" charset="0"/>
              </a:rPr>
              <a:t>  = </a:t>
            </a:r>
          </a:p>
          <a:p>
            <a:r>
              <a:rPr lang="en-US" sz="2200" dirty="0" smtClean="0">
                <a:latin typeface="Book Antiqua" pitchFamily="18" charset="0"/>
              </a:rPr>
              <a:t>Here, sampling of baseband signal cannot be recovered exactly by passing the samples through an ideal low pass filter</a:t>
            </a:r>
          </a:p>
          <a:p>
            <a:r>
              <a:rPr lang="en-US" sz="2200" dirty="0" smtClean="0">
                <a:latin typeface="Book Antiqua" pitchFamily="18" charset="0"/>
              </a:rPr>
              <a:t>Distortion is due to flat top sampling  </a:t>
            </a:r>
            <a:r>
              <a:rPr lang="en-US" sz="2200" dirty="0" smtClean="0">
                <a:solidFill>
                  <a:schemeClr val="bg1">
                    <a:lumMod val="50000"/>
                  </a:schemeClr>
                </a:solidFill>
                <a:latin typeface="Book Antiqua" pitchFamily="18" charset="0"/>
              </a:rPr>
              <a:t>(not large)  </a:t>
            </a:r>
          </a:p>
          <a:p>
            <a:r>
              <a:rPr lang="en-US" sz="2200" dirty="0" smtClean="0">
                <a:latin typeface="Book Antiqua" pitchFamily="18" charset="0"/>
              </a:rPr>
              <a:t>If pulse width  </a:t>
            </a:r>
            <a:r>
              <a:rPr lang="en-US" sz="2200" dirty="0" smtClean="0">
                <a:solidFill>
                  <a:srgbClr val="0070C0"/>
                </a:solidFill>
                <a:latin typeface="Book Antiqua" pitchFamily="18" charset="0"/>
              </a:rPr>
              <a:t>‘</a:t>
            </a:r>
            <a:r>
              <a:rPr lang="el-GR" sz="2200" dirty="0" smtClean="0">
                <a:solidFill>
                  <a:srgbClr val="0070C0"/>
                </a:solidFill>
                <a:latin typeface="Book Antiqua" pitchFamily="18" charset="0"/>
              </a:rPr>
              <a:t>τ</a:t>
            </a:r>
            <a:r>
              <a:rPr lang="en-US" sz="2200" dirty="0" smtClean="0">
                <a:solidFill>
                  <a:srgbClr val="0070C0"/>
                </a:solidFill>
                <a:latin typeface="Book Antiqua" pitchFamily="18" charset="0"/>
              </a:rPr>
              <a:t>’ </a:t>
            </a:r>
            <a:r>
              <a:rPr lang="en-US" sz="2200" dirty="0" smtClean="0">
                <a:latin typeface="Book Antiqua" pitchFamily="18" charset="0"/>
              </a:rPr>
              <a:t>is very small aperture distortion will be small and as </a:t>
            </a:r>
            <a:r>
              <a:rPr lang="el-GR" sz="2200" b="1" i="1" dirty="0" smtClean="0">
                <a:solidFill>
                  <a:srgbClr val="0070C0"/>
                </a:solidFill>
                <a:latin typeface="Book Antiqua" pitchFamily="18" charset="0"/>
              </a:rPr>
              <a:t>τ</a:t>
            </a:r>
            <a:r>
              <a:rPr lang="en-US" sz="2200" b="1" i="1" dirty="0" smtClean="0">
                <a:solidFill>
                  <a:srgbClr val="0070C0"/>
                </a:solidFill>
                <a:latin typeface="Book Antiqua" pitchFamily="18" charset="0"/>
              </a:rPr>
              <a:t>    0 </a:t>
            </a:r>
            <a:r>
              <a:rPr lang="en-US" sz="2200" dirty="0" smtClean="0">
                <a:latin typeface="Book Antiqua" pitchFamily="18" charset="0"/>
              </a:rPr>
              <a:t>(instantaneous sampling) distortion approaches  </a:t>
            </a:r>
            <a:r>
              <a:rPr lang="en-US" sz="2200" i="1" dirty="0" smtClean="0">
                <a:solidFill>
                  <a:srgbClr val="0070C0"/>
                </a:solidFill>
                <a:latin typeface="Book Antiqua" pitchFamily="18" charset="0"/>
              </a:rPr>
              <a:t>‘0’</a:t>
            </a:r>
          </a:p>
          <a:p>
            <a:r>
              <a:rPr lang="en-US" sz="2200" dirty="0" smtClean="0">
                <a:latin typeface="Book Antiqua" pitchFamily="18" charset="0"/>
              </a:rPr>
              <a:t>This distortion coming from the </a:t>
            </a:r>
            <a:r>
              <a:rPr lang="en-US" sz="2200" i="1" dirty="0" smtClean="0">
                <a:solidFill>
                  <a:srgbClr val="FF0000"/>
                </a:solidFill>
                <a:latin typeface="Book Antiqua" pitchFamily="18" charset="0"/>
              </a:rPr>
              <a:t>aperture effect </a:t>
            </a:r>
            <a:r>
              <a:rPr lang="en-US" sz="2200" dirty="0" smtClean="0">
                <a:latin typeface="Book Antiqua" pitchFamily="18" charset="0"/>
              </a:rPr>
              <a:t>is compensated  in the receiver by using equalizer filter </a:t>
            </a:r>
          </a:p>
          <a:p>
            <a:r>
              <a:rPr lang="en-US" sz="2200" dirty="0" smtClean="0">
                <a:latin typeface="Book Antiqua" pitchFamily="18" charset="0"/>
              </a:rPr>
              <a:t>Equalizer filter has reverse characteristics to that of </a:t>
            </a:r>
            <a:r>
              <a:rPr lang="en-US" sz="2200" dirty="0" err="1" smtClean="0">
                <a:solidFill>
                  <a:schemeClr val="tx2">
                    <a:lumMod val="60000"/>
                    <a:lumOff val="40000"/>
                  </a:schemeClr>
                </a:solidFill>
                <a:latin typeface="Book Antiqua" pitchFamily="18" charset="0"/>
              </a:rPr>
              <a:t>Sinc</a:t>
            </a:r>
            <a:r>
              <a:rPr lang="en-US" sz="2200" dirty="0" smtClean="0">
                <a:latin typeface="Book Antiqua" pitchFamily="18" charset="0"/>
              </a:rPr>
              <a:t>  function</a:t>
            </a:r>
          </a:p>
          <a:p>
            <a:r>
              <a:rPr lang="en-US" sz="2200" dirty="0" smtClean="0">
                <a:latin typeface="Book Antiqua" pitchFamily="18" charset="0"/>
              </a:rPr>
              <a:t>Flat top sampling has the </a:t>
            </a:r>
            <a:r>
              <a:rPr lang="en-US" sz="2200" i="1" dirty="0" smtClean="0">
                <a:solidFill>
                  <a:srgbClr val="00B050"/>
                </a:solidFill>
                <a:latin typeface="Book Antiqua" pitchFamily="18" charset="0"/>
              </a:rPr>
              <a:t>merit</a:t>
            </a:r>
            <a:r>
              <a:rPr lang="en-US" sz="2200" dirty="0" smtClean="0">
                <a:latin typeface="Book Antiqua" pitchFamily="18" charset="0"/>
              </a:rPr>
              <a:t> that it </a:t>
            </a:r>
            <a:r>
              <a:rPr lang="en-US" sz="2200" i="1" dirty="0" smtClean="0">
                <a:solidFill>
                  <a:srgbClr val="00B050"/>
                </a:solidFill>
                <a:latin typeface="Book Antiqua" pitchFamily="18" charset="0"/>
              </a:rPr>
              <a:t>simplifies the design of the electronic circuitry </a:t>
            </a:r>
            <a:r>
              <a:rPr lang="en-US" sz="2200" dirty="0" smtClean="0">
                <a:latin typeface="Book Antiqua" pitchFamily="18" charset="0"/>
              </a:rPr>
              <a:t>used to perform sampling operation</a:t>
            </a:r>
          </a:p>
          <a:p>
            <a:endParaRPr lang="en-US" sz="2200" dirty="0" smtClean="0">
              <a:latin typeface="Book Antiqua" pitchFamily="18" charset="0"/>
            </a:endParaRPr>
          </a:p>
          <a:p>
            <a:endParaRPr lang="en-IN" sz="22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dirty="0"/>
          </a:p>
        </p:txBody>
      </p:sp>
      <p:sp>
        <p:nvSpPr>
          <p:cNvPr id="5122"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dirty="0"/>
          </a:p>
        </p:txBody>
      </p:sp>
      <p:pic>
        <p:nvPicPr>
          <p:cNvPr id="51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1600200"/>
            <a:ext cx="685800" cy="578224"/>
          </a:xfrm>
          <a:prstGeom prst="rect">
            <a:avLst/>
          </a:prstGeom>
          <a:noFill/>
        </p:spPr>
      </p:pic>
      <p:cxnSp>
        <p:nvCxnSpPr>
          <p:cNvPr id="10" name="Straight Arrow Connector 9"/>
          <p:cNvCxnSpPr/>
          <p:nvPr/>
        </p:nvCxnSpPr>
        <p:spPr>
          <a:xfrm>
            <a:off x="2590800" y="3810000"/>
            <a:ext cx="228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2" name="Picture 11"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3200" dirty="0" smtClean="0">
                <a:latin typeface="Book Antiqua" pitchFamily="18" charset="0"/>
              </a:rPr>
              <a:t>References </a:t>
            </a:r>
            <a:endParaRPr lang="en-IN" sz="3200" dirty="0">
              <a:latin typeface="Book Antiqua" pitchFamily="18" charset="0"/>
            </a:endParaRPr>
          </a:p>
        </p:txBody>
      </p:sp>
      <p:sp>
        <p:nvSpPr>
          <p:cNvPr id="3" name="Content Placeholder 2"/>
          <p:cNvSpPr>
            <a:spLocks noGrp="1"/>
          </p:cNvSpPr>
          <p:nvPr>
            <p:ph idx="1"/>
          </p:nvPr>
        </p:nvSpPr>
        <p:spPr>
          <a:xfrm>
            <a:off x="457200" y="1600201"/>
            <a:ext cx="8229600" cy="3505200"/>
          </a:xfrm>
        </p:spPr>
        <p:txBody>
          <a:bodyPr>
            <a:normAutofit/>
          </a:bodyPr>
          <a:lstStyle/>
          <a:p>
            <a:endParaRPr lang="en-US" sz="2200" dirty="0" smtClean="0">
              <a:latin typeface="Book Antiqua" pitchFamily="18" charset="0"/>
            </a:endParaRPr>
          </a:p>
          <a:p>
            <a:r>
              <a:rPr lang="en-US" sz="2200" dirty="0" smtClean="0">
                <a:latin typeface="Book Antiqua" pitchFamily="18" charset="0"/>
              </a:rPr>
              <a:t>R </a:t>
            </a:r>
            <a:r>
              <a:rPr lang="en-US" sz="2200" dirty="0" err="1" smtClean="0">
                <a:latin typeface="Book Antiqua" pitchFamily="18" charset="0"/>
              </a:rPr>
              <a:t>Taub</a:t>
            </a:r>
            <a:r>
              <a:rPr lang="en-US" sz="2200" dirty="0" smtClean="0">
                <a:latin typeface="Book Antiqua" pitchFamily="18" charset="0"/>
              </a:rPr>
              <a:t>, D Schilling and G </a:t>
            </a:r>
            <a:r>
              <a:rPr lang="en-US" sz="2200" dirty="0" err="1" smtClean="0">
                <a:latin typeface="Book Antiqua" pitchFamily="18" charset="0"/>
              </a:rPr>
              <a:t>Saha</a:t>
            </a:r>
            <a:r>
              <a:rPr lang="en-US" sz="2200" i="1" dirty="0" smtClean="0">
                <a:latin typeface="Book Antiqua" pitchFamily="18" charset="0"/>
              </a:rPr>
              <a:t>, Principles of Communication Systems, </a:t>
            </a:r>
            <a:r>
              <a:rPr lang="en-US" sz="2200" dirty="0" smtClean="0">
                <a:latin typeface="Book Antiqua" pitchFamily="18" charset="0"/>
              </a:rPr>
              <a:t>3</a:t>
            </a:r>
            <a:r>
              <a:rPr lang="en-US" sz="2200" baseline="30000" dirty="0" smtClean="0">
                <a:latin typeface="Book Antiqua" pitchFamily="18" charset="0"/>
              </a:rPr>
              <a:t>rd</a:t>
            </a:r>
            <a:r>
              <a:rPr lang="en-US" sz="2200" dirty="0" smtClean="0">
                <a:latin typeface="Book Antiqua" pitchFamily="18" charset="0"/>
              </a:rPr>
              <a:t> edition, Mc </a:t>
            </a:r>
            <a:r>
              <a:rPr lang="en-US" sz="2200" dirty="0" err="1" smtClean="0">
                <a:latin typeface="Book Antiqua" pitchFamily="18" charset="0"/>
              </a:rPr>
              <a:t>Graw</a:t>
            </a:r>
            <a:r>
              <a:rPr lang="en-US" sz="2200" dirty="0" smtClean="0">
                <a:latin typeface="Book Antiqua" pitchFamily="18" charset="0"/>
              </a:rPr>
              <a:t> Hill, 2012 </a:t>
            </a:r>
          </a:p>
          <a:p>
            <a:r>
              <a:rPr lang="en-US" sz="2200" dirty="0" smtClean="0">
                <a:latin typeface="Book Antiqua" pitchFamily="18" charset="0"/>
              </a:rPr>
              <a:t>D </a:t>
            </a:r>
            <a:r>
              <a:rPr lang="en-US" sz="2200" dirty="0" err="1" smtClean="0">
                <a:latin typeface="Book Antiqua" pitchFamily="18" charset="0"/>
              </a:rPr>
              <a:t>Roddy</a:t>
            </a:r>
            <a:r>
              <a:rPr lang="en-US" sz="2200" dirty="0" smtClean="0">
                <a:latin typeface="Book Antiqua" pitchFamily="18" charset="0"/>
              </a:rPr>
              <a:t>, J </a:t>
            </a:r>
            <a:r>
              <a:rPr lang="en-US" sz="2200" dirty="0" err="1" smtClean="0">
                <a:latin typeface="Book Antiqua" pitchFamily="18" charset="0"/>
              </a:rPr>
              <a:t>Coolen</a:t>
            </a:r>
            <a:r>
              <a:rPr lang="en-US" sz="2200" dirty="0" smtClean="0">
                <a:latin typeface="Book Antiqua" pitchFamily="18" charset="0"/>
              </a:rPr>
              <a:t>, </a:t>
            </a:r>
            <a:r>
              <a:rPr lang="en-US" sz="2200" i="1" dirty="0" smtClean="0">
                <a:latin typeface="Book Antiqua" pitchFamily="18" charset="0"/>
              </a:rPr>
              <a:t>Electronic Communication</a:t>
            </a:r>
            <a:r>
              <a:rPr lang="en-US" sz="2200" dirty="0" smtClean="0">
                <a:latin typeface="Book Antiqua" pitchFamily="18" charset="0"/>
              </a:rPr>
              <a:t>,</a:t>
            </a:r>
            <a:r>
              <a:rPr lang="en-US" sz="2200" i="1" dirty="0" smtClean="0">
                <a:latin typeface="Book Antiqua" pitchFamily="18" charset="0"/>
              </a:rPr>
              <a:t> 4</a:t>
            </a:r>
            <a:r>
              <a:rPr lang="en-US" sz="2200" i="1" baseline="30000" dirty="0" smtClean="0">
                <a:latin typeface="Book Antiqua" pitchFamily="18" charset="0"/>
              </a:rPr>
              <a:t>th</a:t>
            </a:r>
            <a:r>
              <a:rPr lang="en-US" sz="2200" i="1" dirty="0" smtClean="0">
                <a:latin typeface="Book Antiqua" pitchFamily="18" charset="0"/>
              </a:rPr>
              <a:t> edition, </a:t>
            </a:r>
            <a:r>
              <a:rPr lang="en-US" sz="2200" dirty="0" smtClean="0">
                <a:latin typeface="Book Antiqua" pitchFamily="18" charset="0"/>
              </a:rPr>
              <a:t>Pearson, 2011</a:t>
            </a:r>
          </a:p>
          <a:p>
            <a:r>
              <a:rPr lang="en-US" sz="2200" dirty="0" smtClean="0">
                <a:latin typeface="Book Antiqua" pitchFamily="18" charset="0"/>
              </a:rPr>
              <a:t>B P </a:t>
            </a:r>
            <a:r>
              <a:rPr lang="en-US" sz="2200" dirty="0" err="1" smtClean="0">
                <a:latin typeface="Book Antiqua" pitchFamily="18" charset="0"/>
              </a:rPr>
              <a:t>Lathi</a:t>
            </a:r>
            <a:r>
              <a:rPr lang="en-US" sz="2200" dirty="0" smtClean="0">
                <a:latin typeface="Book Antiqua" pitchFamily="18" charset="0"/>
              </a:rPr>
              <a:t>, </a:t>
            </a:r>
            <a:r>
              <a:rPr lang="en-US" sz="2200" dirty="0" err="1" smtClean="0">
                <a:latin typeface="Book Antiqua" pitchFamily="18" charset="0"/>
              </a:rPr>
              <a:t>Zhi</a:t>
            </a:r>
            <a:r>
              <a:rPr lang="en-US" sz="2200" dirty="0" smtClean="0">
                <a:latin typeface="Book Antiqua" pitchFamily="18" charset="0"/>
              </a:rPr>
              <a:t> Ding, </a:t>
            </a:r>
            <a:r>
              <a:rPr lang="en-US" sz="2200" i="1" dirty="0" smtClean="0">
                <a:latin typeface="Book Antiqua" pitchFamily="18" charset="0"/>
              </a:rPr>
              <a:t>Modern Digital and Analog Communication systems, </a:t>
            </a:r>
            <a:r>
              <a:rPr lang="en-US" sz="2200" dirty="0" smtClean="0">
                <a:latin typeface="Book Antiqua" pitchFamily="18" charset="0"/>
              </a:rPr>
              <a:t>4</a:t>
            </a:r>
            <a:r>
              <a:rPr lang="en-US" sz="2200" baseline="30000" dirty="0" smtClean="0">
                <a:latin typeface="Book Antiqua" pitchFamily="18" charset="0"/>
              </a:rPr>
              <a:t>th</a:t>
            </a:r>
            <a:r>
              <a:rPr lang="en-US" sz="2200" dirty="0" smtClean="0">
                <a:latin typeface="Book Antiqua" pitchFamily="18" charset="0"/>
              </a:rPr>
              <a:t> edition</a:t>
            </a:r>
            <a:endParaRPr lang="en-IN" sz="2200" i="1" dirty="0">
              <a:latin typeface="Book Antiqua" pitchFamily="18" charset="0"/>
            </a:endParaRPr>
          </a:p>
        </p:txBody>
      </p:sp>
      <p:sp>
        <p:nvSpPr>
          <p:cNvPr id="4" name="Footer Placeholder 3"/>
          <p:cNvSpPr>
            <a:spLocks noGrp="1"/>
          </p:cNvSpPr>
          <p:nvPr>
            <p:ph type="ftr" sz="quarter" idx="11"/>
          </p:nvPr>
        </p:nvSpPr>
        <p:spPr bwMode="auto">
          <a:xfrm>
            <a:off x="0" y="6373813"/>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latin typeface="Book Antiqua" pitchFamily="18" charset="0"/>
              </a:rPr>
              <a:t>International Institute of Information Technology, I²IT, P-14, Rajiv Gandhi </a:t>
            </a:r>
            <a:r>
              <a:rPr lang="en-IN" b="1" dirty="0" err="1" smtClean="0">
                <a:latin typeface="Book Antiqua" pitchFamily="18" charset="0"/>
              </a:rPr>
              <a:t>Infotech</a:t>
            </a:r>
            <a:r>
              <a:rPr lang="en-IN" b="1" dirty="0" smtClean="0">
                <a:latin typeface="Book Antiqua" pitchFamily="18" charset="0"/>
              </a:rPr>
              <a:t> Park, </a:t>
            </a:r>
            <a:r>
              <a:rPr lang="en-IN" b="1" dirty="0" err="1" smtClean="0">
                <a:latin typeface="Book Antiqua" pitchFamily="18" charset="0"/>
              </a:rPr>
              <a:t>Hinjawadi</a:t>
            </a:r>
            <a:r>
              <a:rPr lang="en-IN" b="1" dirty="0" smtClean="0">
                <a:latin typeface="Book Antiqua" pitchFamily="18" charset="0"/>
              </a:rPr>
              <a:t> Phase 1, Pune - 411 057 </a:t>
            </a:r>
          </a:p>
          <a:p>
            <a:pPr fontAlgn="base">
              <a:spcBef>
                <a:spcPct val="0"/>
              </a:spcBef>
              <a:spcAft>
                <a:spcPct val="0"/>
              </a:spcAft>
              <a:defRPr/>
            </a:pPr>
            <a:r>
              <a:rPr lang="en-IN" b="1" dirty="0" smtClean="0">
                <a:latin typeface="Book Antiqua" pitchFamily="18" charset="0"/>
              </a:rPr>
              <a:t> Phone - +91 20 22933441/2/3 | Website - www.isquareit.edu.in | Email - info@isquareit.edu.in </a:t>
            </a:r>
          </a:p>
        </p:txBody>
      </p:sp>
      <p:pic>
        <p:nvPicPr>
          <p:cNvPr id="5" name="Picture 4"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latin typeface="Book Antiqua" pitchFamily="18" charset="0"/>
            </a:endParaRPr>
          </a:p>
        </p:txBody>
      </p:sp>
      <p:sp>
        <p:nvSpPr>
          <p:cNvPr id="3" name="Content Placeholder 2"/>
          <p:cNvSpPr>
            <a:spLocks noGrp="1"/>
          </p:cNvSpPr>
          <p:nvPr>
            <p:ph idx="1"/>
          </p:nvPr>
        </p:nvSpPr>
        <p:spPr/>
        <p:txBody>
          <a:bodyPr/>
          <a:lstStyle/>
          <a:p>
            <a:pPr algn="ctr">
              <a:buNone/>
            </a:pPr>
            <a:endParaRPr lang="en-US" sz="2800" b="1" i="1" dirty="0" smtClean="0">
              <a:solidFill>
                <a:srgbClr val="7030A0"/>
              </a:solidFill>
            </a:endParaRPr>
          </a:p>
          <a:p>
            <a:pPr algn="ctr">
              <a:buNone/>
            </a:pPr>
            <a:endParaRPr lang="en-US" sz="2800" b="1" i="1" dirty="0" smtClean="0">
              <a:solidFill>
                <a:srgbClr val="7030A0"/>
              </a:solidFill>
            </a:endParaRPr>
          </a:p>
          <a:p>
            <a:pPr algn="ctr">
              <a:buNone/>
            </a:pPr>
            <a:r>
              <a:rPr lang="en-US" sz="4000" b="1" i="1" dirty="0" smtClean="0">
                <a:solidFill>
                  <a:srgbClr val="7030A0"/>
                </a:solidFill>
              </a:rPr>
              <a:t>Thank You!!</a:t>
            </a:r>
          </a:p>
          <a:p>
            <a:pPr algn="ctr">
              <a:buNone/>
            </a:pPr>
            <a:endParaRPr lang="en-US" sz="2800" i="1" dirty="0" smtClean="0">
              <a:solidFill>
                <a:srgbClr val="0070C0"/>
              </a:solidFill>
            </a:endParaRPr>
          </a:p>
          <a:p>
            <a:pPr algn="ctr">
              <a:buNone/>
            </a:pPr>
            <a:r>
              <a:rPr lang="en-US" sz="2800" i="1" dirty="0" smtClean="0">
                <a:solidFill>
                  <a:schemeClr val="tx1">
                    <a:lumMod val="85000"/>
                    <a:lumOff val="15000"/>
                  </a:schemeClr>
                </a:solidFill>
              </a:rPr>
              <a:t>For any queries </a:t>
            </a:r>
          </a:p>
          <a:p>
            <a:pPr algn="ctr">
              <a:buNone/>
            </a:pPr>
            <a:r>
              <a:rPr lang="en-US" sz="2800" i="1" dirty="0" smtClean="0">
                <a:solidFill>
                  <a:schemeClr val="tx1">
                    <a:lumMod val="85000"/>
                    <a:lumOff val="15000"/>
                  </a:schemeClr>
                </a:solidFill>
              </a:rPr>
              <a:t>Contact: </a:t>
            </a:r>
            <a:r>
              <a:rPr lang="en-US" sz="2800" i="1" dirty="0" smtClean="0">
                <a:solidFill>
                  <a:srgbClr val="0070C0"/>
                </a:solidFill>
              </a:rPr>
              <a:t>smitak@isquareit.edu.in</a:t>
            </a:r>
            <a:endParaRPr lang="en-IN" sz="2800" i="1" dirty="0" smtClean="0">
              <a:solidFill>
                <a:srgbClr val="0070C0"/>
              </a:solidFill>
            </a:endParaRPr>
          </a:p>
          <a:p>
            <a:endParaRPr lang="en-IN"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19799"/>
          </a:xfrm>
        </p:spPr>
        <p:txBody>
          <a:bodyPr/>
          <a:lstStyle/>
          <a:p>
            <a:pPr>
              <a:buNone/>
            </a:pPr>
            <a:r>
              <a:rPr lang="en-US" sz="2800" b="1" dirty="0" smtClean="0">
                <a:solidFill>
                  <a:srgbClr val="C00000"/>
                </a:solidFill>
                <a:latin typeface="Book Antiqua" pitchFamily="18" charset="0"/>
              </a:rPr>
              <a:t>What is need of sampling? </a:t>
            </a:r>
          </a:p>
          <a:p>
            <a:endParaRPr lang="en-US" sz="2400" dirty="0" smtClean="0">
              <a:latin typeface="Book Antiqua" pitchFamily="18" charset="0"/>
            </a:endParaRPr>
          </a:p>
          <a:p>
            <a:r>
              <a:rPr lang="en-US" sz="2400" dirty="0" smtClean="0">
                <a:latin typeface="Book Antiqua" pitchFamily="18" charset="0"/>
              </a:rPr>
              <a:t>All real life signals are continuous time signals which carries message signal</a:t>
            </a:r>
          </a:p>
          <a:p>
            <a:r>
              <a:rPr lang="en-US" sz="2400" dirty="0" smtClean="0">
                <a:latin typeface="Book Antiqua" pitchFamily="18" charset="0"/>
              </a:rPr>
              <a:t>Digital systems can not process continuous time signals so continuous time signal need to be converted into digital form</a:t>
            </a:r>
          </a:p>
          <a:p>
            <a:r>
              <a:rPr lang="en-US" sz="2400" dirty="0" smtClean="0">
                <a:latin typeface="Book Antiqua" pitchFamily="18" charset="0"/>
              </a:rPr>
              <a:t>Analog to digital conversion sets foundation for modern digital communication systems </a:t>
            </a:r>
          </a:p>
          <a:p>
            <a:r>
              <a:rPr lang="en-US" sz="2400" dirty="0" smtClean="0">
                <a:latin typeface="Book Antiqua" pitchFamily="18" charset="0"/>
              </a:rPr>
              <a:t>Extensive use of Digital technology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sp>
        <p:nvSpPr>
          <p:cNvPr id="7" name="Content Placeholder 6"/>
          <p:cNvSpPr>
            <a:spLocks noGrp="1"/>
          </p:cNvSpPr>
          <p:nvPr>
            <p:ph idx="1"/>
          </p:nvPr>
        </p:nvSpPr>
        <p:spPr>
          <a:xfrm>
            <a:off x="3581400" y="1752601"/>
            <a:ext cx="1905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buNone/>
            </a:pPr>
            <a:r>
              <a:rPr lang="en-US" sz="2400" b="1" dirty="0" smtClean="0">
                <a:latin typeface="Book Antiqua" pitchFamily="18" charset="0"/>
              </a:rPr>
              <a:t>Sampler</a:t>
            </a:r>
            <a:endParaRPr lang="en-IN" sz="2400" b="1" dirty="0">
              <a:latin typeface="Book Antiqua" pitchFamily="18" charset="0"/>
            </a:endParaRPr>
          </a:p>
        </p:txBody>
      </p:sp>
      <p:sp>
        <p:nvSpPr>
          <p:cNvPr id="8" name="Right Arrow 7"/>
          <p:cNvSpPr/>
          <p:nvPr/>
        </p:nvSpPr>
        <p:spPr>
          <a:xfrm>
            <a:off x="5562600" y="20574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ight Arrow 8"/>
          <p:cNvSpPr/>
          <p:nvPr/>
        </p:nvSpPr>
        <p:spPr>
          <a:xfrm>
            <a:off x="2895600" y="2057400"/>
            <a:ext cx="6096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ight Arrow 9"/>
          <p:cNvSpPr/>
          <p:nvPr/>
        </p:nvSpPr>
        <p:spPr>
          <a:xfrm rot="16200000">
            <a:off x="4305303" y="2781301"/>
            <a:ext cx="457199" cy="76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
          <p:cNvPicPr>
            <a:picLocks noChangeAspect="1" noChangeArrowheads="1"/>
          </p:cNvPicPr>
          <p:nvPr/>
        </p:nvPicPr>
        <p:blipFill>
          <a:blip r:embed="rId2" cstate="print"/>
          <a:srcRect/>
          <a:stretch>
            <a:fillRect/>
          </a:stretch>
        </p:blipFill>
        <p:spPr bwMode="auto">
          <a:xfrm>
            <a:off x="609602" y="1524001"/>
            <a:ext cx="2171700" cy="1476375"/>
          </a:xfrm>
          <a:prstGeom prst="rect">
            <a:avLst/>
          </a:prstGeom>
          <a:noFill/>
          <a:ln w="9525">
            <a:noFill/>
            <a:miter lim="800000"/>
            <a:headEnd/>
            <a:tailEnd/>
          </a:ln>
        </p:spPr>
      </p:pic>
      <p:sp>
        <p:nvSpPr>
          <p:cNvPr id="14" name="TextBox 13"/>
          <p:cNvSpPr txBox="1"/>
          <p:nvPr/>
        </p:nvSpPr>
        <p:spPr>
          <a:xfrm>
            <a:off x="7239003" y="1219200"/>
            <a:ext cx="518091" cy="369332"/>
          </a:xfrm>
          <a:prstGeom prst="rect">
            <a:avLst/>
          </a:prstGeom>
          <a:noFill/>
        </p:spPr>
        <p:txBody>
          <a:bodyPr wrap="none" rtlCol="0">
            <a:spAutoFit/>
          </a:bodyPr>
          <a:lstStyle/>
          <a:p>
            <a:r>
              <a:rPr lang="en-US" b="1" dirty="0" smtClean="0"/>
              <a:t>S(t)</a:t>
            </a:r>
            <a:endParaRPr lang="en-IN" b="1" dirty="0"/>
          </a:p>
        </p:txBody>
      </p:sp>
      <p:sp>
        <p:nvSpPr>
          <p:cNvPr id="16" name="TextBox 15"/>
          <p:cNvSpPr txBox="1"/>
          <p:nvPr/>
        </p:nvSpPr>
        <p:spPr>
          <a:xfrm>
            <a:off x="457200" y="1295400"/>
            <a:ext cx="596638" cy="369332"/>
          </a:xfrm>
          <a:prstGeom prst="rect">
            <a:avLst/>
          </a:prstGeom>
          <a:noFill/>
        </p:spPr>
        <p:txBody>
          <a:bodyPr wrap="none" rtlCol="0">
            <a:spAutoFit/>
          </a:bodyPr>
          <a:lstStyle/>
          <a:p>
            <a:r>
              <a:rPr lang="en-US" b="1" dirty="0" smtClean="0"/>
              <a:t>m(t)</a:t>
            </a:r>
            <a:endParaRPr lang="en-IN" b="1" dirty="0"/>
          </a:p>
        </p:txBody>
      </p:sp>
      <p:pic>
        <p:nvPicPr>
          <p:cNvPr id="32770" name="Picture 2"/>
          <p:cNvPicPr>
            <a:picLocks noChangeAspect="1" noChangeArrowheads="1"/>
          </p:cNvPicPr>
          <p:nvPr/>
        </p:nvPicPr>
        <p:blipFill>
          <a:blip r:embed="rId3" cstate="print"/>
          <a:srcRect/>
          <a:stretch>
            <a:fillRect/>
          </a:stretch>
        </p:blipFill>
        <p:spPr bwMode="auto">
          <a:xfrm>
            <a:off x="6248402" y="1524000"/>
            <a:ext cx="2264596" cy="17526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819402" y="3200400"/>
            <a:ext cx="3629025" cy="1885950"/>
          </a:xfrm>
          <a:prstGeom prst="rect">
            <a:avLst/>
          </a:prstGeom>
          <a:noFill/>
          <a:ln w="9525">
            <a:noFill/>
            <a:miter lim="800000"/>
            <a:headEnd/>
            <a:tailEnd/>
          </a:ln>
        </p:spPr>
      </p:pic>
      <p:sp>
        <p:nvSpPr>
          <p:cNvPr id="1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18" name="Picture 17" descr="Logo2.png"/>
          <p:cNvPicPr>
            <a:picLocks noChangeAspect="1"/>
          </p:cNvPicPr>
          <p:nvPr/>
        </p:nvPicPr>
        <p:blipFill>
          <a:blip r:embed="rId5" cstate="print"/>
          <a:srcRect/>
          <a:stretch>
            <a:fillRect/>
          </a:stretch>
        </p:blipFill>
        <p:spPr bwMode="auto">
          <a:xfrm>
            <a:off x="7772400" y="0"/>
            <a:ext cx="1371600" cy="1828800"/>
          </a:xfrm>
          <a:prstGeom prst="rect">
            <a:avLst/>
          </a:prstGeom>
          <a:noFill/>
          <a:ln w="9525">
            <a:noFill/>
            <a:miter lim="800000"/>
            <a:headEnd/>
            <a:tailEnd/>
          </a:ln>
        </p:spPr>
      </p:pic>
      <p:sp>
        <p:nvSpPr>
          <p:cNvPr id="15" name="TextBox 14"/>
          <p:cNvSpPr txBox="1"/>
          <p:nvPr/>
        </p:nvSpPr>
        <p:spPr>
          <a:xfrm>
            <a:off x="2743200" y="304800"/>
            <a:ext cx="3517310" cy="523220"/>
          </a:xfrm>
          <a:prstGeom prst="rect">
            <a:avLst/>
          </a:prstGeom>
          <a:noFill/>
        </p:spPr>
        <p:txBody>
          <a:bodyPr wrap="none" rtlCol="0">
            <a:spAutoFit/>
          </a:bodyPr>
          <a:lstStyle/>
          <a:p>
            <a:r>
              <a:rPr lang="en-US" sz="2800" b="1" dirty="0" smtClean="0">
                <a:solidFill>
                  <a:srgbClr val="C00000"/>
                </a:solidFill>
                <a:latin typeface="Book Antiqua" pitchFamily="18" charset="0"/>
              </a:rPr>
              <a:t>Process of Sampling</a:t>
            </a:r>
            <a:endParaRPr lang="en-IN" sz="2800" b="1" dirty="0">
              <a:solidFill>
                <a:srgbClr val="C00000"/>
              </a:solidFill>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a:bodyPr>
          <a:lstStyle/>
          <a:p>
            <a:pPr algn="l"/>
            <a:r>
              <a:rPr lang="en-US" sz="2800" dirty="0" smtClean="0">
                <a:solidFill>
                  <a:srgbClr val="C00000"/>
                </a:solidFill>
                <a:latin typeface="Book Antiqua" pitchFamily="18" charset="0"/>
              </a:rPr>
              <a:t>Types of sampling</a:t>
            </a:r>
            <a:endParaRPr lang="en-IN" sz="2800" dirty="0">
              <a:solidFill>
                <a:srgbClr val="C00000"/>
              </a:solidFill>
              <a:latin typeface="Book Antiqua" pitchFamily="18" charset="0"/>
            </a:endParaRPr>
          </a:p>
        </p:txBody>
      </p:sp>
      <p:sp>
        <p:nvSpPr>
          <p:cNvPr id="3" name="Content Placeholder 2"/>
          <p:cNvSpPr>
            <a:spLocks noGrp="1"/>
          </p:cNvSpPr>
          <p:nvPr>
            <p:ph idx="1"/>
          </p:nvPr>
        </p:nvSpPr>
        <p:spPr>
          <a:xfrm>
            <a:off x="304800" y="914400"/>
            <a:ext cx="8001000" cy="5257800"/>
          </a:xfrm>
        </p:spPr>
        <p:txBody>
          <a:bodyPr>
            <a:normAutofit/>
          </a:bodyPr>
          <a:lstStyle/>
          <a:p>
            <a:pPr marL="457200" indent="-457200">
              <a:buAutoNum type="arabicPeriod"/>
            </a:pPr>
            <a:r>
              <a:rPr lang="en-US" sz="2400" dirty="0" smtClean="0">
                <a:latin typeface="Book Antiqua" pitchFamily="18" charset="0"/>
              </a:rPr>
              <a:t>Ideal sampling / Impulse sampling/ Instantaneous sampling</a:t>
            </a:r>
          </a:p>
          <a:p>
            <a:pPr marL="457200" indent="-457200">
              <a:buAutoNum type="arabicPeriod"/>
            </a:pPr>
            <a:r>
              <a:rPr lang="en-US" sz="2400" dirty="0" smtClean="0">
                <a:latin typeface="Book Antiqua" pitchFamily="18" charset="0"/>
              </a:rPr>
              <a:t>Natural sampling</a:t>
            </a:r>
          </a:p>
          <a:p>
            <a:pPr marL="457200" indent="-457200">
              <a:buAutoNum type="arabicPeriod"/>
            </a:pPr>
            <a:r>
              <a:rPr lang="en-US" sz="2400" dirty="0" smtClean="0">
                <a:latin typeface="Book Antiqua" pitchFamily="18" charset="0"/>
              </a:rPr>
              <a:t>Flat top sampling</a:t>
            </a:r>
            <a:endParaRPr lang="en-IN" sz="24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
        <p:nvSpPr>
          <p:cNvPr id="2" name="Title 1"/>
          <p:cNvSpPr>
            <a:spLocks noGrp="1"/>
          </p:cNvSpPr>
          <p:nvPr>
            <p:ph type="title"/>
          </p:nvPr>
        </p:nvSpPr>
        <p:spPr>
          <a:xfrm>
            <a:off x="152400" y="0"/>
            <a:ext cx="8686800" cy="762000"/>
          </a:xfrm>
        </p:spPr>
        <p:txBody>
          <a:bodyPr>
            <a:normAutofit fontScale="90000"/>
          </a:bodyPr>
          <a:lstStyle/>
          <a:p>
            <a:pPr algn="l"/>
            <a:r>
              <a:rPr lang="en-US" sz="3100" dirty="0" smtClean="0">
                <a:solidFill>
                  <a:schemeClr val="accent2">
                    <a:lumMod val="75000"/>
                  </a:schemeClr>
                </a:solidFill>
                <a:latin typeface="Book Antiqua" pitchFamily="18" charset="0"/>
              </a:rPr>
              <a:t/>
            </a:r>
            <a:br>
              <a:rPr lang="en-US" sz="3100" dirty="0" smtClean="0">
                <a:solidFill>
                  <a:schemeClr val="accent2">
                    <a:lumMod val="75000"/>
                  </a:schemeClr>
                </a:solidFill>
                <a:latin typeface="Book Antiqua" pitchFamily="18" charset="0"/>
              </a:rPr>
            </a:br>
            <a:r>
              <a:rPr lang="en-US" sz="3100" dirty="0" smtClean="0">
                <a:solidFill>
                  <a:schemeClr val="accent2">
                    <a:lumMod val="75000"/>
                  </a:schemeClr>
                </a:solidFill>
                <a:latin typeface="Book Antiqua" pitchFamily="18" charset="0"/>
              </a:rPr>
              <a:t/>
            </a:r>
            <a:br>
              <a:rPr lang="en-US" sz="3100" dirty="0" smtClean="0">
                <a:solidFill>
                  <a:schemeClr val="accent2">
                    <a:lumMod val="75000"/>
                  </a:schemeClr>
                </a:solidFill>
                <a:latin typeface="Book Antiqua" pitchFamily="18" charset="0"/>
              </a:rPr>
            </a:br>
            <a:r>
              <a:rPr lang="en-US" sz="3100" dirty="0" smtClean="0">
                <a:solidFill>
                  <a:srgbClr val="C00000"/>
                </a:solidFill>
                <a:latin typeface="Book Antiqua" pitchFamily="18" charset="0"/>
              </a:rPr>
              <a:t>Ideal sampling</a:t>
            </a:r>
            <a:r>
              <a:rPr lang="en-US" dirty="0" smtClean="0">
                <a:solidFill>
                  <a:schemeClr val="accent2">
                    <a:lumMod val="75000"/>
                  </a:schemeClr>
                </a:solidFill>
                <a:latin typeface="Book Antiqua" pitchFamily="18" charset="0"/>
              </a:rPr>
              <a:t/>
            </a:r>
            <a:br>
              <a:rPr lang="en-US" dirty="0" smtClean="0">
                <a:solidFill>
                  <a:schemeClr val="accent2">
                    <a:lumMod val="75000"/>
                  </a:schemeClr>
                </a:solidFill>
                <a:latin typeface="Book Antiqua" pitchFamily="18" charset="0"/>
              </a:rPr>
            </a:br>
            <a:endParaRPr lang="en-IN" dirty="0">
              <a:latin typeface="Book Antiqua" pitchFamily="18" charset="0"/>
            </a:endParaRPr>
          </a:p>
        </p:txBody>
      </p:sp>
      <p:sp>
        <p:nvSpPr>
          <p:cNvPr id="3" name="Content Placeholder 2"/>
          <p:cNvSpPr>
            <a:spLocks noGrp="1"/>
          </p:cNvSpPr>
          <p:nvPr>
            <p:ph idx="1"/>
          </p:nvPr>
        </p:nvSpPr>
        <p:spPr>
          <a:xfrm>
            <a:off x="228600" y="838201"/>
            <a:ext cx="8686800" cy="5181600"/>
          </a:xfrm>
        </p:spPr>
        <p:txBody>
          <a:bodyPr>
            <a:normAutofit/>
          </a:bodyPr>
          <a:lstStyle/>
          <a:p>
            <a:r>
              <a:rPr lang="en-US" sz="2200" dirty="0" smtClean="0">
                <a:latin typeface="Book Antiqua" pitchFamily="18" charset="0"/>
              </a:rPr>
              <a:t>A message signal </a:t>
            </a:r>
            <a:r>
              <a:rPr lang="en-US" sz="2200" i="1" dirty="0" smtClean="0">
                <a:solidFill>
                  <a:srgbClr val="0070C0"/>
                </a:solidFill>
                <a:latin typeface="Book Antiqua" pitchFamily="18" charset="0"/>
              </a:rPr>
              <a:t>m(t) </a:t>
            </a:r>
            <a:r>
              <a:rPr lang="en-US" sz="2200" dirty="0" smtClean="0">
                <a:latin typeface="Book Antiqua" pitchFamily="18" charset="0"/>
              </a:rPr>
              <a:t>is multiplied with a periodic pulse train </a:t>
            </a:r>
          </a:p>
          <a:p>
            <a:pPr>
              <a:buNone/>
            </a:pPr>
            <a:r>
              <a:rPr lang="en-US" sz="2200" dirty="0" smtClean="0">
                <a:latin typeface="Book Antiqua" pitchFamily="18" charset="0"/>
              </a:rPr>
              <a:t>      </a:t>
            </a:r>
            <a:r>
              <a:rPr lang="en-US" sz="2200" i="1" dirty="0" smtClean="0">
                <a:solidFill>
                  <a:srgbClr val="0070C0"/>
                </a:solidFill>
                <a:latin typeface="Book Antiqua" pitchFamily="18" charset="0"/>
              </a:rPr>
              <a:t>c(t), </a:t>
            </a:r>
            <a:r>
              <a:rPr lang="en-US" sz="2200" dirty="0" smtClean="0">
                <a:latin typeface="Book Antiqua" pitchFamily="18" charset="0"/>
              </a:rPr>
              <a:t>using a </a:t>
            </a:r>
            <a:r>
              <a:rPr lang="en-US" sz="2200" i="1" dirty="0" smtClean="0">
                <a:latin typeface="Book Antiqua" pitchFamily="18" charset="0"/>
              </a:rPr>
              <a:t>switching sampler</a:t>
            </a:r>
          </a:p>
          <a:p>
            <a:r>
              <a:rPr lang="en-US" sz="2200" dirty="0" smtClean="0">
                <a:latin typeface="Book Antiqua" pitchFamily="18" charset="0"/>
              </a:rPr>
              <a:t> Pulse train is given by  equation </a:t>
            </a:r>
          </a:p>
          <a:p>
            <a:pPr>
              <a:buNone/>
            </a:pPr>
            <a:r>
              <a:rPr lang="en-US" sz="2200" dirty="0" smtClean="0">
                <a:latin typeface="Book Antiqua" pitchFamily="18" charset="0"/>
              </a:rPr>
              <a:t>     </a:t>
            </a:r>
          </a:p>
          <a:p>
            <a:pPr>
              <a:buNone/>
            </a:pPr>
            <a:r>
              <a:rPr lang="en-US" sz="2200" dirty="0" smtClean="0">
                <a:latin typeface="Book Antiqua" pitchFamily="18" charset="0"/>
              </a:rPr>
              <a:t>		  c(t)  =</a:t>
            </a:r>
          </a:p>
          <a:p>
            <a:pPr>
              <a:buNone/>
            </a:pPr>
            <a:endParaRPr lang="en-US" sz="2200" dirty="0" smtClean="0">
              <a:latin typeface="Book Antiqua" pitchFamily="18" charset="0"/>
            </a:endParaRPr>
          </a:p>
          <a:p>
            <a:r>
              <a:rPr lang="en-US" sz="2200" dirty="0" smtClean="0">
                <a:latin typeface="Book Antiqua" pitchFamily="18" charset="0"/>
              </a:rPr>
              <a:t>Width of impulse </a:t>
            </a:r>
            <a:r>
              <a:rPr lang="en-US" sz="2200" dirty="0" smtClean="0">
                <a:solidFill>
                  <a:srgbClr val="C00000"/>
                </a:solidFill>
                <a:latin typeface="Book Antiqua" pitchFamily="18" charset="0"/>
              </a:rPr>
              <a:t>‘</a:t>
            </a:r>
            <a:r>
              <a:rPr lang="el-GR" sz="2200" dirty="0" smtClean="0">
                <a:solidFill>
                  <a:srgbClr val="C00000"/>
                </a:solidFill>
                <a:latin typeface="Book Antiqua" pitchFamily="18" charset="0"/>
              </a:rPr>
              <a:t>τ</a:t>
            </a:r>
            <a:r>
              <a:rPr lang="en-US" sz="2200" dirty="0" smtClean="0">
                <a:solidFill>
                  <a:srgbClr val="C00000"/>
                </a:solidFill>
                <a:latin typeface="Book Antiqua" pitchFamily="18" charset="0"/>
              </a:rPr>
              <a:t>’ </a:t>
            </a:r>
            <a:r>
              <a:rPr lang="en-US" sz="2200" dirty="0" smtClean="0">
                <a:latin typeface="Book Antiqua" pitchFamily="18" charset="0"/>
              </a:rPr>
              <a:t>is very small </a:t>
            </a:r>
            <a:r>
              <a:rPr lang="en-US" sz="2200" i="1" dirty="0" smtClean="0">
                <a:latin typeface="Book Antiqua" pitchFamily="18" charset="0"/>
              </a:rPr>
              <a:t>reaching to zero  </a:t>
            </a:r>
            <a:r>
              <a:rPr lang="en-US" sz="2200" dirty="0" smtClean="0">
                <a:latin typeface="Book Antiqua" pitchFamily="18" charset="0"/>
              </a:rPr>
              <a:t>appearing at </a:t>
            </a:r>
            <a:r>
              <a:rPr lang="en-US" sz="2200" i="1" dirty="0" smtClean="0">
                <a:solidFill>
                  <a:srgbClr val="0070C0"/>
                </a:solidFill>
                <a:latin typeface="Book Antiqua" pitchFamily="18" charset="0"/>
              </a:rPr>
              <a:t>‘Ts’ </a:t>
            </a:r>
            <a:r>
              <a:rPr lang="en-US" sz="2200" dirty="0" smtClean="0">
                <a:latin typeface="Book Antiqua" pitchFamily="18" charset="0"/>
              </a:rPr>
              <a:t>intervals </a:t>
            </a:r>
          </a:p>
          <a:p>
            <a:r>
              <a:rPr lang="en-US" sz="2200" dirty="0" smtClean="0">
                <a:latin typeface="Book Antiqua" pitchFamily="18" charset="0"/>
              </a:rPr>
              <a:t>Short pulse means </a:t>
            </a:r>
            <a:r>
              <a:rPr lang="en-US" sz="2200" i="1" dirty="0" smtClean="0">
                <a:latin typeface="Book Antiqua" pitchFamily="18" charset="0"/>
              </a:rPr>
              <a:t>less energy per sample</a:t>
            </a:r>
          </a:p>
          <a:p>
            <a:r>
              <a:rPr lang="en-US" sz="2200" i="1" dirty="0" smtClean="0">
                <a:solidFill>
                  <a:srgbClr val="0070C0"/>
                </a:solidFill>
                <a:latin typeface="Book Antiqua" pitchFamily="18" charset="0"/>
              </a:rPr>
              <a:t>‘Ts’</a:t>
            </a:r>
            <a:r>
              <a:rPr lang="en-US" sz="2200" dirty="0" smtClean="0">
                <a:latin typeface="Book Antiqua" pitchFamily="18" charset="0"/>
              </a:rPr>
              <a:t> is sampling interval </a:t>
            </a:r>
          </a:p>
          <a:p>
            <a:r>
              <a:rPr lang="en-US" sz="2200" dirty="0" smtClean="0">
                <a:latin typeface="Book Antiqua" pitchFamily="18" charset="0"/>
              </a:rPr>
              <a:t>Samples represents modulating signal at the instant of sampling</a:t>
            </a:r>
          </a:p>
          <a:p>
            <a:pPr>
              <a:buNone/>
            </a:pPr>
            <a:r>
              <a:rPr lang="en-US" sz="2400" dirty="0" smtClean="0">
                <a:latin typeface="Book Antiqua" pitchFamily="18" charset="0"/>
              </a:rPr>
              <a:t>   </a:t>
            </a:r>
            <a:endParaRPr lang="en-IN" sz="24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dirty="0"/>
          </a:p>
        </p:txBody>
      </p:sp>
      <p:sp>
        <p:nvSpPr>
          <p:cNvPr id="5122" name="Rectangle 2"/>
          <p:cNvSpPr>
            <a:spLocks noChangeArrowheads="1"/>
          </p:cNvSpPr>
          <p:nvPr/>
        </p:nvSpPr>
        <p:spPr bwMode="auto">
          <a:xfrm>
            <a:off x="2"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pic>
        <p:nvPicPr>
          <p:cNvPr id="5121"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362200"/>
            <a:ext cx="1421477" cy="685800"/>
          </a:xfrm>
          <a:prstGeom prst="rect">
            <a:avLst/>
          </a:prstGeom>
          <a:noFill/>
        </p:spPr>
      </p:pic>
      <p:sp>
        <p:nvSpPr>
          <p:cNvPr id="5123" name="Rectangle 3"/>
          <p:cNvSpPr>
            <a:spLocks noChangeArrowheads="1"/>
          </p:cNvSpPr>
          <p:nvPr/>
        </p:nvSpPr>
        <p:spPr bwMode="auto">
          <a:xfrm>
            <a:off x="2" y="10250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2800" dirty="0" smtClean="0">
                <a:latin typeface="Book Antiqua" pitchFamily="18" charset="0"/>
              </a:rPr>
              <a:t>      </a:t>
            </a:r>
            <a:r>
              <a:rPr lang="en-US" sz="2800" dirty="0" smtClean="0">
                <a:solidFill>
                  <a:srgbClr val="C00000"/>
                </a:solidFill>
                <a:latin typeface="Book Antiqua" pitchFamily="18" charset="0"/>
              </a:rPr>
              <a:t>Ideal sampling</a:t>
            </a:r>
            <a:endParaRPr lang="en-IN" sz="2800" dirty="0">
              <a:solidFill>
                <a:srgbClr val="C00000"/>
              </a:solidFill>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cxnSp>
        <p:nvCxnSpPr>
          <p:cNvPr id="7" name="Straight Arrow Connector 6"/>
          <p:cNvCxnSpPr/>
          <p:nvPr/>
        </p:nvCxnSpPr>
        <p:spPr>
          <a:xfrm>
            <a:off x="990600" y="1981200"/>
            <a:ext cx="39624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914400" y="3886200"/>
            <a:ext cx="38862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66800" y="5562600"/>
            <a:ext cx="388620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1371602" y="1066800"/>
            <a:ext cx="2686929" cy="1381882"/>
          </a:xfrm>
          <a:custGeom>
            <a:avLst/>
            <a:gdLst>
              <a:gd name="connsiteX0" fmla="*/ 0 w 2686929"/>
              <a:gd name="connsiteY0" fmla="*/ 256467 h 1381882"/>
              <a:gd name="connsiteX1" fmla="*/ 0 w 2686929"/>
              <a:gd name="connsiteY1" fmla="*/ 256467 h 1381882"/>
              <a:gd name="connsiteX2" fmla="*/ 56271 w 2686929"/>
              <a:gd name="connsiteY2" fmla="*/ 143925 h 1381882"/>
              <a:gd name="connsiteX3" fmla="*/ 98474 w 2686929"/>
              <a:gd name="connsiteY3" fmla="*/ 129857 h 1381882"/>
              <a:gd name="connsiteX4" fmla="*/ 140677 w 2686929"/>
              <a:gd name="connsiteY4" fmla="*/ 87654 h 1381882"/>
              <a:gd name="connsiteX5" fmla="*/ 281354 w 2686929"/>
              <a:gd name="connsiteY5" fmla="*/ 59519 h 1381882"/>
              <a:gd name="connsiteX6" fmla="*/ 323557 w 2686929"/>
              <a:gd name="connsiteY6" fmla="*/ 31383 h 1381882"/>
              <a:gd name="connsiteX7" fmla="*/ 506437 w 2686929"/>
              <a:gd name="connsiteY7" fmla="*/ 31383 h 1381882"/>
              <a:gd name="connsiteX8" fmla="*/ 534572 w 2686929"/>
              <a:gd name="connsiteY8" fmla="*/ 59519 h 1381882"/>
              <a:gd name="connsiteX9" fmla="*/ 562708 w 2686929"/>
              <a:gd name="connsiteY9" fmla="*/ 101722 h 1381882"/>
              <a:gd name="connsiteX10" fmla="*/ 604911 w 2686929"/>
              <a:gd name="connsiteY10" fmla="*/ 115790 h 1381882"/>
              <a:gd name="connsiteX11" fmla="*/ 633046 w 2686929"/>
              <a:gd name="connsiteY11" fmla="*/ 157993 h 1381882"/>
              <a:gd name="connsiteX12" fmla="*/ 703385 w 2686929"/>
              <a:gd name="connsiteY12" fmla="*/ 200196 h 1381882"/>
              <a:gd name="connsiteX13" fmla="*/ 773723 w 2686929"/>
              <a:gd name="connsiteY13" fmla="*/ 298670 h 1381882"/>
              <a:gd name="connsiteX14" fmla="*/ 815926 w 2686929"/>
              <a:gd name="connsiteY14" fmla="*/ 312737 h 1381882"/>
              <a:gd name="connsiteX15" fmla="*/ 872197 w 2686929"/>
              <a:gd name="connsiteY15" fmla="*/ 369008 h 1381882"/>
              <a:gd name="connsiteX16" fmla="*/ 886265 w 2686929"/>
              <a:gd name="connsiteY16" fmla="*/ 411211 h 1381882"/>
              <a:gd name="connsiteX17" fmla="*/ 928468 w 2686929"/>
              <a:gd name="connsiteY17" fmla="*/ 453414 h 1381882"/>
              <a:gd name="connsiteX18" fmla="*/ 956603 w 2686929"/>
              <a:gd name="connsiteY18" fmla="*/ 495617 h 1381882"/>
              <a:gd name="connsiteX19" fmla="*/ 1012874 w 2686929"/>
              <a:gd name="connsiteY19" fmla="*/ 551888 h 1381882"/>
              <a:gd name="connsiteX20" fmla="*/ 1069145 w 2686929"/>
              <a:gd name="connsiteY20" fmla="*/ 650362 h 1381882"/>
              <a:gd name="connsiteX21" fmla="*/ 1097280 w 2686929"/>
              <a:gd name="connsiteY21" fmla="*/ 706633 h 1381882"/>
              <a:gd name="connsiteX22" fmla="*/ 1153551 w 2686929"/>
              <a:gd name="connsiteY22" fmla="*/ 762903 h 1381882"/>
              <a:gd name="connsiteX23" fmla="*/ 1209821 w 2686929"/>
              <a:gd name="connsiteY23" fmla="*/ 861377 h 1381882"/>
              <a:gd name="connsiteX24" fmla="*/ 1252025 w 2686929"/>
              <a:gd name="connsiteY24" fmla="*/ 889513 h 1381882"/>
              <a:gd name="connsiteX25" fmla="*/ 1322363 w 2686929"/>
              <a:gd name="connsiteY25" fmla="*/ 973919 h 1381882"/>
              <a:gd name="connsiteX26" fmla="*/ 1350498 w 2686929"/>
              <a:gd name="connsiteY26" fmla="*/ 1016122 h 1381882"/>
              <a:gd name="connsiteX27" fmla="*/ 1406769 w 2686929"/>
              <a:gd name="connsiteY27" fmla="*/ 1072393 h 1381882"/>
              <a:gd name="connsiteX28" fmla="*/ 1477108 w 2686929"/>
              <a:gd name="connsiteY28" fmla="*/ 1199002 h 1381882"/>
              <a:gd name="connsiteX29" fmla="*/ 1533378 w 2686929"/>
              <a:gd name="connsiteY29" fmla="*/ 1241205 h 1381882"/>
              <a:gd name="connsiteX30" fmla="*/ 1575581 w 2686929"/>
              <a:gd name="connsiteY30" fmla="*/ 1269340 h 1381882"/>
              <a:gd name="connsiteX31" fmla="*/ 1659988 w 2686929"/>
              <a:gd name="connsiteY31" fmla="*/ 1297476 h 1381882"/>
              <a:gd name="connsiteX32" fmla="*/ 1716258 w 2686929"/>
              <a:gd name="connsiteY32" fmla="*/ 1339679 h 1381882"/>
              <a:gd name="connsiteX33" fmla="*/ 1828800 w 2686929"/>
              <a:gd name="connsiteY33" fmla="*/ 1367814 h 1381882"/>
              <a:gd name="connsiteX34" fmla="*/ 1871003 w 2686929"/>
              <a:gd name="connsiteY34" fmla="*/ 1381882 h 1381882"/>
              <a:gd name="connsiteX35" fmla="*/ 2349305 w 2686929"/>
              <a:gd name="connsiteY35" fmla="*/ 1353747 h 1381882"/>
              <a:gd name="connsiteX36" fmla="*/ 2433711 w 2686929"/>
              <a:gd name="connsiteY36" fmla="*/ 1325611 h 1381882"/>
              <a:gd name="connsiteX37" fmla="*/ 2475914 w 2686929"/>
              <a:gd name="connsiteY37" fmla="*/ 1297476 h 1381882"/>
              <a:gd name="connsiteX38" fmla="*/ 2504049 w 2686929"/>
              <a:gd name="connsiteY38" fmla="*/ 1213070 h 1381882"/>
              <a:gd name="connsiteX39" fmla="*/ 2560320 w 2686929"/>
              <a:gd name="connsiteY39" fmla="*/ 1142731 h 1381882"/>
              <a:gd name="connsiteX40" fmla="*/ 2588455 w 2686929"/>
              <a:gd name="connsiteY40" fmla="*/ 1100528 h 1381882"/>
              <a:gd name="connsiteX41" fmla="*/ 2616591 w 2686929"/>
              <a:gd name="connsiteY41" fmla="*/ 1072393 h 1381882"/>
              <a:gd name="connsiteX42" fmla="*/ 2644726 w 2686929"/>
              <a:gd name="connsiteY42" fmla="*/ 1030190 h 1381882"/>
              <a:gd name="connsiteX43" fmla="*/ 2686929 w 2686929"/>
              <a:gd name="connsiteY43" fmla="*/ 987987 h 13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86929" h="1381882">
                <a:moveTo>
                  <a:pt x="0" y="256467"/>
                </a:moveTo>
                <a:lnTo>
                  <a:pt x="0" y="256467"/>
                </a:lnTo>
                <a:cubicBezTo>
                  <a:pt x="18757" y="218953"/>
                  <a:pt x="30521" y="177032"/>
                  <a:pt x="56271" y="143925"/>
                </a:cubicBezTo>
                <a:cubicBezTo>
                  <a:pt x="65375" y="132220"/>
                  <a:pt x="86136" y="138082"/>
                  <a:pt x="98474" y="129857"/>
                </a:cubicBezTo>
                <a:cubicBezTo>
                  <a:pt x="115027" y="118821"/>
                  <a:pt x="124124" y="98689"/>
                  <a:pt x="140677" y="87654"/>
                </a:cubicBezTo>
                <a:cubicBezTo>
                  <a:pt x="167460" y="69799"/>
                  <a:pt x="273020" y="60710"/>
                  <a:pt x="281354" y="59519"/>
                </a:cubicBezTo>
                <a:cubicBezTo>
                  <a:pt x="295422" y="50140"/>
                  <a:pt x="308435" y="38944"/>
                  <a:pt x="323557" y="31383"/>
                </a:cubicBezTo>
                <a:cubicBezTo>
                  <a:pt x="386324" y="0"/>
                  <a:pt x="427738" y="23513"/>
                  <a:pt x="506437" y="31383"/>
                </a:cubicBezTo>
                <a:cubicBezTo>
                  <a:pt x="515815" y="40762"/>
                  <a:pt x="526287" y="49162"/>
                  <a:pt x="534572" y="59519"/>
                </a:cubicBezTo>
                <a:cubicBezTo>
                  <a:pt x="545134" y="72721"/>
                  <a:pt x="549506" y="91160"/>
                  <a:pt x="562708" y="101722"/>
                </a:cubicBezTo>
                <a:cubicBezTo>
                  <a:pt x="574287" y="110985"/>
                  <a:pt x="590843" y="111101"/>
                  <a:pt x="604911" y="115790"/>
                </a:cubicBezTo>
                <a:cubicBezTo>
                  <a:pt x="614289" y="129858"/>
                  <a:pt x="619844" y="147431"/>
                  <a:pt x="633046" y="157993"/>
                </a:cubicBezTo>
                <a:cubicBezTo>
                  <a:pt x="720659" y="228083"/>
                  <a:pt x="635402" y="115216"/>
                  <a:pt x="703385" y="200196"/>
                </a:cubicBezTo>
                <a:cubicBezTo>
                  <a:pt x="723913" y="225856"/>
                  <a:pt x="749960" y="278868"/>
                  <a:pt x="773723" y="298670"/>
                </a:cubicBezTo>
                <a:cubicBezTo>
                  <a:pt x="785115" y="308163"/>
                  <a:pt x="801858" y="308048"/>
                  <a:pt x="815926" y="312737"/>
                </a:cubicBezTo>
                <a:cubicBezTo>
                  <a:pt x="834683" y="331494"/>
                  <a:pt x="863808" y="343843"/>
                  <a:pt x="872197" y="369008"/>
                </a:cubicBezTo>
                <a:cubicBezTo>
                  <a:pt x="876886" y="383076"/>
                  <a:pt x="878040" y="398873"/>
                  <a:pt x="886265" y="411211"/>
                </a:cubicBezTo>
                <a:cubicBezTo>
                  <a:pt x="897301" y="427764"/>
                  <a:pt x="915732" y="438130"/>
                  <a:pt x="928468" y="453414"/>
                </a:cubicBezTo>
                <a:cubicBezTo>
                  <a:pt x="939292" y="466402"/>
                  <a:pt x="945600" y="482780"/>
                  <a:pt x="956603" y="495617"/>
                </a:cubicBezTo>
                <a:cubicBezTo>
                  <a:pt x="973866" y="515757"/>
                  <a:pt x="1012874" y="551888"/>
                  <a:pt x="1012874" y="551888"/>
                </a:cubicBezTo>
                <a:cubicBezTo>
                  <a:pt x="1097895" y="721933"/>
                  <a:pt x="989609" y="511174"/>
                  <a:pt x="1069145" y="650362"/>
                </a:cubicBezTo>
                <a:cubicBezTo>
                  <a:pt x="1079549" y="668570"/>
                  <a:pt x="1084697" y="689856"/>
                  <a:pt x="1097280" y="706633"/>
                </a:cubicBezTo>
                <a:cubicBezTo>
                  <a:pt x="1113196" y="727854"/>
                  <a:pt x="1134794" y="744146"/>
                  <a:pt x="1153551" y="762903"/>
                </a:cubicBezTo>
                <a:cubicBezTo>
                  <a:pt x="1164584" y="784970"/>
                  <a:pt x="1189937" y="841493"/>
                  <a:pt x="1209821" y="861377"/>
                </a:cubicBezTo>
                <a:cubicBezTo>
                  <a:pt x="1221777" y="873333"/>
                  <a:pt x="1237957" y="880134"/>
                  <a:pt x="1252025" y="889513"/>
                </a:cubicBezTo>
                <a:cubicBezTo>
                  <a:pt x="1321879" y="994295"/>
                  <a:pt x="1232100" y="865603"/>
                  <a:pt x="1322363" y="973919"/>
                </a:cubicBezTo>
                <a:cubicBezTo>
                  <a:pt x="1333187" y="986907"/>
                  <a:pt x="1339495" y="1003285"/>
                  <a:pt x="1350498" y="1016122"/>
                </a:cubicBezTo>
                <a:cubicBezTo>
                  <a:pt x="1367761" y="1036262"/>
                  <a:pt x="1406769" y="1072393"/>
                  <a:pt x="1406769" y="1072393"/>
                </a:cubicBezTo>
                <a:cubicBezTo>
                  <a:pt x="1434918" y="1156838"/>
                  <a:pt x="1418146" y="1148463"/>
                  <a:pt x="1477108" y="1199002"/>
                </a:cubicBezTo>
                <a:cubicBezTo>
                  <a:pt x="1494909" y="1214260"/>
                  <a:pt x="1514299" y="1227577"/>
                  <a:pt x="1533378" y="1241205"/>
                </a:cubicBezTo>
                <a:cubicBezTo>
                  <a:pt x="1547136" y="1251032"/>
                  <a:pt x="1560131" y="1262473"/>
                  <a:pt x="1575581" y="1269340"/>
                </a:cubicBezTo>
                <a:cubicBezTo>
                  <a:pt x="1602682" y="1281385"/>
                  <a:pt x="1659988" y="1297476"/>
                  <a:pt x="1659988" y="1297476"/>
                </a:cubicBezTo>
                <a:cubicBezTo>
                  <a:pt x="1678745" y="1311544"/>
                  <a:pt x="1694616" y="1330661"/>
                  <a:pt x="1716258" y="1339679"/>
                </a:cubicBezTo>
                <a:cubicBezTo>
                  <a:pt x="1751952" y="1354551"/>
                  <a:pt x="1792116" y="1355586"/>
                  <a:pt x="1828800" y="1367814"/>
                </a:cubicBezTo>
                <a:lnTo>
                  <a:pt x="1871003" y="1381882"/>
                </a:lnTo>
                <a:lnTo>
                  <a:pt x="2349305" y="1353747"/>
                </a:lnTo>
                <a:cubicBezTo>
                  <a:pt x="2377440" y="1344368"/>
                  <a:pt x="2409035" y="1342062"/>
                  <a:pt x="2433711" y="1325611"/>
                </a:cubicBezTo>
                <a:lnTo>
                  <a:pt x="2475914" y="1297476"/>
                </a:lnTo>
                <a:cubicBezTo>
                  <a:pt x="2485292" y="1269341"/>
                  <a:pt x="2487598" y="1237746"/>
                  <a:pt x="2504049" y="1213070"/>
                </a:cubicBezTo>
                <a:cubicBezTo>
                  <a:pt x="2590658" y="1083159"/>
                  <a:pt x="2480131" y="1242969"/>
                  <a:pt x="2560320" y="1142731"/>
                </a:cubicBezTo>
                <a:cubicBezTo>
                  <a:pt x="2570882" y="1129529"/>
                  <a:pt x="2577893" y="1113730"/>
                  <a:pt x="2588455" y="1100528"/>
                </a:cubicBezTo>
                <a:cubicBezTo>
                  <a:pt x="2596741" y="1090171"/>
                  <a:pt x="2608305" y="1082750"/>
                  <a:pt x="2616591" y="1072393"/>
                </a:cubicBezTo>
                <a:cubicBezTo>
                  <a:pt x="2627153" y="1059191"/>
                  <a:pt x="2634164" y="1043392"/>
                  <a:pt x="2644726" y="1030190"/>
                </a:cubicBezTo>
                <a:cubicBezTo>
                  <a:pt x="2644740" y="1030173"/>
                  <a:pt x="2679887" y="995029"/>
                  <a:pt x="2686929" y="987987"/>
                </a:cubicBezTo>
              </a:path>
            </a:pathLst>
          </a:custGeom>
          <a:ln w="254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0" name="Straight Arrow Connector 29"/>
          <p:cNvCxnSpPr/>
          <p:nvPr/>
        </p:nvCxnSpPr>
        <p:spPr>
          <a:xfrm flipV="1">
            <a:off x="12192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4478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6764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19050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1336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3622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5908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8194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0480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32766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5052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7338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9624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4191000" y="3352800"/>
            <a:ext cx="0" cy="533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905002" y="4684543"/>
            <a:ext cx="16756" cy="878059"/>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1447800" y="4945187"/>
            <a:ext cx="0" cy="617415"/>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2362200" y="5181600"/>
            <a:ext cx="0" cy="3810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590800" y="5562600"/>
            <a:ext cx="0" cy="1524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1676400" y="4724400"/>
            <a:ext cx="0" cy="8382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2133600" y="4953000"/>
            <a:ext cx="0" cy="6096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819400" y="5562600"/>
            <a:ext cx="0" cy="3810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962400" y="5562600"/>
            <a:ext cx="0" cy="3810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3276600" y="5562600"/>
            <a:ext cx="0" cy="6858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3733800" y="5562600"/>
            <a:ext cx="0" cy="6858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048003" y="5562600"/>
            <a:ext cx="5983" cy="63693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505200" y="5562600"/>
            <a:ext cx="0" cy="685800"/>
          </a:xfrm>
          <a:prstGeom prst="straightConnector1">
            <a:avLst/>
          </a:prstGeom>
          <a:ln w="254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4" name="Freeform 93"/>
          <p:cNvSpPr/>
          <p:nvPr/>
        </p:nvSpPr>
        <p:spPr>
          <a:xfrm>
            <a:off x="1447801" y="4648200"/>
            <a:ext cx="2667000" cy="1600200"/>
          </a:xfrm>
          <a:custGeom>
            <a:avLst/>
            <a:gdLst>
              <a:gd name="connsiteX0" fmla="*/ 0 w 2686929"/>
              <a:gd name="connsiteY0" fmla="*/ 256467 h 1381882"/>
              <a:gd name="connsiteX1" fmla="*/ 0 w 2686929"/>
              <a:gd name="connsiteY1" fmla="*/ 256467 h 1381882"/>
              <a:gd name="connsiteX2" fmla="*/ 56271 w 2686929"/>
              <a:gd name="connsiteY2" fmla="*/ 143925 h 1381882"/>
              <a:gd name="connsiteX3" fmla="*/ 98474 w 2686929"/>
              <a:gd name="connsiteY3" fmla="*/ 129857 h 1381882"/>
              <a:gd name="connsiteX4" fmla="*/ 140677 w 2686929"/>
              <a:gd name="connsiteY4" fmla="*/ 87654 h 1381882"/>
              <a:gd name="connsiteX5" fmla="*/ 281354 w 2686929"/>
              <a:gd name="connsiteY5" fmla="*/ 59519 h 1381882"/>
              <a:gd name="connsiteX6" fmla="*/ 323557 w 2686929"/>
              <a:gd name="connsiteY6" fmla="*/ 31383 h 1381882"/>
              <a:gd name="connsiteX7" fmla="*/ 506437 w 2686929"/>
              <a:gd name="connsiteY7" fmla="*/ 31383 h 1381882"/>
              <a:gd name="connsiteX8" fmla="*/ 534572 w 2686929"/>
              <a:gd name="connsiteY8" fmla="*/ 59519 h 1381882"/>
              <a:gd name="connsiteX9" fmla="*/ 562708 w 2686929"/>
              <a:gd name="connsiteY9" fmla="*/ 101722 h 1381882"/>
              <a:gd name="connsiteX10" fmla="*/ 604911 w 2686929"/>
              <a:gd name="connsiteY10" fmla="*/ 115790 h 1381882"/>
              <a:gd name="connsiteX11" fmla="*/ 633046 w 2686929"/>
              <a:gd name="connsiteY11" fmla="*/ 157993 h 1381882"/>
              <a:gd name="connsiteX12" fmla="*/ 703385 w 2686929"/>
              <a:gd name="connsiteY12" fmla="*/ 200196 h 1381882"/>
              <a:gd name="connsiteX13" fmla="*/ 773723 w 2686929"/>
              <a:gd name="connsiteY13" fmla="*/ 298670 h 1381882"/>
              <a:gd name="connsiteX14" fmla="*/ 815926 w 2686929"/>
              <a:gd name="connsiteY14" fmla="*/ 312737 h 1381882"/>
              <a:gd name="connsiteX15" fmla="*/ 872197 w 2686929"/>
              <a:gd name="connsiteY15" fmla="*/ 369008 h 1381882"/>
              <a:gd name="connsiteX16" fmla="*/ 886265 w 2686929"/>
              <a:gd name="connsiteY16" fmla="*/ 411211 h 1381882"/>
              <a:gd name="connsiteX17" fmla="*/ 928468 w 2686929"/>
              <a:gd name="connsiteY17" fmla="*/ 453414 h 1381882"/>
              <a:gd name="connsiteX18" fmla="*/ 956603 w 2686929"/>
              <a:gd name="connsiteY18" fmla="*/ 495617 h 1381882"/>
              <a:gd name="connsiteX19" fmla="*/ 1012874 w 2686929"/>
              <a:gd name="connsiteY19" fmla="*/ 551888 h 1381882"/>
              <a:gd name="connsiteX20" fmla="*/ 1069145 w 2686929"/>
              <a:gd name="connsiteY20" fmla="*/ 650362 h 1381882"/>
              <a:gd name="connsiteX21" fmla="*/ 1097280 w 2686929"/>
              <a:gd name="connsiteY21" fmla="*/ 706633 h 1381882"/>
              <a:gd name="connsiteX22" fmla="*/ 1153551 w 2686929"/>
              <a:gd name="connsiteY22" fmla="*/ 762903 h 1381882"/>
              <a:gd name="connsiteX23" fmla="*/ 1209821 w 2686929"/>
              <a:gd name="connsiteY23" fmla="*/ 861377 h 1381882"/>
              <a:gd name="connsiteX24" fmla="*/ 1252025 w 2686929"/>
              <a:gd name="connsiteY24" fmla="*/ 889513 h 1381882"/>
              <a:gd name="connsiteX25" fmla="*/ 1322363 w 2686929"/>
              <a:gd name="connsiteY25" fmla="*/ 973919 h 1381882"/>
              <a:gd name="connsiteX26" fmla="*/ 1350498 w 2686929"/>
              <a:gd name="connsiteY26" fmla="*/ 1016122 h 1381882"/>
              <a:gd name="connsiteX27" fmla="*/ 1406769 w 2686929"/>
              <a:gd name="connsiteY27" fmla="*/ 1072393 h 1381882"/>
              <a:gd name="connsiteX28" fmla="*/ 1477108 w 2686929"/>
              <a:gd name="connsiteY28" fmla="*/ 1199002 h 1381882"/>
              <a:gd name="connsiteX29" fmla="*/ 1533378 w 2686929"/>
              <a:gd name="connsiteY29" fmla="*/ 1241205 h 1381882"/>
              <a:gd name="connsiteX30" fmla="*/ 1575581 w 2686929"/>
              <a:gd name="connsiteY30" fmla="*/ 1269340 h 1381882"/>
              <a:gd name="connsiteX31" fmla="*/ 1659988 w 2686929"/>
              <a:gd name="connsiteY31" fmla="*/ 1297476 h 1381882"/>
              <a:gd name="connsiteX32" fmla="*/ 1716258 w 2686929"/>
              <a:gd name="connsiteY32" fmla="*/ 1339679 h 1381882"/>
              <a:gd name="connsiteX33" fmla="*/ 1828800 w 2686929"/>
              <a:gd name="connsiteY33" fmla="*/ 1367814 h 1381882"/>
              <a:gd name="connsiteX34" fmla="*/ 1871003 w 2686929"/>
              <a:gd name="connsiteY34" fmla="*/ 1381882 h 1381882"/>
              <a:gd name="connsiteX35" fmla="*/ 2349305 w 2686929"/>
              <a:gd name="connsiteY35" fmla="*/ 1353747 h 1381882"/>
              <a:gd name="connsiteX36" fmla="*/ 2433711 w 2686929"/>
              <a:gd name="connsiteY36" fmla="*/ 1325611 h 1381882"/>
              <a:gd name="connsiteX37" fmla="*/ 2475914 w 2686929"/>
              <a:gd name="connsiteY37" fmla="*/ 1297476 h 1381882"/>
              <a:gd name="connsiteX38" fmla="*/ 2504049 w 2686929"/>
              <a:gd name="connsiteY38" fmla="*/ 1213070 h 1381882"/>
              <a:gd name="connsiteX39" fmla="*/ 2560320 w 2686929"/>
              <a:gd name="connsiteY39" fmla="*/ 1142731 h 1381882"/>
              <a:gd name="connsiteX40" fmla="*/ 2588455 w 2686929"/>
              <a:gd name="connsiteY40" fmla="*/ 1100528 h 1381882"/>
              <a:gd name="connsiteX41" fmla="*/ 2616591 w 2686929"/>
              <a:gd name="connsiteY41" fmla="*/ 1072393 h 1381882"/>
              <a:gd name="connsiteX42" fmla="*/ 2644726 w 2686929"/>
              <a:gd name="connsiteY42" fmla="*/ 1030190 h 1381882"/>
              <a:gd name="connsiteX43" fmla="*/ 2686929 w 2686929"/>
              <a:gd name="connsiteY43" fmla="*/ 987987 h 13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86929" h="1381882">
                <a:moveTo>
                  <a:pt x="0" y="256467"/>
                </a:moveTo>
                <a:lnTo>
                  <a:pt x="0" y="256467"/>
                </a:lnTo>
                <a:cubicBezTo>
                  <a:pt x="18757" y="218953"/>
                  <a:pt x="30521" y="177032"/>
                  <a:pt x="56271" y="143925"/>
                </a:cubicBezTo>
                <a:cubicBezTo>
                  <a:pt x="65375" y="132220"/>
                  <a:pt x="86136" y="138082"/>
                  <a:pt x="98474" y="129857"/>
                </a:cubicBezTo>
                <a:cubicBezTo>
                  <a:pt x="115027" y="118821"/>
                  <a:pt x="124124" y="98689"/>
                  <a:pt x="140677" y="87654"/>
                </a:cubicBezTo>
                <a:cubicBezTo>
                  <a:pt x="167460" y="69799"/>
                  <a:pt x="273020" y="60710"/>
                  <a:pt x="281354" y="59519"/>
                </a:cubicBezTo>
                <a:cubicBezTo>
                  <a:pt x="295422" y="50140"/>
                  <a:pt x="308435" y="38944"/>
                  <a:pt x="323557" y="31383"/>
                </a:cubicBezTo>
                <a:cubicBezTo>
                  <a:pt x="386324" y="0"/>
                  <a:pt x="427738" y="23513"/>
                  <a:pt x="506437" y="31383"/>
                </a:cubicBezTo>
                <a:cubicBezTo>
                  <a:pt x="515815" y="40762"/>
                  <a:pt x="526287" y="49162"/>
                  <a:pt x="534572" y="59519"/>
                </a:cubicBezTo>
                <a:cubicBezTo>
                  <a:pt x="545134" y="72721"/>
                  <a:pt x="549506" y="91160"/>
                  <a:pt x="562708" y="101722"/>
                </a:cubicBezTo>
                <a:cubicBezTo>
                  <a:pt x="574287" y="110985"/>
                  <a:pt x="590843" y="111101"/>
                  <a:pt x="604911" y="115790"/>
                </a:cubicBezTo>
                <a:cubicBezTo>
                  <a:pt x="614289" y="129858"/>
                  <a:pt x="619844" y="147431"/>
                  <a:pt x="633046" y="157993"/>
                </a:cubicBezTo>
                <a:cubicBezTo>
                  <a:pt x="720659" y="228083"/>
                  <a:pt x="635402" y="115216"/>
                  <a:pt x="703385" y="200196"/>
                </a:cubicBezTo>
                <a:cubicBezTo>
                  <a:pt x="723913" y="225856"/>
                  <a:pt x="749960" y="278868"/>
                  <a:pt x="773723" y="298670"/>
                </a:cubicBezTo>
                <a:cubicBezTo>
                  <a:pt x="785115" y="308163"/>
                  <a:pt x="801858" y="308048"/>
                  <a:pt x="815926" y="312737"/>
                </a:cubicBezTo>
                <a:cubicBezTo>
                  <a:pt x="834683" y="331494"/>
                  <a:pt x="863808" y="343843"/>
                  <a:pt x="872197" y="369008"/>
                </a:cubicBezTo>
                <a:cubicBezTo>
                  <a:pt x="876886" y="383076"/>
                  <a:pt x="878040" y="398873"/>
                  <a:pt x="886265" y="411211"/>
                </a:cubicBezTo>
                <a:cubicBezTo>
                  <a:pt x="897301" y="427764"/>
                  <a:pt x="915732" y="438130"/>
                  <a:pt x="928468" y="453414"/>
                </a:cubicBezTo>
                <a:cubicBezTo>
                  <a:pt x="939292" y="466402"/>
                  <a:pt x="945600" y="482780"/>
                  <a:pt x="956603" y="495617"/>
                </a:cubicBezTo>
                <a:cubicBezTo>
                  <a:pt x="973866" y="515757"/>
                  <a:pt x="1012874" y="551888"/>
                  <a:pt x="1012874" y="551888"/>
                </a:cubicBezTo>
                <a:cubicBezTo>
                  <a:pt x="1097895" y="721933"/>
                  <a:pt x="989609" y="511174"/>
                  <a:pt x="1069145" y="650362"/>
                </a:cubicBezTo>
                <a:cubicBezTo>
                  <a:pt x="1079549" y="668570"/>
                  <a:pt x="1084697" y="689856"/>
                  <a:pt x="1097280" y="706633"/>
                </a:cubicBezTo>
                <a:cubicBezTo>
                  <a:pt x="1113196" y="727854"/>
                  <a:pt x="1134794" y="744146"/>
                  <a:pt x="1153551" y="762903"/>
                </a:cubicBezTo>
                <a:cubicBezTo>
                  <a:pt x="1164584" y="784970"/>
                  <a:pt x="1189937" y="841493"/>
                  <a:pt x="1209821" y="861377"/>
                </a:cubicBezTo>
                <a:cubicBezTo>
                  <a:pt x="1221777" y="873333"/>
                  <a:pt x="1237957" y="880134"/>
                  <a:pt x="1252025" y="889513"/>
                </a:cubicBezTo>
                <a:cubicBezTo>
                  <a:pt x="1321879" y="994295"/>
                  <a:pt x="1232100" y="865603"/>
                  <a:pt x="1322363" y="973919"/>
                </a:cubicBezTo>
                <a:cubicBezTo>
                  <a:pt x="1333187" y="986907"/>
                  <a:pt x="1339495" y="1003285"/>
                  <a:pt x="1350498" y="1016122"/>
                </a:cubicBezTo>
                <a:cubicBezTo>
                  <a:pt x="1367761" y="1036262"/>
                  <a:pt x="1406769" y="1072393"/>
                  <a:pt x="1406769" y="1072393"/>
                </a:cubicBezTo>
                <a:cubicBezTo>
                  <a:pt x="1434918" y="1156838"/>
                  <a:pt x="1418146" y="1148463"/>
                  <a:pt x="1477108" y="1199002"/>
                </a:cubicBezTo>
                <a:cubicBezTo>
                  <a:pt x="1494909" y="1214260"/>
                  <a:pt x="1514299" y="1227577"/>
                  <a:pt x="1533378" y="1241205"/>
                </a:cubicBezTo>
                <a:cubicBezTo>
                  <a:pt x="1547136" y="1251032"/>
                  <a:pt x="1560131" y="1262473"/>
                  <a:pt x="1575581" y="1269340"/>
                </a:cubicBezTo>
                <a:cubicBezTo>
                  <a:pt x="1602682" y="1281385"/>
                  <a:pt x="1659988" y="1297476"/>
                  <a:pt x="1659988" y="1297476"/>
                </a:cubicBezTo>
                <a:cubicBezTo>
                  <a:pt x="1678745" y="1311544"/>
                  <a:pt x="1694616" y="1330661"/>
                  <a:pt x="1716258" y="1339679"/>
                </a:cubicBezTo>
                <a:cubicBezTo>
                  <a:pt x="1751952" y="1354551"/>
                  <a:pt x="1792116" y="1355586"/>
                  <a:pt x="1828800" y="1367814"/>
                </a:cubicBezTo>
                <a:lnTo>
                  <a:pt x="1871003" y="1381882"/>
                </a:lnTo>
                <a:lnTo>
                  <a:pt x="2349305" y="1353747"/>
                </a:lnTo>
                <a:cubicBezTo>
                  <a:pt x="2377440" y="1344368"/>
                  <a:pt x="2409035" y="1342062"/>
                  <a:pt x="2433711" y="1325611"/>
                </a:cubicBezTo>
                <a:lnTo>
                  <a:pt x="2475914" y="1297476"/>
                </a:lnTo>
                <a:cubicBezTo>
                  <a:pt x="2485292" y="1269341"/>
                  <a:pt x="2487598" y="1237746"/>
                  <a:pt x="2504049" y="1213070"/>
                </a:cubicBezTo>
                <a:cubicBezTo>
                  <a:pt x="2590658" y="1083159"/>
                  <a:pt x="2480131" y="1242969"/>
                  <a:pt x="2560320" y="1142731"/>
                </a:cubicBezTo>
                <a:cubicBezTo>
                  <a:pt x="2570882" y="1129529"/>
                  <a:pt x="2577893" y="1113730"/>
                  <a:pt x="2588455" y="1100528"/>
                </a:cubicBezTo>
                <a:cubicBezTo>
                  <a:pt x="2596741" y="1090171"/>
                  <a:pt x="2608305" y="1082750"/>
                  <a:pt x="2616591" y="1072393"/>
                </a:cubicBezTo>
                <a:cubicBezTo>
                  <a:pt x="2627153" y="1059191"/>
                  <a:pt x="2634164" y="1043392"/>
                  <a:pt x="2644726" y="1030190"/>
                </a:cubicBezTo>
                <a:cubicBezTo>
                  <a:pt x="2644740" y="1030173"/>
                  <a:pt x="2679887" y="995029"/>
                  <a:pt x="2686929" y="987987"/>
                </a:cubicBezTo>
              </a:path>
            </a:pathLst>
          </a:custGeom>
          <a:ln w="25400">
            <a:solidFill>
              <a:schemeClr val="tx2">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15" name="TextBox 114"/>
          <p:cNvSpPr txBox="1"/>
          <p:nvPr/>
        </p:nvSpPr>
        <p:spPr>
          <a:xfrm>
            <a:off x="5562600" y="1524000"/>
            <a:ext cx="2971800" cy="430887"/>
          </a:xfrm>
          <a:prstGeom prst="rect">
            <a:avLst/>
          </a:prstGeom>
          <a:noFill/>
        </p:spPr>
        <p:txBody>
          <a:bodyPr wrap="square" rtlCol="0">
            <a:spAutoFit/>
          </a:bodyPr>
          <a:lstStyle/>
          <a:p>
            <a:r>
              <a:rPr lang="en-US" sz="2200" dirty="0" smtClean="0"/>
              <a:t>Message signal, m(t)</a:t>
            </a:r>
            <a:endParaRPr lang="en-IN" sz="2200" dirty="0"/>
          </a:p>
        </p:txBody>
      </p:sp>
      <p:sp>
        <p:nvSpPr>
          <p:cNvPr id="116" name="TextBox 115"/>
          <p:cNvSpPr txBox="1"/>
          <p:nvPr/>
        </p:nvSpPr>
        <p:spPr>
          <a:xfrm>
            <a:off x="5638802" y="3429000"/>
            <a:ext cx="3023392" cy="430887"/>
          </a:xfrm>
          <a:prstGeom prst="rect">
            <a:avLst/>
          </a:prstGeom>
          <a:noFill/>
        </p:spPr>
        <p:txBody>
          <a:bodyPr wrap="none" rtlCol="0">
            <a:spAutoFit/>
          </a:bodyPr>
          <a:lstStyle/>
          <a:p>
            <a:r>
              <a:rPr lang="en-US" sz="2200" dirty="0" smtClean="0"/>
              <a:t>Periodic Pulse train,  c(t) </a:t>
            </a:r>
            <a:endParaRPr lang="en-IN" sz="2200" dirty="0"/>
          </a:p>
        </p:txBody>
      </p:sp>
      <p:sp>
        <p:nvSpPr>
          <p:cNvPr id="117" name="TextBox 116"/>
          <p:cNvSpPr txBox="1"/>
          <p:nvPr/>
        </p:nvSpPr>
        <p:spPr>
          <a:xfrm>
            <a:off x="5638800" y="5257800"/>
            <a:ext cx="3183885" cy="430887"/>
          </a:xfrm>
          <a:prstGeom prst="rect">
            <a:avLst/>
          </a:prstGeom>
          <a:noFill/>
        </p:spPr>
        <p:txBody>
          <a:bodyPr wrap="none" rtlCol="0">
            <a:spAutoFit/>
          </a:bodyPr>
          <a:lstStyle/>
          <a:p>
            <a:r>
              <a:rPr lang="en-US" sz="2200" dirty="0" smtClean="0"/>
              <a:t>Ideally sampled signal ,s(t</a:t>
            </a:r>
            <a:r>
              <a:rPr lang="en-US" dirty="0" smtClean="0"/>
              <a:t>)</a:t>
            </a:r>
            <a:endParaRPr lang="en-IN" dirty="0"/>
          </a:p>
        </p:txBody>
      </p:sp>
      <p:sp>
        <p:nvSpPr>
          <p:cNvPr id="119" name="TextBox 118"/>
          <p:cNvSpPr txBox="1"/>
          <p:nvPr/>
        </p:nvSpPr>
        <p:spPr>
          <a:xfrm>
            <a:off x="533400" y="3810000"/>
            <a:ext cx="4267200" cy="369332"/>
          </a:xfrm>
          <a:prstGeom prst="rect">
            <a:avLst/>
          </a:prstGeom>
          <a:noFill/>
        </p:spPr>
        <p:txBody>
          <a:bodyPr wrap="square" rtlCol="0">
            <a:spAutoFit/>
          </a:bodyPr>
          <a:lstStyle/>
          <a:p>
            <a:r>
              <a:rPr lang="en-US" dirty="0" smtClean="0"/>
              <a:t>    </a:t>
            </a:r>
            <a:r>
              <a:rPr lang="en-US" sz="1200" b="1" dirty="0" smtClean="0"/>
              <a:t>                 -</a:t>
            </a:r>
            <a:r>
              <a:rPr lang="en-US" sz="1000" b="1" dirty="0" smtClean="0"/>
              <a:t>6Ts </a:t>
            </a:r>
            <a:r>
              <a:rPr lang="en-US" sz="1200" b="1" dirty="0" smtClean="0"/>
              <a:t>      -</a:t>
            </a:r>
            <a:r>
              <a:rPr lang="en-US" sz="1000" b="1" dirty="0" smtClean="0"/>
              <a:t>4Ts       -2Ts -Ts   </a:t>
            </a:r>
            <a:r>
              <a:rPr lang="en-US" sz="1200" b="1" dirty="0" smtClean="0"/>
              <a:t>0</a:t>
            </a:r>
            <a:r>
              <a:rPr lang="en-US" sz="1000" b="1" dirty="0" smtClean="0"/>
              <a:t>      Ts     2Ts         4Ts         6Ts</a:t>
            </a:r>
            <a:endParaRPr lang="en-IN" sz="1000" b="1" dirty="0"/>
          </a:p>
        </p:txBody>
      </p:sp>
      <p:sp>
        <p:nvSpPr>
          <p:cNvPr id="120" name="Oval 119"/>
          <p:cNvSpPr/>
          <p:nvPr/>
        </p:nvSpPr>
        <p:spPr>
          <a:xfrm>
            <a:off x="43434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1" name="Oval 120"/>
          <p:cNvSpPr/>
          <p:nvPr/>
        </p:nvSpPr>
        <p:spPr>
          <a:xfrm>
            <a:off x="44958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2" name="Oval 121"/>
          <p:cNvSpPr/>
          <p:nvPr/>
        </p:nvSpPr>
        <p:spPr>
          <a:xfrm>
            <a:off x="46482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3" name="Oval 122"/>
          <p:cNvSpPr/>
          <p:nvPr/>
        </p:nvSpPr>
        <p:spPr>
          <a:xfrm>
            <a:off x="9144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4" name="Oval 123"/>
          <p:cNvSpPr/>
          <p:nvPr/>
        </p:nvSpPr>
        <p:spPr>
          <a:xfrm>
            <a:off x="762000" y="3657600"/>
            <a:ext cx="76200" cy="762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50" name="Picture 49" descr="Logo2.png"/>
          <p:cNvPicPr>
            <a:picLocks noChangeAspect="1"/>
          </p:cNvPicPr>
          <p:nvPr/>
        </p:nvPicPr>
        <p:blipFill>
          <a:blip r:embed="rId3" cstate="print"/>
          <a:srcRect/>
          <a:stretch>
            <a:fillRect/>
          </a:stretch>
        </p:blipFill>
        <p:spPr bwMode="auto">
          <a:xfrm>
            <a:off x="7772400" y="0"/>
            <a:ext cx="1371600" cy="1828800"/>
          </a:xfrm>
          <a:prstGeom prst="rect">
            <a:avLst/>
          </a:prstGeom>
          <a:noFill/>
          <a:ln w="9525">
            <a:noFill/>
            <a:miter lim="800000"/>
            <a:headEnd/>
            <a:tailEnd/>
          </a:ln>
        </p:spPr>
      </p:pic>
      <p:sp>
        <p:nvSpPr>
          <p:cNvPr id="51" name="TextBox 50"/>
          <p:cNvSpPr txBox="1"/>
          <p:nvPr/>
        </p:nvSpPr>
        <p:spPr>
          <a:xfrm>
            <a:off x="4953000" y="1828800"/>
            <a:ext cx="260008" cy="369332"/>
          </a:xfrm>
          <a:prstGeom prst="rect">
            <a:avLst/>
          </a:prstGeom>
          <a:noFill/>
        </p:spPr>
        <p:txBody>
          <a:bodyPr wrap="none" rtlCol="0">
            <a:spAutoFit/>
          </a:bodyPr>
          <a:lstStyle/>
          <a:p>
            <a:r>
              <a:rPr lang="en-US" b="1" dirty="0" smtClean="0">
                <a:latin typeface="Book Antiqua" pitchFamily="18" charset="0"/>
              </a:rPr>
              <a:t>t</a:t>
            </a:r>
            <a:endParaRPr lang="en-IN" b="1" dirty="0">
              <a:latin typeface="Book Antiqua" pitchFamily="18" charset="0"/>
            </a:endParaRPr>
          </a:p>
        </p:txBody>
      </p:sp>
      <p:sp>
        <p:nvSpPr>
          <p:cNvPr id="52" name="TextBox 51"/>
          <p:cNvSpPr txBox="1"/>
          <p:nvPr/>
        </p:nvSpPr>
        <p:spPr>
          <a:xfrm>
            <a:off x="4800600" y="3733800"/>
            <a:ext cx="260008" cy="369332"/>
          </a:xfrm>
          <a:prstGeom prst="rect">
            <a:avLst/>
          </a:prstGeom>
          <a:noFill/>
        </p:spPr>
        <p:txBody>
          <a:bodyPr wrap="none" rtlCol="0">
            <a:spAutoFit/>
          </a:bodyPr>
          <a:lstStyle/>
          <a:p>
            <a:r>
              <a:rPr lang="en-US" b="1" dirty="0" smtClean="0">
                <a:latin typeface="Book Antiqua" pitchFamily="18" charset="0"/>
              </a:rPr>
              <a:t>t</a:t>
            </a:r>
            <a:endParaRPr lang="en-IN" b="1" dirty="0">
              <a:latin typeface="Book Antiqua" pitchFamily="18" charset="0"/>
            </a:endParaRPr>
          </a:p>
        </p:txBody>
      </p:sp>
      <p:sp>
        <p:nvSpPr>
          <p:cNvPr id="56" name="TextBox 55"/>
          <p:cNvSpPr txBox="1"/>
          <p:nvPr/>
        </p:nvSpPr>
        <p:spPr>
          <a:xfrm>
            <a:off x="4953000" y="5334000"/>
            <a:ext cx="260008" cy="369332"/>
          </a:xfrm>
          <a:prstGeom prst="rect">
            <a:avLst/>
          </a:prstGeom>
          <a:noFill/>
        </p:spPr>
        <p:txBody>
          <a:bodyPr wrap="none" rtlCol="0">
            <a:spAutoFit/>
          </a:bodyPr>
          <a:lstStyle/>
          <a:p>
            <a:r>
              <a:rPr lang="en-US" b="1" dirty="0" smtClean="0">
                <a:latin typeface="Book Antiqua" pitchFamily="18" charset="0"/>
              </a:rPr>
              <a:t>t</a:t>
            </a:r>
            <a:endParaRPr lang="en-IN" b="1" dirty="0">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pPr algn="l"/>
            <a:r>
              <a:rPr lang="en-US" sz="3100" dirty="0" smtClean="0">
                <a:solidFill>
                  <a:srgbClr val="C00000"/>
                </a:solidFill>
                <a:latin typeface="Book Antiqua" pitchFamily="18" charset="0"/>
              </a:rPr>
              <a:t>Limitations of Ideal sampling</a:t>
            </a:r>
            <a:r>
              <a:rPr lang="en-US" dirty="0" smtClean="0">
                <a:latin typeface="Book Antiqua" pitchFamily="18" charset="0"/>
              </a:rPr>
              <a:t/>
            </a:r>
            <a:br>
              <a:rPr lang="en-US" dirty="0" smtClean="0">
                <a:latin typeface="Book Antiqua" pitchFamily="18" charset="0"/>
              </a:rPr>
            </a:br>
            <a:endParaRPr lang="en-IN" dirty="0">
              <a:latin typeface="Book Antiqua" pitchFamily="18" charset="0"/>
            </a:endParaRPr>
          </a:p>
        </p:txBody>
      </p:sp>
      <p:sp>
        <p:nvSpPr>
          <p:cNvPr id="3" name="Content Placeholder 2"/>
          <p:cNvSpPr>
            <a:spLocks noGrp="1"/>
          </p:cNvSpPr>
          <p:nvPr>
            <p:ph idx="1"/>
          </p:nvPr>
        </p:nvSpPr>
        <p:spPr>
          <a:xfrm>
            <a:off x="228600" y="762000"/>
            <a:ext cx="8382000" cy="5867400"/>
          </a:xfrm>
        </p:spPr>
        <p:txBody>
          <a:bodyPr>
            <a:normAutofit/>
          </a:bodyPr>
          <a:lstStyle/>
          <a:p>
            <a:pPr>
              <a:lnSpc>
                <a:spcPct val="150000"/>
              </a:lnSpc>
            </a:pPr>
            <a:r>
              <a:rPr lang="en-US" sz="2200" i="1" dirty="0" smtClean="0">
                <a:latin typeface="Book Antiqua" pitchFamily="18" charset="0"/>
              </a:rPr>
              <a:t>Practically not possible </a:t>
            </a:r>
            <a:r>
              <a:rPr lang="en-US" sz="2200" dirty="0" smtClean="0">
                <a:latin typeface="Book Antiqua" pitchFamily="18" charset="0"/>
              </a:rPr>
              <a:t>to generate pulse train with very small width that tends to Zero (</a:t>
            </a:r>
            <a:r>
              <a:rPr lang="en-US" sz="2000" dirty="0" smtClean="0">
                <a:latin typeface="Book Antiqua" pitchFamily="18" charset="0"/>
              </a:rPr>
              <a:t>0</a:t>
            </a:r>
            <a:r>
              <a:rPr lang="en-US" sz="2200" dirty="0" smtClean="0">
                <a:latin typeface="Book Antiqua" pitchFamily="18" charset="0"/>
              </a:rPr>
              <a:t>)</a:t>
            </a:r>
          </a:p>
          <a:p>
            <a:pPr>
              <a:lnSpc>
                <a:spcPct val="150000"/>
              </a:lnSpc>
            </a:pPr>
            <a:r>
              <a:rPr lang="en-US" sz="2200" dirty="0" smtClean="0">
                <a:latin typeface="Book Antiqua" pitchFamily="18" charset="0"/>
              </a:rPr>
              <a:t>Very small pulse width, so sampled signal has </a:t>
            </a:r>
            <a:r>
              <a:rPr lang="en-US" sz="2200" i="1" dirty="0" smtClean="0">
                <a:latin typeface="Book Antiqua" pitchFamily="18" charset="0"/>
              </a:rPr>
              <a:t>very less energy </a:t>
            </a:r>
            <a:r>
              <a:rPr lang="en-US" sz="2200" dirty="0" smtClean="0">
                <a:latin typeface="Book Antiqua" pitchFamily="18" charset="0"/>
              </a:rPr>
              <a:t>at every sample, so largely affected by noise interference</a:t>
            </a:r>
          </a:p>
          <a:p>
            <a:pPr>
              <a:lnSpc>
                <a:spcPct val="150000"/>
              </a:lnSpc>
            </a:pPr>
            <a:r>
              <a:rPr lang="en-US" sz="2200" dirty="0" smtClean="0">
                <a:latin typeface="Book Antiqua" pitchFamily="18" charset="0"/>
              </a:rPr>
              <a:t>Very high </a:t>
            </a:r>
            <a:r>
              <a:rPr lang="en-US" sz="2200" i="1" dirty="0" smtClean="0">
                <a:latin typeface="Book Antiqua" pitchFamily="18" charset="0"/>
              </a:rPr>
              <a:t>noise interference</a:t>
            </a:r>
          </a:p>
          <a:p>
            <a:endParaRPr lang="en-IN" sz="2400" dirty="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7" name="Footer Placeholder 3"/>
          <p:cNvSpPr>
            <a:spLocks noGrp="1"/>
          </p:cNvSpPr>
          <p:nvPr>
            <p:ph type="ftr" sz="quarter" idx="11"/>
          </p:nvPr>
        </p:nvSpPr>
        <p:spPr bwMode="auto">
          <a:xfrm>
            <a:off x="0" y="62484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Autofit/>
          </a:bodyPr>
          <a:lstStyle/>
          <a:p>
            <a:pPr algn="l"/>
            <a:r>
              <a:rPr lang="en-US" sz="2800" dirty="0" smtClean="0">
                <a:solidFill>
                  <a:srgbClr val="C00000"/>
                </a:solidFill>
                <a:latin typeface="Book Antiqua" pitchFamily="18" charset="0"/>
              </a:rPr>
              <a:t>Natural sampling/PAM </a:t>
            </a:r>
            <a:endParaRPr lang="en-IN" sz="2800" dirty="0">
              <a:solidFill>
                <a:srgbClr val="C00000"/>
              </a:solidFill>
              <a:latin typeface="Book Antiqua" pitchFamily="18" charset="0"/>
            </a:endParaRPr>
          </a:p>
        </p:txBody>
      </p:sp>
      <p:sp>
        <p:nvSpPr>
          <p:cNvPr id="3" name="Content Placeholder 2"/>
          <p:cNvSpPr>
            <a:spLocks noGrp="1"/>
          </p:cNvSpPr>
          <p:nvPr>
            <p:ph idx="1"/>
          </p:nvPr>
        </p:nvSpPr>
        <p:spPr>
          <a:xfrm>
            <a:off x="304800" y="762000"/>
            <a:ext cx="8610600" cy="5867400"/>
          </a:xfrm>
        </p:spPr>
        <p:txBody>
          <a:bodyPr>
            <a:normAutofit/>
          </a:bodyPr>
          <a:lstStyle/>
          <a:p>
            <a:pPr>
              <a:lnSpc>
                <a:spcPct val="150000"/>
              </a:lnSpc>
            </a:pPr>
            <a:r>
              <a:rPr lang="en-US" sz="2200" dirty="0" smtClean="0">
                <a:latin typeface="Book Antiqua" pitchFamily="18" charset="0"/>
              </a:rPr>
              <a:t>Periodic pulse train </a:t>
            </a:r>
            <a:r>
              <a:rPr lang="en-US" sz="2200" i="1" dirty="0" smtClean="0">
                <a:solidFill>
                  <a:srgbClr val="0070C0"/>
                </a:solidFill>
                <a:latin typeface="Book Antiqua" pitchFamily="18" charset="0"/>
              </a:rPr>
              <a:t>c(t) </a:t>
            </a:r>
            <a:r>
              <a:rPr lang="en-US" sz="2200" i="1" dirty="0" smtClean="0">
                <a:latin typeface="Book Antiqua" pitchFamily="18" charset="0"/>
              </a:rPr>
              <a:t>is,</a:t>
            </a:r>
            <a:r>
              <a:rPr lang="en-US" sz="2200" dirty="0" smtClean="0">
                <a:latin typeface="Book Antiqua" pitchFamily="18" charset="0"/>
              </a:rPr>
              <a:t> with </a:t>
            </a:r>
            <a:r>
              <a:rPr lang="en-US" sz="2200" i="1" dirty="0" smtClean="0">
                <a:latin typeface="Book Antiqua" pitchFamily="18" charset="0"/>
              </a:rPr>
              <a:t>finite pulse width </a:t>
            </a:r>
            <a:r>
              <a:rPr lang="en-US" sz="2200" dirty="0" smtClean="0">
                <a:latin typeface="Book Antiqua" pitchFamily="18" charset="0"/>
              </a:rPr>
              <a:t>and </a:t>
            </a:r>
          </a:p>
          <a:p>
            <a:pPr>
              <a:lnSpc>
                <a:spcPct val="150000"/>
              </a:lnSpc>
              <a:buNone/>
            </a:pPr>
            <a:r>
              <a:rPr lang="en-US" sz="2200" dirty="0" smtClean="0">
                <a:latin typeface="Book Antiqua" pitchFamily="18" charset="0"/>
              </a:rPr>
              <a:t>     every sample is </a:t>
            </a:r>
            <a:r>
              <a:rPr lang="en-US" sz="2200" i="1" dirty="0" smtClean="0">
                <a:latin typeface="Book Antiqua" pitchFamily="18" charset="0"/>
              </a:rPr>
              <a:t>with sufficient energy</a:t>
            </a:r>
            <a:r>
              <a:rPr lang="en-US" sz="2200" dirty="0" smtClean="0">
                <a:latin typeface="Book Antiqua" pitchFamily="18" charset="0"/>
              </a:rPr>
              <a:t>, where impulse sampling has almost zero energy </a:t>
            </a:r>
          </a:p>
          <a:p>
            <a:pPr>
              <a:lnSpc>
                <a:spcPct val="150000"/>
              </a:lnSpc>
            </a:pPr>
            <a:r>
              <a:rPr lang="en-US" sz="2200" i="1" dirty="0" smtClean="0">
                <a:solidFill>
                  <a:srgbClr val="0070C0"/>
                </a:solidFill>
                <a:latin typeface="Book Antiqua" pitchFamily="18" charset="0"/>
              </a:rPr>
              <a:t>Amplitude </a:t>
            </a:r>
            <a:r>
              <a:rPr lang="en-US" sz="2200" i="1" dirty="0" smtClean="0">
                <a:latin typeface="Book Antiqua" pitchFamily="18" charset="0"/>
              </a:rPr>
              <a:t>of pulses </a:t>
            </a:r>
            <a:r>
              <a:rPr lang="en-US" sz="2200" i="1" dirty="0" smtClean="0">
                <a:solidFill>
                  <a:srgbClr val="0070C0"/>
                </a:solidFill>
                <a:latin typeface="Book Antiqua" pitchFamily="18" charset="0"/>
              </a:rPr>
              <a:t>vary in proportion </a:t>
            </a:r>
            <a:r>
              <a:rPr lang="en-US" sz="2200" dirty="0" smtClean="0">
                <a:latin typeface="Book Antiqua" pitchFamily="18" charset="0"/>
              </a:rPr>
              <a:t>with modulating signal</a:t>
            </a:r>
          </a:p>
          <a:p>
            <a:pPr>
              <a:lnSpc>
                <a:spcPct val="150000"/>
              </a:lnSpc>
            </a:pPr>
            <a:r>
              <a:rPr lang="en-US" sz="2200" i="1" dirty="0" smtClean="0">
                <a:solidFill>
                  <a:srgbClr val="0070C0"/>
                </a:solidFill>
                <a:latin typeface="Book Antiqua" pitchFamily="18" charset="0"/>
              </a:rPr>
              <a:t>‘Ts’ </a:t>
            </a:r>
            <a:r>
              <a:rPr lang="en-US" sz="2200" dirty="0" smtClean="0">
                <a:latin typeface="Book Antiqua" pitchFamily="18" charset="0"/>
              </a:rPr>
              <a:t>is periodic time of pulse train acting as a periodic switching signal to the modulator</a:t>
            </a:r>
          </a:p>
          <a:p>
            <a:pPr>
              <a:lnSpc>
                <a:spcPct val="150000"/>
              </a:lnSpc>
            </a:pPr>
            <a:r>
              <a:rPr lang="en-US" sz="2200" dirty="0" smtClean="0">
                <a:latin typeface="Book Antiqua" pitchFamily="18" charset="0"/>
              </a:rPr>
              <a:t>Natural sampling  is also referred as natural PAM where </a:t>
            </a:r>
            <a:r>
              <a:rPr lang="en-US" sz="2200" i="1" dirty="0" smtClean="0">
                <a:solidFill>
                  <a:srgbClr val="0070C0"/>
                </a:solidFill>
                <a:latin typeface="Book Antiqua" pitchFamily="18" charset="0"/>
              </a:rPr>
              <a:t>top </a:t>
            </a:r>
            <a:r>
              <a:rPr lang="en-US" sz="2200" dirty="0" smtClean="0">
                <a:latin typeface="Book Antiqua" pitchFamily="18" charset="0"/>
              </a:rPr>
              <a:t>of the pulse </a:t>
            </a:r>
            <a:r>
              <a:rPr lang="en-US" sz="2200" i="1" dirty="0" smtClean="0">
                <a:solidFill>
                  <a:srgbClr val="0070C0"/>
                </a:solidFill>
                <a:latin typeface="Book Antiqua" pitchFamily="18" charset="0"/>
              </a:rPr>
              <a:t>follow the shape </a:t>
            </a:r>
            <a:r>
              <a:rPr lang="en-US" sz="2200" dirty="0" smtClean="0">
                <a:latin typeface="Book Antiqua" pitchFamily="18" charset="0"/>
              </a:rPr>
              <a:t>of modulating signal</a:t>
            </a:r>
          </a:p>
          <a:p>
            <a:pPr>
              <a:lnSpc>
                <a:spcPct val="150000"/>
              </a:lnSpc>
            </a:pPr>
            <a:r>
              <a:rPr lang="en-US" sz="2200" dirty="0" smtClean="0">
                <a:latin typeface="Book Antiqua" pitchFamily="18" charset="0"/>
              </a:rPr>
              <a:t>Sampling frequency Fs =1/Ts</a:t>
            </a:r>
          </a:p>
          <a:p>
            <a:endParaRPr lang="en-US" sz="2400" dirty="0" smtClean="0">
              <a:latin typeface="Book Antiqua"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
        <p:nvSpPr>
          <p:cNvPr id="7" name="Footer Placeholder 3"/>
          <p:cNvSpPr>
            <a:spLocks noGrp="1"/>
          </p:cNvSpPr>
          <p:nvPr>
            <p:ph type="ftr" sz="quarter" idx="11"/>
          </p:nvPr>
        </p:nvSpPr>
        <p:spPr bwMode="auto">
          <a:xfrm>
            <a:off x="0" y="6172200"/>
            <a:ext cx="9144000" cy="484187"/>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IN" b="1" dirty="0" smtClean="0"/>
              <a:t>International Institute of Information Technology, I²IT, P-14, Rajiv Gandhi </a:t>
            </a:r>
            <a:r>
              <a:rPr lang="en-IN" b="1" dirty="0" err="1" smtClean="0"/>
              <a:t>Infotech</a:t>
            </a:r>
            <a:r>
              <a:rPr lang="en-IN" b="1" dirty="0" smtClean="0"/>
              <a:t> Park, </a:t>
            </a:r>
            <a:r>
              <a:rPr lang="en-IN" b="1" dirty="0" err="1" smtClean="0"/>
              <a:t>Hinjawadi</a:t>
            </a:r>
            <a:r>
              <a:rPr lang="en-IN" b="1" dirty="0" smtClean="0"/>
              <a:t> Phase 1, Pune - 411 057 </a:t>
            </a:r>
          </a:p>
          <a:p>
            <a:pPr fontAlgn="base">
              <a:spcBef>
                <a:spcPct val="0"/>
              </a:spcBef>
              <a:spcAft>
                <a:spcPct val="0"/>
              </a:spcAft>
              <a:defRPr/>
            </a:pPr>
            <a:r>
              <a:rPr lang="en-IN" b="1" dirty="0" smtClean="0"/>
              <a:t> Phone - +91 20 22933441/2/3 | Website - www.isquareit.edu.in | Email - info@isquareit.edu.in </a:t>
            </a:r>
          </a:p>
        </p:txBody>
      </p:sp>
      <p:pic>
        <p:nvPicPr>
          <p:cNvPr id="8" name="Picture 7" descr="Logo2.png"/>
          <p:cNvPicPr>
            <a:picLocks noChangeAspect="1"/>
          </p:cNvPicPr>
          <p:nvPr/>
        </p:nvPicPr>
        <p:blipFill>
          <a:blip r:embed="rId2" cstate="print"/>
          <a:srcRect/>
          <a:stretch>
            <a:fillRect/>
          </a:stretch>
        </p:blipFill>
        <p:spPr bwMode="auto">
          <a:xfrm>
            <a:off x="7772400" y="0"/>
            <a:ext cx="13716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6982</TotalTime>
  <Words>1892</Words>
  <Application>Microsoft Office PowerPoint</Application>
  <PresentationFormat>On-screen Show (4:3)</PresentationFormat>
  <Paragraphs>275</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 What is Sampling?  Sampling is the process of converting continuous time signal into discrete time signal by sensing analog signal value at discrete instants of time   To convert this discrete time signal back to continuous time signal without error,  there is a condition related to rate at  which these samples should be taken  and this condition is given by sampling theorem </vt:lpstr>
      <vt:lpstr>Slide 3</vt:lpstr>
      <vt:lpstr>Slide 4</vt:lpstr>
      <vt:lpstr>Types of sampling</vt:lpstr>
      <vt:lpstr>  Ideal sampling </vt:lpstr>
      <vt:lpstr>      Ideal sampling</vt:lpstr>
      <vt:lpstr>Limitations of Ideal sampling </vt:lpstr>
      <vt:lpstr>Natural sampling/PAM </vt:lpstr>
      <vt:lpstr>Natural sampling</vt:lpstr>
      <vt:lpstr>Natural sampling Equation</vt:lpstr>
      <vt:lpstr>Natural sampling</vt:lpstr>
      <vt:lpstr>Spectrum-Natural sampling</vt:lpstr>
      <vt:lpstr>Natural sampling</vt:lpstr>
      <vt:lpstr>Aliasing effect - Natural sampling</vt:lpstr>
      <vt:lpstr>Natural sampling </vt:lpstr>
      <vt:lpstr>Natural sampling</vt:lpstr>
      <vt:lpstr>Flat top sampling</vt:lpstr>
      <vt:lpstr>Sample and Hold circuit</vt:lpstr>
      <vt:lpstr>Flat-top sampling</vt:lpstr>
      <vt:lpstr>Flat-top sampling</vt:lpstr>
      <vt:lpstr>Aperture effect</vt:lpstr>
      <vt:lpstr>References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  analog Modulation</dc:title>
  <dc:creator>vijay</dc:creator>
  <cp:lastModifiedBy>user</cp:lastModifiedBy>
  <cp:revision>435</cp:revision>
  <dcterms:created xsi:type="dcterms:W3CDTF">2006-08-16T00:00:00Z</dcterms:created>
  <dcterms:modified xsi:type="dcterms:W3CDTF">2020-04-26T13:24:43Z</dcterms:modified>
</cp:coreProperties>
</file>