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5" r:id="rId3"/>
    <p:sldId id="256" r:id="rId4"/>
    <p:sldId id="277" r:id="rId5"/>
    <p:sldId id="276" r:id="rId6"/>
    <p:sldId id="271" r:id="rId7"/>
    <p:sldId id="272" r:id="rId8"/>
    <p:sldId id="260" r:id="rId9"/>
    <p:sldId id="281" r:id="rId10"/>
    <p:sldId id="282" r:id="rId11"/>
    <p:sldId id="273" r:id="rId12"/>
    <p:sldId id="280" r:id="rId13"/>
    <p:sldId id="278" r:id="rId14"/>
    <p:sldId id="267" r:id="rId15"/>
    <p:sldId id="268" r:id="rId16"/>
    <p:sldId id="266" r:id="rId17"/>
    <p:sldId id="265" r:id="rId18"/>
    <p:sldId id="262" r:id="rId19"/>
    <p:sldId id="264" r:id="rId20"/>
    <p:sldId id="261" r:id="rId21"/>
    <p:sldId id="269" r:id="rId22"/>
    <p:sldId id="270" r:id="rId23"/>
    <p:sldId id="258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3300"/>
    <a:srgbClr val="A50021"/>
    <a:srgbClr val="009900"/>
    <a:srgbClr val="FF0000"/>
    <a:srgbClr val="CC6600"/>
    <a:srgbClr val="FF99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2" autoAdjust="0"/>
    <p:restoredTop sz="94640" autoAdjust="0"/>
  </p:normalViewPr>
  <p:slideViewPr>
    <p:cSldViewPr snapToGrid="0">
      <p:cViewPr>
        <p:scale>
          <a:sx n="80" d="100"/>
          <a:sy n="80" d="100"/>
        </p:scale>
        <p:origin x="-9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96"/>
    </p:cViewPr>
  </p:outlin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4782D-49A9-40BF-87E9-12961122263C}" type="datetimeFigureOut">
              <a:rPr lang="en-IN" smtClean="0"/>
              <a:pPr/>
              <a:t>26-04-2020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03426-BBD3-42BE-9161-6C15394C295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B7D-3EE5-408A-9038-FC2E6D7936CC}" type="slidenum">
              <a:rPr lang="en-IN" smtClean="0"/>
              <a:pPr/>
              <a:t>5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ht7i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B7D-3EE5-408A-9038-FC2E6D7936CC}" type="slidenum">
              <a:rPr lang="en-IN" smtClean="0"/>
              <a:pPr/>
              <a:t>7</a:t>
            </a:fld>
            <a:endParaRPr lang="en-I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ht7i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B7D-3EE5-408A-9038-FC2E6D7936CC}" type="slidenum">
              <a:rPr lang="en-IN" smtClean="0"/>
              <a:pPr/>
              <a:t>13</a:t>
            </a:fld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03426-BBD3-42BE-9161-6C15394C2958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3/31/2020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3/31/2020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3/31/2020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3/31/2020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3/31/2020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3/31/2020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3/31/2020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88D18-49D3-46B0-AFA8-67B8954D0DF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To3Zgr1Jao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000" dirty="0" smtClean="0">
                <a:latin typeface="+mj-lt"/>
                <a:ea typeface="+mj-ea"/>
                <a:cs typeface="+mj-cs"/>
              </a:rPr>
              <a:t>Pulse </a:t>
            </a:r>
            <a:r>
              <a:rPr lang="en-IN" sz="4000" dirty="0" smtClean="0">
                <a:latin typeface="+mj-lt"/>
                <a:ea typeface="+mj-ea"/>
                <a:cs typeface="+mj-cs"/>
              </a:rPr>
              <a:t>Modulation </a:t>
            </a:r>
            <a:endParaRPr lang="en-IN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Smita R Kadam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Department of Electronics and Telecommunication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PPM Generation</a:t>
            </a:r>
            <a:endParaRPr lang="en-IN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836711"/>
            <a:ext cx="8229600" cy="551963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PWM generated signal is sent to an</a:t>
            </a:r>
            <a:r>
              <a:rPr lang="en-US" sz="2200" i="1" dirty="0" smtClean="0">
                <a:latin typeface="Book Antiqua" pitchFamily="18" charset="0"/>
              </a:rPr>
              <a:t> inverter </a:t>
            </a:r>
            <a:r>
              <a:rPr lang="en-US" sz="2200" dirty="0" smtClean="0">
                <a:latin typeface="Book Antiqua" pitchFamily="18" charset="0"/>
              </a:rPr>
              <a:t>to reverses polarity of the pulses</a:t>
            </a:r>
          </a:p>
          <a:p>
            <a:r>
              <a:rPr lang="en-US" sz="2200" i="1" dirty="0" smtClean="0">
                <a:latin typeface="Book Antiqua" pitchFamily="18" charset="0"/>
              </a:rPr>
              <a:t>Differentiator </a:t>
            </a:r>
            <a:r>
              <a:rPr lang="en-US" sz="2200" dirty="0" smtClean="0">
                <a:latin typeface="Book Antiqua" pitchFamily="18" charset="0"/>
              </a:rPr>
              <a:t>will generate positive spikes  where original PWM signal was going from HIGH to LOW and </a:t>
            </a:r>
          </a:p>
          <a:p>
            <a:pPr>
              <a:buNone/>
            </a:pPr>
            <a:r>
              <a:rPr lang="en-US" sz="2200" dirty="0" smtClean="0">
                <a:latin typeface="Book Antiqua" pitchFamily="18" charset="0"/>
              </a:rPr>
              <a:t>	Negative spikes where LOW to HIGH  transition</a:t>
            </a:r>
          </a:p>
          <a:p>
            <a:r>
              <a:rPr lang="en-US" sz="2200" dirty="0" smtClean="0">
                <a:latin typeface="Book Antiqua" pitchFamily="18" charset="0"/>
              </a:rPr>
              <a:t> </a:t>
            </a:r>
            <a:r>
              <a:rPr lang="en-US" sz="2200" i="1" dirty="0" smtClean="0">
                <a:latin typeface="Book Antiqua" pitchFamily="18" charset="0"/>
              </a:rPr>
              <a:t>Positive edge triggered pulse generator </a:t>
            </a:r>
            <a:r>
              <a:rPr lang="en-US" sz="2200" dirty="0" smtClean="0">
                <a:latin typeface="Book Antiqua" pitchFamily="18" charset="0"/>
              </a:rPr>
              <a:t>,generates pulses of fixed width when a positive spike appears , coinciding with falling edge of original  PWM</a:t>
            </a:r>
          </a:p>
          <a:p>
            <a:r>
              <a:rPr lang="en-US" sz="2200" dirty="0" smtClean="0">
                <a:latin typeface="Book Antiqua" pitchFamily="18" charset="0"/>
              </a:rPr>
              <a:t>PPM outputs where </a:t>
            </a:r>
            <a:r>
              <a:rPr lang="en-US" sz="2200" i="1" dirty="0" smtClean="0">
                <a:latin typeface="Book Antiqua" pitchFamily="18" charset="0"/>
              </a:rPr>
              <a:t>positions of pulses  carry input message information</a:t>
            </a:r>
          </a:p>
          <a:p>
            <a:r>
              <a:rPr lang="en-US" sz="2200" i="1" dirty="0" smtClean="0">
                <a:latin typeface="Book Antiqua" pitchFamily="18" charset="0"/>
              </a:rPr>
              <a:t>Randomness </a:t>
            </a:r>
            <a:r>
              <a:rPr lang="en-US" sz="2200" dirty="0" smtClean="0">
                <a:latin typeface="Book Antiqua" pitchFamily="18" charset="0"/>
              </a:rPr>
              <a:t>of the width in PWM and randomness in position of pulse in PPM do </a:t>
            </a:r>
            <a:r>
              <a:rPr lang="en-US" sz="2200" i="1" dirty="0" smtClean="0">
                <a:latin typeface="Book Antiqua" pitchFamily="18" charset="0"/>
              </a:rPr>
              <a:t>not </a:t>
            </a:r>
            <a:r>
              <a:rPr lang="en-US" sz="2200" dirty="0" smtClean="0">
                <a:latin typeface="Book Antiqua" pitchFamily="18" charset="0"/>
              </a:rPr>
              <a:t>make them </a:t>
            </a:r>
            <a:r>
              <a:rPr lang="en-US" sz="2200" i="1" dirty="0" smtClean="0">
                <a:latin typeface="Book Antiqua" pitchFamily="18" charset="0"/>
              </a:rPr>
              <a:t>suitable</a:t>
            </a:r>
            <a:r>
              <a:rPr lang="en-US" sz="2200" dirty="0" smtClean="0">
                <a:latin typeface="Book Antiqua" pitchFamily="18" charset="0"/>
              </a:rPr>
              <a:t> for time division multiplexing scheme</a:t>
            </a:r>
            <a:endParaRPr lang="en-IN" sz="2200" dirty="0">
              <a:latin typeface="Book Antiqua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56350"/>
            <a:ext cx="8229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10</a:t>
            </a:fld>
            <a:endParaRPr lang="en-IN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PWM application</a:t>
            </a:r>
            <a:endParaRPr lang="en-IN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Speed control of DC motor using PWM:</a:t>
            </a:r>
          </a:p>
          <a:p>
            <a:pPr>
              <a:buNone/>
            </a:pPr>
            <a:r>
              <a:rPr lang="en-US" sz="2200" dirty="0" smtClean="0">
                <a:latin typeface="Book Antiqua" pitchFamily="18" charset="0"/>
              </a:rPr>
              <a:t>     Speed of DC motor depends on the average DC voltage applied across its terminals</a:t>
            </a:r>
          </a:p>
          <a:p>
            <a:pPr>
              <a:buBlip>
                <a:blip r:embed="rId2"/>
              </a:buBlip>
            </a:pPr>
            <a:r>
              <a:rPr lang="en-US" sz="2200" dirty="0" smtClean="0">
                <a:latin typeface="Book Antiqua" pitchFamily="18" charset="0"/>
              </a:rPr>
              <a:t>Case </a:t>
            </a:r>
          </a:p>
          <a:p>
            <a:pPr>
              <a:buNone/>
            </a:pPr>
            <a:r>
              <a:rPr lang="en-US" sz="2200" dirty="0" smtClean="0">
                <a:latin typeface="Book Antiqua" pitchFamily="18" charset="0"/>
              </a:rPr>
              <a:t>		‘V ‘ volts is the voltage for running the DC motor</a:t>
            </a:r>
          </a:p>
          <a:p>
            <a:pPr>
              <a:buNone/>
            </a:pPr>
            <a:r>
              <a:rPr lang="en-US" sz="2200" dirty="0" smtClean="0">
                <a:latin typeface="Book Antiqua" pitchFamily="18" charset="0"/>
              </a:rPr>
              <a:t>		‘0’  volts  rest condition for DC motor</a:t>
            </a:r>
          </a:p>
          <a:p>
            <a:pPr>
              <a:buNone/>
            </a:pPr>
            <a:r>
              <a:rPr lang="en-US" sz="2200" dirty="0" smtClean="0">
                <a:latin typeface="Book Antiqua" pitchFamily="18" charset="0"/>
              </a:rPr>
              <a:t>	Now speed of DC motor can be varied from rest to full speed value by varying the DC voltage controlled by PWM </a:t>
            </a:r>
          </a:p>
          <a:p>
            <a:pPr>
              <a:buNone/>
            </a:pPr>
            <a:r>
              <a:rPr lang="en-US" sz="2200" dirty="0" smtClean="0">
                <a:latin typeface="Book Antiqua" pitchFamily="18" charset="0"/>
              </a:rPr>
              <a:t>	PWM provides a convenient and efficient approach  for the speed control of DC motor</a:t>
            </a:r>
          </a:p>
          <a:p>
            <a:pPr>
              <a:buNone/>
            </a:pPr>
            <a:r>
              <a:rPr lang="en-US" sz="2200" dirty="0" smtClean="0">
                <a:latin typeface="Book Antiqua" pitchFamily="18" charset="0"/>
              </a:rPr>
              <a:t>      refer the link  </a:t>
            </a:r>
            <a:r>
              <a:rPr lang="en-US" sz="2000" i="1" u="sng" dirty="0" smtClean="0">
                <a:solidFill>
                  <a:srgbClr val="0070C0"/>
                </a:solidFill>
                <a:latin typeface="Book Antiqua" pitchFamily="18" charset="0"/>
                <a:hlinkClick r:id="rId3"/>
              </a:rPr>
              <a:t>https://youtu.be/3To3Zgr1Jao</a:t>
            </a:r>
            <a:r>
              <a:rPr lang="en-US" sz="2000" i="1" u="sng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en-US" sz="2200" dirty="0" smtClean="0">
                <a:latin typeface="Book Antiqua" pitchFamily="18" charset="0"/>
              </a:rPr>
              <a:t>to learn execution of this project</a:t>
            </a:r>
          </a:p>
          <a:p>
            <a:pPr>
              <a:buNone/>
            </a:pPr>
            <a:endParaRPr lang="en-US" sz="2200" dirty="0" smtClean="0">
              <a:latin typeface="Book Antiqua" pitchFamily="18" charset="0"/>
            </a:endParaRPr>
          </a:p>
          <a:p>
            <a:pPr>
              <a:buNone/>
            </a:pPr>
            <a:endParaRPr lang="en-US" sz="2200" dirty="0" smtClean="0">
              <a:latin typeface="Book Antiqua" pitchFamily="18" charset="0"/>
            </a:endParaRPr>
          </a:p>
          <a:p>
            <a:pPr>
              <a:buNone/>
            </a:pPr>
            <a:endParaRPr lang="en-IN" sz="2200" dirty="0"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48400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7" name="Picture 6" descr="Logo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636"/>
            <a:ext cx="8229600" cy="59807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Pulse Position Modulation (PPM)</a:t>
            </a:r>
            <a:endParaRPr lang="en-IN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72716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Book Antiqua" pitchFamily="18" charset="0"/>
              </a:rPr>
              <a:t>Process of varying the position of the pulse with respect to the instantaneous variations of the message  signal</a:t>
            </a:r>
          </a:p>
          <a:p>
            <a:r>
              <a:rPr lang="en-US" sz="2200" dirty="0" smtClean="0">
                <a:latin typeface="Book Antiqua" pitchFamily="18" charset="0"/>
              </a:rPr>
              <a:t>If  ‘</a:t>
            </a:r>
            <a:r>
              <a:rPr lang="en-US" sz="2200" i="1" dirty="0" err="1" smtClean="0">
                <a:solidFill>
                  <a:srgbClr val="0070C0"/>
                </a:solidFill>
                <a:latin typeface="Book Antiqua" pitchFamily="18" charset="0"/>
              </a:rPr>
              <a:t>t</a:t>
            </a:r>
            <a:r>
              <a:rPr lang="en-US" sz="2400" i="1" baseline="-14000" dirty="0" err="1" smtClean="0">
                <a:solidFill>
                  <a:srgbClr val="0070C0"/>
                </a:solidFill>
                <a:latin typeface="Book Antiqua" pitchFamily="18" charset="0"/>
              </a:rPr>
              <a:t>p</a:t>
            </a:r>
            <a:r>
              <a:rPr lang="en-US" sz="2200" dirty="0" smtClean="0">
                <a:latin typeface="Book Antiqua" pitchFamily="18" charset="0"/>
              </a:rPr>
              <a:t>‘ indicates the timing instant of the leading or trailing edge of the pulse in each period  of the pulse train, In PPM    			</a:t>
            </a:r>
            <a:r>
              <a:rPr lang="en-US" sz="2200" dirty="0" err="1" smtClean="0">
                <a:solidFill>
                  <a:srgbClr val="0070C0"/>
                </a:solidFill>
                <a:latin typeface="Book Antiqua" pitchFamily="18" charset="0"/>
              </a:rPr>
              <a:t>t</a:t>
            </a:r>
            <a:r>
              <a:rPr lang="en-US" sz="2200" baseline="-14000" dirty="0" err="1" smtClean="0">
                <a:solidFill>
                  <a:srgbClr val="0070C0"/>
                </a:solidFill>
                <a:latin typeface="Book Antiqua" pitchFamily="18" charset="0"/>
              </a:rPr>
              <a:t>p</a:t>
            </a:r>
            <a:r>
              <a:rPr lang="en-US" sz="2200" baseline="-14000" dirty="0" smtClean="0">
                <a:solidFill>
                  <a:srgbClr val="0070C0"/>
                </a:solidFill>
                <a:latin typeface="Book Antiqua" pitchFamily="18" charset="0"/>
              </a:rPr>
              <a:t>  </a:t>
            </a:r>
            <a:r>
              <a:rPr lang="el-GR" sz="2800" dirty="0" smtClean="0">
                <a:latin typeface="Book Antiqua" pitchFamily="18" charset="0"/>
              </a:rPr>
              <a:t>α</a:t>
            </a:r>
            <a:r>
              <a:rPr lang="en-US" sz="28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Book Antiqua" pitchFamily="18" charset="0"/>
              </a:rPr>
              <a:t>v</a:t>
            </a:r>
            <a:r>
              <a:rPr lang="en-US" sz="2800" baseline="-25000" dirty="0" err="1" smtClean="0">
                <a:solidFill>
                  <a:srgbClr val="0070C0"/>
                </a:solidFill>
                <a:latin typeface="Book Antiqua" pitchFamily="18" charset="0"/>
              </a:rPr>
              <a:t>m</a:t>
            </a:r>
            <a:endParaRPr lang="en-US" sz="2800" baseline="-2500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r>
              <a:rPr lang="en-US" sz="2200" dirty="0" smtClean="0">
                <a:latin typeface="Book Antiqua" pitchFamily="18" charset="0"/>
              </a:rPr>
              <a:t>Mathematically position of the leading or trailing edge of the pulse in PPM signal is given by</a:t>
            </a:r>
          </a:p>
          <a:p>
            <a:pPr>
              <a:buNone/>
            </a:pPr>
            <a:r>
              <a:rPr lang="en-US" sz="2200" dirty="0" smtClean="0">
                <a:latin typeface="Book Antiqua" pitchFamily="18" charset="0"/>
              </a:rPr>
              <a:t>                          </a:t>
            </a:r>
            <a:r>
              <a:rPr lang="en-US" sz="2200" dirty="0" err="1" smtClean="0">
                <a:solidFill>
                  <a:srgbClr val="0070C0"/>
                </a:solidFill>
                <a:latin typeface="Book Antiqua" pitchFamily="18" charset="0"/>
              </a:rPr>
              <a:t>t</a:t>
            </a:r>
            <a:r>
              <a:rPr lang="en-US" sz="2200" baseline="-14000" dirty="0" err="1" smtClean="0">
                <a:solidFill>
                  <a:srgbClr val="0070C0"/>
                </a:solidFill>
                <a:latin typeface="Book Antiqua" pitchFamily="18" charset="0"/>
              </a:rPr>
              <a:t>p</a:t>
            </a:r>
            <a:r>
              <a:rPr lang="en-US" sz="2200" baseline="-14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Book Antiqua" pitchFamily="18" charset="0"/>
              </a:rPr>
              <a:t>= f(</a:t>
            </a:r>
            <a:r>
              <a:rPr lang="en-US" sz="2800" dirty="0" err="1" smtClean="0">
                <a:solidFill>
                  <a:srgbClr val="0070C0"/>
                </a:solidFill>
                <a:latin typeface="Book Antiqua" pitchFamily="18" charset="0"/>
              </a:rPr>
              <a:t>v</a:t>
            </a:r>
            <a:r>
              <a:rPr lang="en-US" sz="2800" baseline="-25000" dirty="0" err="1" smtClean="0">
                <a:solidFill>
                  <a:srgbClr val="0070C0"/>
                </a:solidFill>
                <a:latin typeface="Book Antiqua" pitchFamily="18" charset="0"/>
              </a:rPr>
              <a:t>m</a:t>
            </a:r>
            <a:r>
              <a:rPr lang="en-US" sz="2400" baseline="-25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Book Antiqua" pitchFamily="18" charset="0"/>
              </a:rPr>
              <a:t>)      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position of pulse is function of message 			              signal instantaneous amplitude</a:t>
            </a:r>
          </a:p>
          <a:p>
            <a:r>
              <a:rPr lang="en-US" sz="2200" dirty="0" smtClean="0">
                <a:latin typeface="Book Antiqua" pitchFamily="18" charset="0"/>
              </a:rPr>
              <a:t>When there is no message, position of leading/trailing edge of the pulse is equal to the original position </a:t>
            </a:r>
            <a:r>
              <a:rPr lang="en-US" sz="2200" i="1" dirty="0" err="1" smtClean="0">
                <a:solidFill>
                  <a:srgbClr val="0070C0"/>
                </a:solidFill>
                <a:latin typeface="Book Antiqua" pitchFamily="18" charset="0"/>
              </a:rPr>
              <a:t>t</a:t>
            </a:r>
            <a:r>
              <a:rPr lang="en-US" sz="1800" i="1" dirty="0" err="1" smtClean="0">
                <a:solidFill>
                  <a:srgbClr val="0070C0"/>
                </a:solidFill>
                <a:latin typeface="Book Antiqua" pitchFamily="18" charset="0"/>
              </a:rPr>
              <a:t>p</a:t>
            </a:r>
            <a:r>
              <a:rPr lang="en-US" sz="1800" i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en-US" sz="2200" i="1" dirty="0" smtClean="0">
                <a:solidFill>
                  <a:srgbClr val="0070C0"/>
                </a:solidFill>
                <a:latin typeface="Book Antiqua" pitchFamily="18" charset="0"/>
              </a:rPr>
              <a:t>= 0</a:t>
            </a:r>
          </a:p>
          <a:p>
            <a:r>
              <a:rPr lang="en-US" sz="2200" dirty="0" smtClean="0">
                <a:latin typeface="Book Antiqua" pitchFamily="18" charset="0"/>
              </a:rPr>
              <a:t>For </a:t>
            </a:r>
            <a:r>
              <a:rPr lang="en-US" sz="2200" i="1" dirty="0" smtClean="0">
                <a:latin typeface="Book Antiqua" pitchFamily="18" charset="0"/>
              </a:rPr>
              <a:t>positive values of message , </a:t>
            </a:r>
            <a:r>
              <a:rPr lang="en-US" sz="2200" dirty="0" smtClean="0">
                <a:latin typeface="Book Antiqua" pitchFamily="18" charset="0"/>
              </a:rPr>
              <a:t>the</a:t>
            </a:r>
            <a:r>
              <a:rPr lang="en-US" sz="2200" i="1" dirty="0" smtClean="0">
                <a:latin typeface="Book Antiqua" pitchFamily="18" charset="0"/>
              </a:rPr>
              <a:t> position </a:t>
            </a:r>
            <a:r>
              <a:rPr lang="en-US" sz="2200" dirty="0" smtClean="0">
                <a:latin typeface="Book Antiqua" pitchFamily="18" charset="0"/>
              </a:rPr>
              <a:t>will be proportionately </a:t>
            </a:r>
            <a:r>
              <a:rPr lang="en-US" sz="2200" i="1" dirty="0" smtClean="0">
                <a:latin typeface="Book Antiqua" pitchFamily="18" charset="0"/>
              </a:rPr>
              <a:t>shifted right</a:t>
            </a:r>
          </a:p>
          <a:p>
            <a:r>
              <a:rPr lang="en-US" sz="2200" dirty="0" smtClean="0">
                <a:latin typeface="Book Antiqua" pitchFamily="18" charset="0"/>
              </a:rPr>
              <a:t> For </a:t>
            </a:r>
            <a:r>
              <a:rPr lang="en-US" sz="2200" i="1" dirty="0" smtClean="0">
                <a:latin typeface="Book Antiqua" pitchFamily="18" charset="0"/>
              </a:rPr>
              <a:t>negative values </a:t>
            </a:r>
            <a:r>
              <a:rPr lang="en-US" sz="2200" dirty="0" smtClean="0">
                <a:latin typeface="Book Antiqua" pitchFamily="18" charset="0"/>
              </a:rPr>
              <a:t>of message</a:t>
            </a:r>
            <a:r>
              <a:rPr lang="en-US" sz="2200" i="1" dirty="0" smtClean="0">
                <a:latin typeface="Book Antiqua" pitchFamily="18" charset="0"/>
              </a:rPr>
              <a:t>, </a:t>
            </a:r>
            <a:r>
              <a:rPr lang="en-US" sz="2200" dirty="0" smtClean="0">
                <a:latin typeface="Book Antiqua" pitchFamily="18" charset="0"/>
              </a:rPr>
              <a:t>the</a:t>
            </a:r>
            <a:r>
              <a:rPr lang="en-US" sz="2200" i="1" dirty="0" smtClean="0">
                <a:latin typeface="Book Antiqua" pitchFamily="18" charset="0"/>
              </a:rPr>
              <a:t> position </a:t>
            </a:r>
            <a:r>
              <a:rPr lang="en-US" sz="2200" dirty="0" smtClean="0">
                <a:latin typeface="Book Antiqua" pitchFamily="18" charset="0"/>
              </a:rPr>
              <a:t>will be proportionately </a:t>
            </a:r>
            <a:r>
              <a:rPr lang="en-US" sz="2200" i="1" dirty="0" smtClean="0">
                <a:latin typeface="Book Antiqua" pitchFamily="18" charset="0"/>
              </a:rPr>
              <a:t>shifted left</a:t>
            </a:r>
          </a:p>
          <a:p>
            <a:endParaRPr lang="en-US" sz="2200" i="1" dirty="0" smtClean="0">
              <a:solidFill>
                <a:srgbClr val="0070C0"/>
              </a:solidFill>
              <a:latin typeface="Book Antiqua" pitchFamily="18" charset="0"/>
            </a:endParaRPr>
          </a:p>
          <a:p>
            <a:endParaRPr lang="en-IN" sz="2200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12</a:t>
            </a:fld>
            <a:endParaRPr lang="en-IN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48400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653540" y="3392996"/>
            <a:ext cx="306936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 29"/>
          <p:cNvSpPr/>
          <p:nvPr/>
        </p:nvSpPr>
        <p:spPr>
          <a:xfrm>
            <a:off x="3821430" y="3405572"/>
            <a:ext cx="45719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79512" y="4100500"/>
            <a:ext cx="5453372" cy="12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664840" y="72989"/>
            <a:ext cx="4267200" cy="1447799"/>
          </a:xfrm>
          <a:custGeom>
            <a:avLst/>
            <a:gdLst>
              <a:gd name="connsiteX0" fmla="*/ 0 w 3039035"/>
              <a:gd name="connsiteY0" fmla="*/ 811305 h 1489635"/>
              <a:gd name="connsiteX1" fmla="*/ 708212 w 3039035"/>
              <a:gd name="connsiteY1" fmla="*/ 4482 h 1489635"/>
              <a:gd name="connsiteX2" fmla="*/ 1506070 w 3039035"/>
              <a:gd name="connsiteY2" fmla="*/ 784411 h 1489635"/>
              <a:gd name="connsiteX3" fmla="*/ 2223247 w 3039035"/>
              <a:gd name="connsiteY3" fmla="*/ 1465729 h 1489635"/>
              <a:gd name="connsiteX4" fmla="*/ 3039035 w 3039035"/>
              <a:gd name="connsiteY4" fmla="*/ 640976 h 148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9035" h="1489635">
                <a:moveTo>
                  <a:pt x="0" y="811305"/>
                </a:moveTo>
                <a:cubicBezTo>
                  <a:pt x="228600" y="410134"/>
                  <a:pt x="457200" y="8964"/>
                  <a:pt x="708212" y="4482"/>
                </a:cubicBezTo>
                <a:cubicBezTo>
                  <a:pt x="959224" y="0"/>
                  <a:pt x="1253564" y="540870"/>
                  <a:pt x="1506070" y="784411"/>
                </a:cubicBezTo>
                <a:cubicBezTo>
                  <a:pt x="1758576" y="1027952"/>
                  <a:pt x="1967753" y="1489635"/>
                  <a:pt x="2223247" y="1465729"/>
                </a:cubicBezTo>
                <a:cubicBezTo>
                  <a:pt x="2478741" y="1441823"/>
                  <a:pt x="2906059" y="769470"/>
                  <a:pt x="3039035" y="640976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7" name="Rectangle 46"/>
          <p:cNvSpPr/>
          <p:nvPr/>
        </p:nvSpPr>
        <p:spPr>
          <a:xfrm>
            <a:off x="3133440" y="3405572"/>
            <a:ext cx="79648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914400" y="838200"/>
            <a:ext cx="0" cy="12954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676400" y="199633"/>
            <a:ext cx="23664" cy="164519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362200" y="685800"/>
            <a:ext cx="0" cy="125939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128820" y="1118049"/>
            <a:ext cx="4620" cy="57359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810000" y="914400"/>
            <a:ext cx="11430" cy="12954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585145" y="978932"/>
            <a:ext cx="22859" cy="115466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168624" y="3097716"/>
            <a:ext cx="0" cy="263554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960476" y="3097716"/>
            <a:ext cx="0" cy="249152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529487" y="3148607"/>
            <a:ext cx="0" cy="25846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213088" y="3113758"/>
            <a:ext cx="0" cy="261949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935596" y="3405572"/>
            <a:ext cx="233028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7" name="Rectangle 156"/>
          <p:cNvSpPr/>
          <p:nvPr/>
        </p:nvSpPr>
        <p:spPr>
          <a:xfrm>
            <a:off x="2407919" y="3405572"/>
            <a:ext cx="121568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75" name="Straight Arrow Connector 174"/>
          <p:cNvCxnSpPr/>
          <p:nvPr/>
        </p:nvCxnSpPr>
        <p:spPr>
          <a:xfrm>
            <a:off x="179512" y="831128"/>
            <a:ext cx="5148572" cy="7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Oval 175"/>
          <p:cNvSpPr/>
          <p:nvPr/>
        </p:nvSpPr>
        <p:spPr>
          <a:xfrm flipV="1">
            <a:off x="944881" y="506791"/>
            <a:ext cx="45719" cy="457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1" name="TextBox 180"/>
          <p:cNvSpPr txBox="1"/>
          <p:nvPr/>
        </p:nvSpPr>
        <p:spPr>
          <a:xfrm>
            <a:off x="5181600" y="0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PWM signal</a:t>
            </a:r>
            <a:endParaRPr lang="en-IN" sz="2000" b="1" dirty="0"/>
          </a:p>
        </p:txBody>
      </p:sp>
      <p:sp>
        <p:nvSpPr>
          <p:cNvPr id="182" name="TextBox 181"/>
          <p:cNvSpPr txBox="1"/>
          <p:nvPr/>
        </p:nvSpPr>
        <p:spPr>
          <a:xfrm>
            <a:off x="6535437" y="552510"/>
            <a:ext cx="18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Modulating Signal</a:t>
            </a:r>
            <a:endParaRPr lang="en-IN" dirty="0"/>
          </a:p>
        </p:txBody>
      </p:sp>
      <p:sp>
        <p:nvSpPr>
          <p:cNvPr id="183" name="TextBox 182"/>
          <p:cNvSpPr txBox="1"/>
          <p:nvPr/>
        </p:nvSpPr>
        <p:spPr>
          <a:xfrm>
            <a:off x="5973924" y="3885056"/>
            <a:ext cx="3232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PWM with leading edge fixed</a:t>
            </a:r>
            <a:endParaRPr lang="en-IN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5969476" y="2181255"/>
            <a:ext cx="132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PAM signal</a:t>
            </a:r>
            <a:endParaRPr lang="en-IN" sz="2000" dirty="0"/>
          </a:p>
        </p:txBody>
      </p:sp>
      <p:sp>
        <p:nvSpPr>
          <p:cNvPr id="66" name="Oval 65"/>
          <p:cNvSpPr/>
          <p:nvPr/>
        </p:nvSpPr>
        <p:spPr>
          <a:xfrm flipV="1">
            <a:off x="1653540" y="44624"/>
            <a:ext cx="45719" cy="457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7" name="Oval 66"/>
          <p:cNvSpPr/>
          <p:nvPr/>
        </p:nvSpPr>
        <p:spPr>
          <a:xfrm flipV="1">
            <a:off x="2362200" y="506791"/>
            <a:ext cx="45719" cy="457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3" name="Oval 72"/>
          <p:cNvSpPr/>
          <p:nvPr/>
        </p:nvSpPr>
        <p:spPr>
          <a:xfrm flipV="1">
            <a:off x="3122125" y="1079025"/>
            <a:ext cx="45719" cy="457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4" name="Oval 73"/>
          <p:cNvSpPr/>
          <p:nvPr/>
        </p:nvSpPr>
        <p:spPr>
          <a:xfrm flipV="1">
            <a:off x="3810000" y="1448780"/>
            <a:ext cx="45719" cy="457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5" name="Oval 74"/>
          <p:cNvSpPr/>
          <p:nvPr/>
        </p:nvSpPr>
        <p:spPr>
          <a:xfrm flipV="1">
            <a:off x="4562285" y="978932"/>
            <a:ext cx="45719" cy="457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1676400" y="90343"/>
            <a:ext cx="0" cy="747857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971600" y="506791"/>
            <a:ext cx="0" cy="350520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2375756" y="540472"/>
            <a:ext cx="0" cy="290656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75" idx="0"/>
          </p:cNvCxnSpPr>
          <p:nvPr/>
        </p:nvCxnSpPr>
        <p:spPr>
          <a:xfrm>
            <a:off x="4585145" y="857310"/>
            <a:ext cx="0" cy="167341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74" idx="4"/>
          </p:cNvCxnSpPr>
          <p:nvPr/>
        </p:nvCxnSpPr>
        <p:spPr>
          <a:xfrm>
            <a:off x="3821430" y="781980"/>
            <a:ext cx="11430" cy="666800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73" idx="1"/>
          </p:cNvCxnSpPr>
          <p:nvPr/>
        </p:nvCxnSpPr>
        <p:spPr>
          <a:xfrm>
            <a:off x="3122125" y="838200"/>
            <a:ext cx="6695" cy="279849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Freeform 100"/>
          <p:cNvSpPr/>
          <p:nvPr/>
        </p:nvSpPr>
        <p:spPr>
          <a:xfrm>
            <a:off x="664840" y="1700808"/>
            <a:ext cx="4267200" cy="1447799"/>
          </a:xfrm>
          <a:custGeom>
            <a:avLst/>
            <a:gdLst>
              <a:gd name="connsiteX0" fmla="*/ 0 w 3039035"/>
              <a:gd name="connsiteY0" fmla="*/ 811305 h 1489635"/>
              <a:gd name="connsiteX1" fmla="*/ 708212 w 3039035"/>
              <a:gd name="connsiteY1" fmla="*/ 4482 h 1489635"/>
              <a:gd name="connsiteX2" fmla="*/ 1506070 w 3039035"/>
              <a:gd name="connsiteY2" fmla="*/ 784411 h 1489635"/>
              <a:gd name="connsiteX3" fmla="*/ 2223247 w 3039035"/>
              <a:gd name="connsiteY3" fmla="*/ 1465729 h 1489635"/>
              <a:gd name="connsiteX4" fmla="*/ 3039035 w 3039035"/>
              <a:gd name="connsiteY4" fmla="*/ 640976 h 148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9035" h="1489635">
                <a:moveTo>
                  <a:pt x="0" y="811305"/>
                </a:moveTo>
                <a:cubicBezTo>
                  <a:pt x="228600" y="410134"/>
                  <a:pt x="457200" y="8964"/>
                  <a:pt x="708212" y="4482"/>
                </a:cubicBezTo>
                <a:cubicBezTo>
                  <a:pt x="959224" y="0"/>
                  <a:pt x="1253564" y="540870"/>
                  <a:pt x="1506070" y="784411"/>
                </a:cubicBezTo>
                <a:cubicBezTo>
                  <a:pt x="1758576" y="1027952"/>
                  <a:pt x="1967753" y="1489635"/>
                  <a:pt x="2223247" y="1465729"/>
                </a:cubicBezTo>
                <a:cubicBezTo>
                  <a:pt x="2478741" y="1441823"/>
                  <a:pt x="2906059" y="769470"/>
                  <a:pt x="3039035" y="640976"/>
                </a:cubicBezTo>
              </a:path>
            </a:pathLst>
          </a:cu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1655676" y="1700808"/>
            <a:ext cx="0" cy="7637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763688" y="1705164"/>
            <a:ext cx="0" cy="7660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914400" y="2194011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407919" y="2159731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2309664" y="2041611"/>
            <a:ext cx="0" cy="422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071147" y="2471191"/>
            <a:ext cx="11315" cy="2726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007604" y="2106143"/>
            <a:ext cx="0" cy="3926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608004" y="2464531"/>
            <a:ext cx="0" cy="126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535996" y="2464531"/>
            <a:ext cx="0" cy="1866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3907003" y="2480809"/>
            <a:ext cx="0" cy="6286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3810000" y="2471191"/>
            <a:ext cx="0" cy="6382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Freeform 201"/>
          <p:cNvSpPr/>
          <p:nvPr/>
        </p:nvSpPr>
        <p:spPr>
          <a:xfrm>
            <a:off x="914400" y="2099540"/>
            <a:ext cx="94471" cy="99818"/>
          </a:xfrm>
          <a:custGeom>
            <a:avLst/>
            <a:gdLst>
              <a:gd name="connsiteX0" fmla="*/ 0 w 94471"/>
              <a:gd name="connsiteY0" fmla="*/ 99818 h 99818"/>
              <a:gd name="connsiteX1" fmla="*/ 80211 w 94471"/>
              <a:gd name="connsiteY1" fmla="*/ 14260 h 99818"/>
              <a:gd name="connsiteX2" fmla="*/ 85558 w 94471"/>
              <a:gd name="connsiteY2" fmla="*/ 14260 h 9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71" h="99818">
                <a:moveTo>
                  <a:pt x="0" y="99818"/>
                </a:moveTo>
                <a:cubicBezTo>
                  <a:pt x="26737" y="71299"/>
                  <a:pt x="65951" y="28520"/>
                  <a:pt x="80211" y="14260"/>
                </a:cubicBezTo>
                <a:cubicBezTo>
                  <a:pt x="94471" y="0"/>
                  <a:pt x="85558" y="14260"/>
                  <a:pt x="85558" y="1426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8" name="Straight Connector 207"/>
          <p:cNvCxnSpPr/>
          <p:nvPr/>
        </p:nvCxnSpPr>
        <p:spPr>
          <a:xfrm>
            <a:off x="3156529" y="2455099"/>
            <a:ext cx="11315" cy="36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Freeform 210"/>
          <p:cNvSpPr/>
          <p:nvPr/>
        </p:nvSpPr>
        <p:spPr>
          <a:xfrm>
            <a:off x="2320758" y="2060327"/>
            <a:ext cx="106947" cy="117642"/>
          </a:xfrm>
          <a:custGeom>
            <a:avLst/>
            <a:gdLst>
              <a:gd name="connsiteX0" fmla="*/ 0 w 106947"/>
              <a:gd name="connsiteY0" fmla="*/ 0 h 117642"/>
              <a:gd name="connsiteX1" fmla="*/ 90905 w 106947"/>
              <a:gd name="connsiteY1" fmla="*/ 117642 h 11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947" h="117642">
                <a:moveTo>
                  <a:pt x="0" y="0"/>
                </a:moveTo>
                <a:cubicBezTo>
                  <a:pt x="53473" y="52137"/>
                  <a:pt x="106947" y="104274"/>
                  <a:pt x="90905" y="11764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2" name="Freeform 211"/>
          <p:cNvSpPr/>
          <p:nvPr/>
        </p:nvSpPr>
        <p:spPr>
          <a:xfrm>
            <a:off x="3085432" y="2728748"/>
            <a:ext cx="80210" cy="90905"/>
          </a:xfrm>
          <a:custGeom>
            <a:avLst/>
            <a:gdLst>
              <a:gd name="connsiteX0" fmla="*/ 0 w 80210"/>
              <a:gd name="connsiteY0" fmla="*/ 0 h 90905"/>
              <a:gd name="connsiteX1" fmla="*/ 80210 w 80210"/>
              <a:gd name="connsiteY1" fmla="*/ 90905 h 9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210" h="90905">
                <a:moveTo>
                  <a:pt x="0" y="0"/>
                </a:moveTo>
                <a:cubicBezTo>
                  <a:pt x="26737" y="30302"/>
                  <a:pt x="65059" y="75754"/>
                  <a:pt x="80210" y="9090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3" name="Freeform 212"/>
          <p:cNvSpPr/>
          <p:nvPr/>
        </p:nvSpPr>
        <p:spPr>
          <a:xfrm>
            <a:off x="3818021" y="3097716"/>
            <a:ext cx="90905" cy="16042"/>
          </a:xfrm>
          <a:custGeom>
            <a:avLst/>
            <a:gdLst>
              <a:gd name="connsiteX0" fmla="*/ 0 w 90905"/>
              <a:gd name="connsiteY0" fmla="*/ 16042 h 16042"/>
              <a:gd name="connsiteX1" fmla="*/ 90905 w 90905"/>
              <a:gd name="connsiteY1" fmla="*/ 0 h 1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905" h="16042">
                <a:moveTo>
                  <a:pt x="0" y="16042"/>
                </a:moveTo>
                <a:lnTo>
                  <a:pt x="90905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4" name="Freeform 213"/>
          <p:cNvSpPr/>
          <p:nvPr/>
        </p:nvSpPr>
        <p:spPr>
          <a:xfrm>
            <a:off x="4539916" y="2595064"/>
            <a:ext cx="74863" cy="42779"/>
          </a:xfrm>
          <a:custGeom>
            <a:avLst/>
            <a:gdLst>
              <a:gd name="connsiteX0" fmla="*/ 74863 w 74863"/>
              <a:gd name="connsiteY0" fmla="*/ 0 h 42779"/>
              <a:gd name="connsiteX1" fmla="*/ 0 w 74863"/>
              <a:gd name="connsiteY1" fmla="*/ 42779 h 4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63" h="42779">
                <a:moveTo>
                  <a:pt x="74863" y="0"/>
                </a:moveTo>
                <a:cubicBezTo>
                  <a:pt x="42333" y="11586"/>
                  <a:pt x="9803" y="23172"/>
                  <a:pt x="0" y="42779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7" name="Freeform 216"/>
          <p:cNvSpPr/>
          <p:nvPr/>
        </p:nvSpPr>
        <p:spPr>
          <a:xfrm>
            <a:off x="1653988" y="1703194"/>
            <a:ext cx="133350" cy="22411"/>
          </a:xfrm>
          <a:custGeom>
            <a:avLst/>
            <a:gdLst>
              <a:gd name="connsiteX0" fmla="*/ 0 w 133350"/>
              <a:gd name="connsiteY0" fmla="*/ 22411 h 22411"/>
              <a:gd name="connsiteX1" fmla="*/ 114300 w 133350"/>
              <a:gd name="connsiteY1" fmla="*/ 2241 h 22411"/>
              <a:gd name="connsiteX2" fmla="*/ 114300 w 133350"/>
              <a:gd name="connsiteY2" fmla="*/ 8964 h 2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22411">
                <a:moveTo>
                  <a:pt x="0" y="22411"/>
                </a:moveTo>
                <a:cubicBezTo>
                  <a:pt x="38100" y="15688"/>
                  <a:pt x="95250" y="4482"/>
                  <a:pt x="114300" y="2241"/>
                </a:cubicBezTo>
                <a:cubicBezTo>
                  <a:pt x="133350" y="0"/>
                  <a:pt x="114300" y="8964"/>
                  <a:pt x="114300" y="896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9" name="Rectangle 218"/>
          <p:cNvSpPr/>
          <p:nvPr/>
        </p:nvSpPr>
        <p:spPr>
          <a:xfrm>
            <a:off x="287524" y="4862500"/>
            <a:ext cx="129208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3" name="Rectangle 222"/>
          <p:cNvSpPr/>
          <p:nvPr/>
        </p:nvSpPr>
        <p:spPr>
          <a:xfrm>
            <a:off x="4528356" y="3405572"/>
            <a:ext cx="79648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25" name="Straight Connector 224"/>
          <p:cNvCxnSpPr/>
          <p:nvPr/>
        </p:nvCxnSpPr>
        <p:spPr>
          <a:xfrm>
            <a:off x="3867149" y="3148607"/>
            <a:ext cx="41777" cy="244063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4608004" y="3097716"/>
            <a:ext cx="6776" cy="263554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251520" y="3148607"/>
            <a:ext cx="36004" cy="25846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179512" y="5589240"/>
            <a:ext cx="54533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308720" y="2456892"/>
            <a:ext cx="53241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ectangle 251"/>
          <p:cNvSpPr/>
          <p:nvPr/>
        </p:nvSpPr>
        <p:spPr>
          <a:xfrm>
            <a:off x="1168624" y="4862500"/>
            <a:ext cx="129208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3" name="Rectangle 252"/>
          <p:cNvSpPr/>
          <p:nvPr/>
        </p:nvSpPr>
        <p:spPr>
          <a:xfrm>
            <a:off x="1960476" y="4862500"/>
            <a:ext cx="129208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4" name="Rectangle 253"/>
          <p:cNvSpPr/>
          <p:nvPr/>
        </p:nvSpPr>
        <p:spPr>
          <a:xfrm>
            <a:off x="2529487" y="4862500"/>
            <a:ext cx="129208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5" name="Rectangle 254"/>
          <p:cNvSpPr/>
          <p:nvPr/>
        </p:nvSpPr>
        <p:spPr>
          <a:xfrm>
            <a:off x="3213088" y="4862500"/>
            <a:ext cx="129208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6" name="Rectangle 255"/>
          <p:cNvSpPr/>
          <p:nvPr/>
        </p:nvSpPr>
        <p:spPr>
          <a:xfrm>
            <a:off x="3887924" y="4862500"/>
            <a:ext cx="129208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7" name="Rectangle 256"/>
          <p:cNvSpPr/>
          <p:nvPr/>
        </p:nvSpPr>
        <p:spPr>
          <a:xfrm>
            <a:off x="4614779" y="4881736"/>
            <a:ext cx="129208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8" name="Rectangle 257"/>
          <p:cNvSpPr/>
          <p:nvPr/>
        </p:nvSpPr>
        <p:spPr>
          <a:xfrm>
            <a:off x="251520" y="3405572"/>
            <a:ext cx="129208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1" name="TextBox 260"/>
          <p:cNvSpPr txBox="1"/>
          <p:nvPr/>
        </p:nvSpPr>
        <p:spPr>
          <a:xfrm>
            <a:off x="4932040" y="2790592"/>
            <a:ext cx="29671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7030A0"/>
                </a:solidFill>
              </a:rPr>
              <a:t>Pulse </a:t>
            </a:r>
            <a:r>
              <a:rPr lang="en-US" sz="1500" i="1" dirty="0" smtClean="0">
                <a:solidFill>
                  <a:srgbClr val="7030A0"/>
                </a:solidFill>
              </a:rPr>
              <a:t>locations</a:t>
            </a:r>
            <a:r>
              <a:rPr lang="en-US" sz="1500" dirty="0" smtClean="0">
                <a:solidFill>
                  <a:srgbClr val="7030A0"/>
                </a:solidFill>
              </a:rPr>
              <a:t> are  </a:t>
            </a:r>
          </a:p>
          <a:p>
            <a:pPr algn="ctr"/>
            <a:r>
              <a:rPr lang="en-US" sz="1500" i="1" dirty="0" smtClean="0">
                <a:solidFill>
                  <a:srgbClr val="7030A0"/>
                </a:solidFill>
              </a:rPr>
              <a:t>same</a:t>
            </a:r>
            <a:r>
              <a:rPr lang="en-US" sz="1500" dirty="0" smtClean="0">
                <a:solidFill>
                  <a:srgbClr val="7030A0"/>
                </a:solidFill>
              </a:rPr>
              <a:t> but their </a:t>
            </a:r>
          </a:p>
          <a:p>
            <a:pPr algn="ctr"/>
            <a:r>
              <a:rPr lang="en-US" sz="1500" dirty="0" smtClean="0">
                <a:solidFill>
                  <a:srgbClr val="7030A0"/>
                </a:solidFill>
              </a:rPr>
              <a:t>widths change</a:t>
            </a:r>
            <a:endParaRPr lang="en-IN" sz="1500" dirty="0">
              <a:solidFill>
                <a:srgbClr val="7030A0"/>
              </a:solidFill>
            </a:endParaRPr>
          </a:p>
        </p:txBody>
      </p:sp>
      <p:cxnSp>
        <p:nvCxnSpPr>
          <p:cNvPr id="263" name="Straight Arrow Connector 262"/>
          <p:cNvCxnSpPr/>
          <p:nvPr/>
        </p:nvCxnSpPr>
        <p:spPr>
          <a:xfrm flipH="1">
            <a:off x="4614780" y="3097716"/>
            <a:ext cx="1018104" cy="477706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5147456" y="4384794"/>
            <a:ext cx="29671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7030A0"/>
                </a:solidFill>
              </a:rPr>
              <a:t>Pulse </a:t>
            </a:r>
            <a:r>
              <a:rPr lang="en-US" sz="1500" i="1" dirty="0" smtClean="0">
                <a:solidFill>
                  <a:srgbClr val="7030A0"/>
                </a:solidFill>
              </a:rPr>
              <a:t>widths</a:t>
            </a:r>
            <a:r>
              <a:rPr lang="en-US" sz="1500" dirty="0" smtClean="0">
                <a:solidFill>
                  <a:srgbClr val="7030A0"/>
                </a:solidFill>
              </a:rPr>
              <a:t> are  </a:t>
            </a:r>
          </a:p>
          <a:p>
            <a:pPr algn="ctr"/>
            <a:r>
              <a:rPr lang="en-US" sz="1500" i="1" dirty="0" smtClean="0">
                <a:solidFill>
                  <a:srgbClr val="7030A0"/>
                </a:solidFill>
              </a:rPr>
              <a:t>same</a:t>
            </a:r>
            <a:r>
              <a:rPr lang="en-US" sz="1500" dirty="0" smtClean="0">
                <a:solidFill>
                  <a:srgbClr val="7030A0"/>
                </a:solidFill>
              </a:rPr>
              <a:t> but their </a:t>
            </a:r>
          </a:p>
          <a:p>
            <a:pPr algn="ctr"/>
            <a:r>
              <a:rPr lang="en-US" sz="1500" dirty="0" smtClean="0">
                <a:solidFill>
                  <a:srgbClr val="7030A0"/>
                </a:solidFill>
              </a:rPr>
              <a:t>locations change</a:t>
            </a:r>
            <a:endParaRPr lang="en-IN" sz="1500" dirty="0">
              <a:solidFill>
                <a:srgbClr val="7030A0"/>
              </a:solidFill>
            </a:endParaRPr>
          </a:p>
        </p:txBody>
      </p:sp>
      <p:cxnSp>
        <p:nvCxnSpPr>
          <p:cNvPr id="267" name="Straight Arrow Connector 266"/>
          <p:cNvCxnSpPr/>
          <p:nvPr/>
        </p:nvCxnSpPr>
        <p:spPr>
          <a:xfrm flipH="1">
            <a:off x="4819032" y="4777209"/>
            <a:ext cx="1018104" cy="477706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6038318" y="5333146"/>
            <a:ext cx="207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PPM Signal</a:t>
            </a:r>
            <a:endParaRPr lang="en-IN" sz="2000" dirty="0"/>
          </a:p>
        </p:txBody>
      </p:sp>
      <p:sp>
        <p:nvSpPr>
          <p:cNvPr id="269" name="TextBox 268"/>
          <p:cNvSpPr txBox="1"/>
          <p:nvPr/>
        </p:nvSpPr>
        <p:spPr>
          <a:xfrm>
            <a:off x="5292080" y="70969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IN" dirty="0"/>
          </a:p>
        </p:txBody>
      </p:sp>
      <p:sp>
        <p:nvSpPr>
          <p:cNvPr id="270" name="TextBox 269"/>
          <p:cNvSpPr txBox="1"/>
          <p:nvPr/>
        </p:nvSpPr>
        <p:spPr>
          <a:xfrm>
            <a:off x="5580112" y="228652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IN" dirty="0"/>
          </a:p>
        </p:txBody>
      </p:sp>
      <p:sp>
        <p:nvSpPr>
          <p:cNvPr id="271" name="TextBox 270"/>
          <p:cNvSpPr txBox="1"/>
          <p:nvPr/>
        </p:nvSpPr>
        <p:spPr>
          <a:xfrm>
            <a:off x="5580112" y="391583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IN" dirty="0"/>
          </a:p>
        </p:txBody>
      </p:sp>
      <p:sp>
        <p:nvSpPr>
          <p:cNvPr id="272" name="TextBox 271"/>
          <p:cNvSpPr txBox="1"/>
          <p:nvPr/>
        </p:nvSpPr>
        <p:spPr>
          <a:xfrm>
            <a:off x="5580112" y="536392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IN" dirty="0"/>
          </a:p>
        </p:txBody>
      </p:sp>
      <p:sp>
        <p:nvSpPr>
          <p:cNvPr id="289" name="TextBox 288"/>
          <p:cNvSpPr txBox="1"/>
          <p:nvPr/>
        </p:nvSpPr>
        <p:spPr>
          <a:xfrm>
            <a:off x="1471636" y="5841268"/>
            <a:ext cx="4916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Pulse Modulation Techniques</a:t>
            </a:r>
            <a:endParaRPr lang="en-IN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32084" y="6336833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86" name="Picture 85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Demodulation of Pulse amplitude Modulated Signals</a:t>
            </a:r>
            <a:endParaRPr lang="en-IN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908721"/>
            <a:ext cx="8568952" cy="5447630"/>
          </a:xfrm>
        </p:spPr>
        <p:txBody>
          <a:bodyPr>
            <a:normAutofit/>
          </a:bodyPr>
          <a:lstStyle/>
          <a:p>
            <a:r>
              <a:rPr lang="en-US" sz="2200" i="1" dirty="0" smtClean="0">
                <a:latin typeface="Book Antiqua" pitchFamily="18" charset="0"/>
              </a:rPr>
              <a:t>PPM</a:t>
            </a:r>
            <a:r>
              <a:rPr lang="en-US" sz="2200" dirty="0" smtClean="0">
                <a:latin typeface="Book Antiqua" pitchFamily="18" charset="0"/>
              </a:rPr>
              <a:t> can be generated by </a:t>
            </a:r>
            <a:r>
              <a:rPr lang="en-US" sz="2200" i="1" dirty="0" smtClean="0">
                <a:latin typeface="Book Antiqua" pitchFamily="18" charset="0"/>
              </a:rPr>
              <a:t>processing  PWM </a:t>
            </a:r>
          </a:p>
          <a:p>
            <a:r>
              <a:rPr lang="en-US" sz="2200" i="1" dirty="0" smtClean="0">
                <a:latin typeface="Book Antiqua" pitchFamily="18" charset="0"/>
              </a:rPr>
              <a:t>Edge</a:t>
            </a:r>
            <a:r>
              <a:rPr lang="en-US" sz="2200" dirty="0" smtClean="0">
                <a:latin typeface="Book Antiqua" pitchFamily="18" charset="0"/>
              </a:rPr>
              <a:t> of the PWM waveform is detected  to get </a:t>
            </a:r>
            <a:r>
              <a:rPr lang="en-US" sz="2200" i="1" dirty="0" smtClean="0">
                <a:latin typeface="Book Antiqua" pitchFamily="18" charset="0"/>
              </a:rPr>
              <a:t>position</a:t>
            </a:r>
            <a:r>
              <a:rPr lang="en-US" sz="2200" dirty="0" smtClean="0">
                <a:latin typeface="Book Antiqua" pitchFamily="18" charset="0"/>
              </a:rPr>
              <a:t> of the </a:t>
            </a:r>
            <a:r>
              <a:rPr lang="en-US" sz="2200" i="1" dirty="0" smtClean="0">
                <a:latin typeface="Book Antiqua" pitchFamily="18" charset="0"/>
              </a:rPr>
              <a:t>pulse </a:t>
            </a:r>
            <a:r>
              <a:rPr lang="en-US" sz="2200" dirty="0" smtClean="0">
                <a:latin typeface="Book Antiqua" pitchFamily="18" charset="0"/>
              </a:rPr>
              <a:t>in each period</a:t>
            </a:r>
          </a:p>
          <a:p>
            <a:r>
              <a:rPr lang="en-US" sz="2200" i="1" dirty="0" smtClean="0">
                <a:latin typeface="Book Antiqua" pitchFamily="18" charset="0"/>
              </a:rPr>
              <a:t>PWM</a:t>
            </a:r>
            <a:r>
              <a:rPr lang="en-US" sz="2200" dirty="0" smtClean="0">
                <a:latin typeface="Book Antiqua" pitchFamily="18" charset="0"/>
              </a:rPr>
              <a:t> can be generated by </a:t>
            </a:r>
            <a:r>
              <a:rPr lang="en-US" sz="2200" i="1" dirty="0" smtClean="0">
                <a:latin typeface="Book Antiqua" pitchFamily="18" charset="0"/>
              </a:rPr>
              <a:t>processing</a:t>
            </a:r>
            <a:r>
              <a:rPr lang="en-US" sz="2200" dirty="0" smtClean="0">
                <a:latin typeface="Book Antiqua" pitchFamily="18" charset="0"/>
              </a:rPr>
              <a:t>  </a:t>
            </a:r>
            <a:r>
              <a:rPr lang="en-US" sz="2200" i="1" dirty="0" smtClean="0">
                <a:latin typeface="Book Antiqua" pitchFamily="18" charset="0"/>
              </a:rPr>
              <a:t>PPM </a:t>
            </a:r>
          </a:p>
          <a:p>
            <a:r>
              <a:rPr lang="en-US" sz="2200" dirty="0" smtClean="0">
                <a:latin typeface="Book Antiqua" pitchFamily="18" charset="0"/>
              </a:rPr>
              <a:t>PAM,PWM and PPM </a:t>
            </a:r>
            <a:r>
              <a:rPr lang="en-US" sz="2200" i="1" dirty="0" smtClean="0">
                <a:latin typeface="Book Antiqua" pitchFamily="18" charset="0"/>
              </a:rPr>
              <a:t>stores the message in the baseband itself</a:t>
            </a:r>
          </a:p>
          <a:p>
            <a:r>
              <a:rPr lang="en-US" sz="2200" dirty="0" smtClean="0">
                <a:latin typeface="Book Antiqua" pitchFamily="18" charset="0"/>
              </a:rPr>
              <a:t>The message information here is represented at discrete instants of time</a:t>
            </a:r>
          </a:p>
          <a:p>
            <a:r>
              <a:rPr lang="en-US" sz="2200" i="1" dirty="0" smtClean="0">
                <a:latin typeface="Book Antiqua" pitchFamily="18" charset="0"/>
              </a:rPr>
              <a:t>Demodulator</a:t>
            </a:r>
            <a:r>
              <a:rPr lang="en-US" sz="2200" dirty="0" smtClean="0">
                <a:latin typeface="Book Antiqua" pitchFamily="18" charset="0"/>
              </a:rPr>
              <a:t> can reconstruct the approximate version of the continuous time signal </a:t>
            </a:r>
          </a:p>
          <a:p>
            <a:r>
              <a:rPr lang="en-US" sz="2200" dirty="0" smtClean="0">
                <a:latin typeface="Book Antiqua" pitchFamily="18" charset="0"/>
              </a:rPr>
              <a:t>When PAM input is passed through </a:t>
            </a:r>
            <a:r>
              <a:rPr lang="en-US" sz="2200" i="1" dirty="0" smtClean="0">
                <a:latin typeface="Book Antiqua" pitchFamily="18" charset="0"/>
              </a:rPr>
              <a:t>Low Pass Filter </a:t>
            </a:r>
            <a:r>
              <a:rPr lang="en-US" sz="2200" dirty="0" smtClean="0">
                <a:latin typeface="Book Antiqua" pitchFamily="18" charset="0"/>
              </a:rPr>
              <a:t>, it retains low frequency information and smoothes out the pulse train information</a:t>
            </a:r>
          </a:p>
          <a:p>
            <a:r>
              <a:rPr lang="en-US" sz="2200" i="1" dirty="0" smtClean="0">
                <a:latin typeface="Book Antiqua" pitchFamily="18" charset="0"/>
              </a:rPr>
              <a:t>PWM and PPM signals </a:t>
            </a:r>
            <a:r>
              <a:rPr lang="en-US" sz="2200" dirty="0" smtClean="0">
                <a:latin typeface="Book Antiqua" pitchFamily="18" charset="0"/>
              </a:rPr>
              <a:t>are first </a:t>
            </a:r>
            <a:r>
              <a:rPr lang="en-US" sz="2200" i="1" dirty="0" smtClean="0">
                <a:latin typeface="Book Antiqua" pitchFamily="18" charset="0"/>
              </a:rPr>
              <a:t>converted </a:t>
            </a:r>
            <a:r>
              <a:rPr lang="en-US" sz="2200" dirty="0" smtClean="0">
                <a:latin typeface="Book Antiqua" pitchFamily="18" charset="0"/>
              </a:rPr>
              <a:t>into</a:t>
            </a:r>
            <a:r>
              <a:rPr lang="en-US" sz="2200" i="1" dirty="0" smtClean="0">
                <a:latin typeface="Book Antiqua" pitchFamily="18" charset="0"/>
              </a:rPr>
              <a:t> PAM </a:t>
            </a:r>
            <a:r>
              <a:rPr lang="en-US" sz="2200" dirty="0" smtClean="0">
                <a:latin typeface="Book Antiqua" pitchFamily="18" charset="0"/>
              </a:rPr>
              <a:t>and then perform low pass filtering</a:t>
            </a:r>
          </a:p>
          <a:p>
            <a:endParaRPr lang="en-US" sz="2200" dirty="0" smtClean="0">
              <a:latin typeface="Book Antiqua" pitchFamily="18" charset="0"/>
            </a:endParaRPr>
          </a:p>
          <a:p>
            <a:endParaRPr lang="en-IN" sz="2200" dirty="0">
              <a:latin typeface="Book Antiqua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56350"/>
            <a:ext cx="8229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14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Demodulation of Pulse Analog Modulated Signals</a:t>
            </a:r>
            <a:endParaRPr lang="en-IN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5040560"/>
          </a:xfrm>
        </p:spPr>
        <p:txBody>
          <a:bodyPr>
            <a:normAutofit/>
          </a:bodyPr>
          <a:lstStyle/>
          <a:p>
            <a:endParaRPr lang="en-IN" sz="22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56350"/>
            <a:ext cx="8229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2735796" y="3933056"/>
            <a:ext cx="1908212" cy="10801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PWM / PPM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to PAM converter</a:t>
            </a:r>
            <a:endParaRPr lang="en-IN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1096" y="3975266"/>
            <a:ext cx="1944216" cy="10379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Low Pass Filter</a:t>
            </a:r>
            <a:endParaRPr lang="en-IN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237812" y="4473116"/>
            <a:ext cx="540060" cy="0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71700" y="4437112"/>
            <a:ext cx="864096" cy="0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96508" y="4432466"/>
            <a:ext cx="792088" cy="0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11481" y="1988840"/>
            <a:ext cx="576064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63688" y="399577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PWM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6183" y="4499828"/>
            <a:ext cx="134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Message</a:t>
            </a:r>
          </a:p>
          <a:p>
            <a:r>
              <a:rPr lang="en-US" dirty="0" smtClean="0"/>
              <a:t>     signal      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1786141" y="447311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PPM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51920" y="1484784"/>
            <a:ext cx="1944216" cy="10379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Low Pass Filter</a:t>
            </a:r>
            <a:endParaRPr lang="en-IN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748636" y="1988840"/>
            <a:ext cx="576064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32140" y="2015552"/>
            <a:ext cx="134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     Message</a:t>
            </a:r>
          </a:p>
          <a:p>
            <a:r>
              <a:rPr lang="en-US" dirty="0" smtClean="0">
                <a:latin typeface="Book Antiqua" pitchFamily="18" charset="0"/>
              </a:rPr>
              <a:t>     signal      </a:t>
            </a:r>
            <a:endParaRPr lang="en-IN" dirty="0">
              <a:latin typeface="Book Antiqu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53086" y="1593167"/>
            <a:ext cx="1002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PAM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524" y="152636"/>
            <a:ext cx="8399276" cy="70609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Pulse Code Modulation (PCM) </a:t>
            </a:r>
            <a:endParaRPr lang="en-IN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7524" y="908720"/>
            <a:ext cx="8227084" cy="5385202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The fundamental and most  important pulse digital modulation technique is the 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Pulse Code Modulation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In 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PAM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amplitude can take on any value over a 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continuous range</a:t>
            </a:r>
          </a:p>
          <a:p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Digital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signal amplitude can take on only a 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finite number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of values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PCM represents each discrete 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amplitude level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by a 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binary code</a:t>
            </a:r>
          </a:p>
          <a:p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PCM is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a tool for converting Analog signal into Digital signal 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(ADC)</a:t>
            </a:r>
          </a:p>
          <a:p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Low Pass Filter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also acts as a anti aliasing filter</a:t>
            </a:r>
          </a:p>
          <a:p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Sampler block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essentially performs PAM process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Input of the sampler block is a signal which is continuous in time and amplitude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While output  of  sampler has a signal  which is discrete in time and continuous in amplitude 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(value)</a:t>
            </a:r>
          </a:p>
          <a:p>
            <a:endParaRPr lang="en-IN" sz="2200" i="1" dirty="0">
              <a:latin typeface="Book Antiqua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56350"/>
            <a:ext cx="8229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16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4644"/>
            <a:ext cx="8229600" cy="49006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PCM system Diagram</a:t>
            </a:r>
            <a:endParaRPr lang="en-IN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56350"/>
            <a:ext cx="8229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17</a:t>
            </a:fld>
            <a:endParaRPr lang="en-IN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079612" y="2312876"/>
            <a:ext cx="1404156" cy="8875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Low Pass Filter</a:t>
            </a:r>
            <a:endParaRPr lang="en-IN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5174" y="2312876"/>
            <a:ext cx="1259314" cy="8875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Sampler</a:t>
            </a:r>
            <a:endParaRPr lang="en-IN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8004" y="2298576"/>
            <a:ext cx="1224136" cy="9018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Quantizer</a:t>
            </a:r>
            <a:endParaRPr lang="en-IN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36196" y="2286000"/>
            <a:ext cx="1332148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Bit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Encoder</a:t>
            </a:r>
            <a:endParaRPr lang="en-IN" dirty="0">
              <a:solidFill>
                <a:srgbClr val="002060"/>
              </a:solidFill>
              <a:latin typeface="Book Antiqua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458616" y="2744924"/>
            <a:ext cx="457200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03948" y="2744924"/>
            <a:ext cx="531676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796136" y="2744924"/>
            <a:ext cx="576064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91580" y="2744924"/>
            <a:ext cx="324036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632340" y="2708920"/>
            <a:ext cx="1054460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693" y="2375592"/>
            <a:ext cx="907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Book Antiqua" pitchFamily="18" charset="0"/>
              </a:rPr>
              <a:t>Message </a:t>
            </a:r>
          </a:p>
          <a:p>
            <a:r>
              <a:rPr lang="en-US" sz="1400" b="1" i="1" dirty="0" smtClean="0">
                <a:latin typeface="Book Antiqua" pitchFamily="18" charset="0"/>
              </a:rPr>
              <a:t>signal</a:t>
            </a:r>
          </a:p>
          <a:p>
            <a:r>
              <a:rPr lang="en-US" sz="1400" b="1" i="1" dirty="0" smtClean="0">
                <a:latin typeface="Book Antiqua" pitchFamily="18" charset="0"/>
              </a:rPr>
              <a:t> input</a:t>
            </a:r>
            <a:endParaRPr lang="en-IN" sz="1400" b="1" i="1" dirty="0">
              <a:latin typeface="Book Antiqua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848364" y="2528900"/>
            <a:ext cx="1044116" cy="0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589640" y="1917576"/>
            <a:ext cx="97160" cy="611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/>
          <p:cNvSpPr/>
          <p:nvPr/>
        </p:nvSpPr>
        <p:spPr>
          <a:xfrm>
            <a:off x="8100392" y="1917576"/>
            <a:ext cx="97160" cy="611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7848364" y="1917576"/>
            <a:ext cx="97160" cy="611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7772400" y="2456892"/>
            <a:ext cx="11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1    1    0    1</a:t>
            </a:r>
            <a:endParaRPr lang="en-IN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776356" y="2730406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Book Antiqua" pitchFamily="18" charset="0"/>
              </a:rPr>
              <a:t>PCM wave</a:t>
            </a:r>
            <a:endParaRPr lang="en-IN" sz="1600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91513"/>
            <a:ext cx="8229600" cy="616011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Quantization -PCM</a:t>
            </a:r>
            <a:endParaRPr lang="en-IN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9699" y="899560"/>
            <a:ext cx="8283040" cy="5382487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Round a group of nearby amplitude values and represent them by a single discrete amplitude value  is 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Quantization</a:t>
            </a:r>
          </a:p>
          <a:p>
            <a:r>
              <a:rPr lang="en-US" sz="2200" dirty="0" smtClean="0">
                <a:latin typeface="Book Antiqua" pitchFamily="18" charset="0"/>
              </a:rPr>
              <a:t>The signal with </a:t>
            </a:r>
            <a:r>
              <a:rPr lang="en-US" sz="2200" dirty="0" err="1" smtClean="0">
                <a:latin typeface="Book Antiqua" pitchFamily="18" charset="0"/>
              </a:rPr>
              <a:t>discretized</a:t>
            </a:r>
            <a:r>
              <a:rPr lang="en-US" sz="2200" dirty="0" smtClean="0">
                <a:latin typeface="Book Antiqua" pitchFamily="18" charset="0"/>
              </a:rPr>
              <a:t> amplitude values is termed as Quantized signal</a:t>
            </a:r>
          </a:p>
          <a:p>
            <a:r>
              <a:rPr lang="en-US" sz="2200" dirty="0" smtClean="0">
                <a:latin typeface="Book Antiqua" pitchFamily="18" charset="0"/>
              </a:rPr>
              <a:t>Assigned single discrete amplitude value  is called quantized Level (</a:t>
            </a:r>
            <a:r>
              <a:rPr lang="en-US" sz="2200" i="1" dirty="0" smtClean="0">
                <a:latin typeface="Book Antiqua" pitchFamily="18" charset="0"/>
              </a:rPr>
              <a:t>here </a:t>
            </a:r>
            <a:r>
              <a:rPr lang="en-US" sz="2200" b="1" i="1" dirty="0" smtClean="0">
                <a:solidFill>
                  <a:srgbClr val="0070C0"/>
                </a:solidFill>
                <a:latin typeface="Book Antiqua" pitchFamily="18" charset="0"/>
              </a:rPr>
              <a:t>L</a:t>
            </a:r>
            <a:r>
              <a:rPr lang="en-US" sz="1600" b="1" i="1" dirty="0" smtClean="0">
                <a:solidFill>
                  <a:srgbClr val="0070C0"/>
                </a:solidFill>
                <a:latin typeface="Book Antiqua" pitchFamily="18" charset="0"/>
              </a:rPr>
              <a:t>1</a:t>
            </a:r>
            <a:r>
              <a:rPr lang="en-US" sz="2200" i="1" dirty="0" smtClean="0">
                <a:latin typeface="Book Antiqua" pitchFamily="18" charset="0"/>
              </a:rPr>
              <a:t> to </a:t>
            </a:r>
            <a:r>
              <a:rPr lang="en-US" sz="2200" b="1" i="1" dirty="0" smtClean="0">
                <a:solidFill>
                  <a:srgbClr val="0070C0"/>
                </a:solidFill>
                <a:latin typeface="Book Antiqua" pitchFamily="18" charset="0"/>
              </a:rPr>
              <a:t>L</a:t>
            </a:r>
            <a:r>
              <a:rPr lang="en-US" sz="1600" b="1" i="1" dirty="0" smtClean="0">
                <a:solidFill>
                  <a:srgbClr val="0070C0"/>
                </a:solidFill>
                <a:latin typeface="Book Antiqua" pitchFamily="18" charset="0"/>
              </a:rPr>
              <a:t>8</a:t>
            </a:r>
            <a:r>
              <a:rPr lang="en-US" sz="2200" dirty="0" smtClean="0">
                <a:latin typeface="Book Antiqua" pitchFamily="18" charset="0"/>
              </a:rPr>
              <a:t>) </a:t>
            </a:r>
          </a:p>
          <a:p>
            <a:r>
              <a:rPr lang="en-US" sz="2200" dirty="0" smtClean="0">
                <a:latin typeface="Book Antiqua" pitchFamily="18" charset="0"/>
              </a:rPr>
              <a:t>Amplitudes of analog signal m(t) is divided into uniform or non uniform  intervals as </a:t>
            </a:r>
            <a:r>
              <a:rPr lang="en-US" sz="2200" i="1" dirty="0" smtClean="0">
                <a:latin typeface="Book Antiqua" pitchFamily="18" charset="0"/>
              </a:rPr>
              <a:t>Uniform or Non-uniform Quantization </a:t>
            </a:r>
          </a:p>
          <a:p>
            <a:r>
              <a:rPr lang="en-US" sz="2200" dirty="0" smtClean="0">
                <a:latin typeface="Book Antiqua" pitchFamily="18" charset="0"/>
              </a:rPr>
              <a:t>Here total number of amplitude levels  from</a:t>
            </a:r>
            <a:r>
              <a:rPr lang="en-US" sz="2200" i="1" dirty="0" smtClean="0">
                <a:solidFill>
                  <a:srgbClr val="0070C0"/>
                </a:solidFill>
                <a:latin typeface="Book Antiqua" pitchFamily="18" charset="0"/>
              </a:rPr>
              <a:t>  m</a:t>
            </a:r>
            <a:r>
              <a:rPr lang="en-US" sz="2200" i="1" baseline="-25000" dirty="0" smtClean="0">
                <a:solidFill>
                  <a:srgbClr val="0070C0"/>
                </a:solidFill>
                <a:latin typeface="Book Antiqua" pitchFamily="18" charset="0"/>
              </a:rPr>
              <a:t>p</a:t>
            </a:r>
            <a:r>
              <a:rPr lang="en-US" sz="2200" i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  <a:latin typeface="Book Antiqua" pitchFamily="18" charset="0"/>
              </a:rPr>
              <a:t>to</a:t>
            </a:r>
            <a:r>
              <a:rPr lang="en-US" sz="2200" i="1" dirty="0" smtClean="0">
                <a:solidFill>
                  <a:srgbClr val="0070C0"/>
                </a:solidFill>
                <a:latin typeface="Book Antiqua" pitchFamily="18" charset="0"/>
              </a:rPr>
              <a:t> -m</a:t>
            </a:r>
            <a:r>
              <a:rPr lang="en-US" sz="2200" i="1" baseline="-25000" dirty="0" smtClean="0">
                <a:solidFill>
                  <a:srgbClr val="0070C0"/>
                </a:solidFill>
                <a:latin typeface="Book Antiqua" pitchFamily="18" charset="0"/>
              </a:rPr>
              <a:t>p </a:t>
            </a:r>
            <a:r>
              <a:rPr lang="en-US" sz="2200" dirty="0" smtClean="0">
                <a:latin typeface="Book Antiqua" pitchFamily="18" charset="0"/>
              </a:rPr>
              <a:t>into </a:t>
            </a:r>
            <a:r>
              <a:rPr lang="en-US" sz="2200" i="1" dirty="0" smtClean="0">
                <a:solidFill>
                  <a:srgbClr val="CC3300"/>
                </a:solidFill>
                <a:latin typeface="Book Antiqua" pitchFamily="18" charset="0"/>
              </a:rPr>
              <a:t>8 levels </a:t>
            </a:r>
          </a:p>
          <a:p>
            <a:r>
              <a:rPr lang="en-US" sz="2200" dirty="0" smtClean="0">
                <a:latin typeface="Book Antiqua" pitchFamily="18" charset="0"/>
              </a:rPr>
              <a:t>Thus each analog value is sampled by PAM process, quantized and  </a:t>
            </a:r>
          </a:p>
          <a:p>
            <a:pPr>
              <a:buNone/>
            </a:pPr>
            <a:r>
              <a:rPr lang="en-US" sz="2200" dirty="0" smtClean="0">
                <a:latin typeface="Book Antiqua" pitchFamily="18" charset="0"/>
              </a:rPr>
              <a:t>      represented by a binary word of </a:t>
            </a:r>
            <a:r>
              <a:rPr lang="en-US" sz="2200" i="1" dirty="0" smtClean="0">
                <a:solidFill>
                  <a:srgbClr val="CC3300"/>
                </a:solidFill>
                <a:latin typeface="Book Antiqua" pitchFamily="18" charset="0"/>
              </a:rPr>
              <a:t>3 bits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(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so total levels that can be represented would be </a:t>
            </a:r>
            <a:r>
              <a:rPr lang="en-US" sz="2200" i="1" dirty="0" smtClean="0">
                <a:solidFill>
                  <a:srgbClr val="CC3300"/>
                </a:solidFill>
                <a:latin typeface="Book Antiqua" pitchFamily="18" charset="0"/>
              </a:rPr>
              <a:t>2</a:t>
            </a:r>
            <a:r>
              <a:rPr lang="en-US" sz="2200" i="1" baseline="30000" dirty="0" smtClean="0">
                <a:solidFill>
                  <a:srgbClr val="CC3300"/>
                </a:solidFill>
                <a:latin typeface="Book Antiqua" pitchFamily="18" charset="0"/>
              </a:rPr>
              <a:t>3</a:t>
            </a:r>
            <a:r>
              <a:rPr lang="en-US" sz="2200" i="1" dirty="0" smtClean="0">
                <a:solidFill>
                  <a:srgbClr val="CC3300"/>
                </a:solidFill>
                <a:latin typeface="Book Antiqua" pitchFamily="18" charset="0"/>
              </a:rPr>
              <a:t>= 8 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levels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)</a:t>
            </a:r>
          </a:p>
          <a:p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pitchFamily="18" charset="0"/>
            </a:endParaRPr>
          </a:p>
          <a:p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pitchFamily="18" charset="0"/>
            </a:endParaRPr>
          </a:p>
          <a:p>
            <a:endParaRPr lang="en-US" sz="2200" i="1" dirty="0" smtClean="0">
              <a:solidFill>
                <a:schemeClr val="bg2"/>
              </a:solidFill>
              <a:latin typeface="Book Antiqua" pitchFamily="18" charset="0"/>
            </a:endParaRPr>
          </a:p>
          <a:p>
            <a:endParaRPr lang="en-IN" sz="2200" dirty="0">
              <a:latin typeface="Book Antiqua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86888" y="6356350"/>
            <a:ext cx="8229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18</a:t>
            </a:fld>
            <a:endParaRPr lang="en-IN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24256" y="6356350"/>
            <a:ext cx="816864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8" name="Freeform 7"/>
          <p:cNvSpPr/>
          <p:nvPr/>
        </p:nvSpPr>
        <p:spPr>
          <a:xfrm>
            <a:off x="724709" y="817582"/>
            <a:ext cx="7522464" cy="5123902"/>
          </a:xfrm>
          <a:custGeom>
            <a:avLst/>
            <a:gdLst>
              <a:gd name="connsiteX0" fmla="*/ 0 w 7522464"/>
              <a:gd name="connsiteY0" fmla="*/ 1853184 h 3621024"/>
              <a:gd name="connsiteX1" fmla="*/ 1767840 w 7522464"/>
              <a:gd name="connsiteY1" fmla="*/ 0 h 3621024"/>
              <a:gd name="connsiteX2" fmla="*/ 3608832 w 7522464"/>
              <a:gd name="connsiteY2" fmla="*/ 1853184 h 3621024"/>
              <a:gd name="connsiteX3" fmla="*/ 5388864 w 7522464"/>
              <a:gd name="connsiteY3" fmla="*/ 3621024 h 3621024"/>
              <a:gd name="connsiteX4" fmla="*/ 7217664 w 7522464"/>
              <a:gd name="connsiteY4" fmla="*/ 1853184 h 3621024"/>
              <a:gd name="connsiteX5" fmla="*/ 7217664 w 7522464"/>
              <a:gd name="connsiteY5" fmla="*/ 1840992 h 362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2464" h="3621024">
                <a:moveTo>
                  <a:pt x="0" y="1853184"/>
                </a:moveTo>
                <a:cubicBezTo>
                  <a:pt x="583184" y="926592"/>
                  <a:pt x="1166368" y="0"/>
                  <a:pt x="1767840" y="0"/>
                </a:cubicBezTo>
                <a:cubicBezTo>
                  <a:pt x="2369312" y="0"/>
                  <a:pt x="3608832" y="1853184"/>
                  <a:pt x="3608832" y="1853184"/>
                </a:cubicBezTo>
                <a:cubicBezTo>
                  <a:pt x="4212336" y="2456688"/>
                  <a:pt x="4787392" y="3621024"/>
                  <a:pt x="5388864" y="3621024"/>
                </a:cubicBezTo>
                <a:cubicBezTo>
                  <a:pt x="5990336" y="3621024"/>
                  <a:pt x="6912864" y="2149856"/>
                  <a:pt x="7217664" y="1853184"/>
                </a:cubicBezTo>
                <a:cubicBezTo>
                  <a:pt x="7522464" y="1556512"/>
                  <a:pt x="7370064" y="1698752"/>
                  <a:pt x="7217664" y="1840992"/>
                </a:cubicBezTo>
              </a:path>
            </a:pathLst>
          </a:cu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988763" y="912014"/>
            <a:ext cx="7595616" cy="24384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68835" y="1623236"/>
            <a:ext cx="7595616" cy="24384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4321" y="4416557"/>
            <a:ext cx="7595616" cy="24384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62452" y="2342912"/>
            <a:ext cx="7595616" cy="24384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6333" y="3429000"/>
            <a:ext cx="8593667" cy="0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1338" y="5208593"/>
            <a:ext cx="7642507" cy="19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51999" y="5959179"/>
            <a:ext cx="7595616" cy="24384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77400" y="3037179"/>
            <a:ext cx="7595616" cy="24384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0466" y="3799179"/>
            <a:ext cx="7595616" cy="24384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667435" y="1538344"/>
            <a:ext cx="28886" cy="1890656"/>
          </a:xfrm>
          <a:prstGeom prst="line">
            <a:avLst/>
          </a:prstGeom>
          <a:ln w="19050">
            <a:solidFill>
              <a:srgbClr val="CC33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388198" y="828339"/>
            <a:ext cx="41438" cy="2600661"/>
          </a:xfrm>
          <a:prstGeom prst="line">
            <a:avLst/>
          </a:prstGeom>
          <a:ln w="19050">
            <a:solidFill>
              <a:srgbClr val="CC33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455049" y="3429001"/>
            <a:ext cx="2" cy="809512"/>
          </a:xfrm>
          <a:prstGeom prst="line">
            <a:avLst/>
          </a:prstGeom>
          <a:ln w="19050">
            <a:solidFill>
              <a:srgbClr val="CC33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41233" y="1312433"/>
            <a:ext cx="12750" cy="2116567"/>
          </a:xfrm>
          <a:prstGeom prst="line">
            <a:avLst/>
          </a:prstGeom>
          <a:ln w="19050">
            <a:solidFill>
              <a:srgbClr val="CC33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72753" y="2560320"/>
            <a:ext cx="0" cy="868680"/>
          </a:xfrm>
          <a:prstGeom prst="line">
            <a:avLst/>
          </a:prstGeom>
          <a:ln w="19050">
            <a:solidFill>
              <a:srgbClr val="CC33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0" y="3429000"/>
            <a:ext cx="0" cy="3684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7431" y="2883049"/>
            <a:ext cx="1" cy="545951"/>
          </a:xfrm>
          <a:prstGeom prst="line">
            <a:avLst/>
          </a:prstGeom>
          <a:ln w="19050">
            <a:solidFill>
              <a:srgbClr val="CC33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725323" y="3429001"/>
            <a:ext cx="19722" cy="1960580"/>
          </a:xfrm>
          <a:prstGeom prst="line">
            <a:avLst/>
          </a:prstGeom>
          <a:ln w="19050">
            <a:solidFill>
              <a:srgbClr val="CC33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6032665" y="3420096"/>
            <a:ext cx="23891" cy="2484435"/>
          </a:xfrm>
          <a:prstGeom prst="line">
            <a:avLst/>
          </a:prstGeom>
          <a:ln w="19050">
            <a:solidFill>
              <a:srgbClr val="CC33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5298142" y="3429001"/>
            <a:ext cx="5378" cy="1799215"/>
          </a:xfrm>
          <a:prstGeom prst="line">
            <a:avLst/>
          </a:prstGeom>
          <a:ln w="19050">
            <a:solidFill>
              <a:srgbClr val="CC33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61360" y="3579612"/>
            <a:ext cx="817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L</a:t>
            </a:r>
            <a:r>
              <a:rPr lang="en-US" sz="1200" b="1" dirty="0" smtClean="0">
                <a:solidFill>
                  <a:srgbClr val="002060"/>
                </a:solidFill>
              </a:rPr>
              <a:t>4</a:t>
            </a:r>
            <a:r>
              <a:rPr lang="en-US" sz="1200" dirty="0" smtClean="0"/>
              <a:t> - </a:t>
            </a:r>
            <a:r>
              <a:rPr lang="en-US" sz="1600" dirty="0" smtClean="0">
                <a:solidFill>
                  <a:srgbClr val="FF0000"/>
                </a:solidFill>
              </a:rPr>
              <a:t>011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002060"/>
                </a:solidFill>
              </a:rPr>
              <a:t>L</a:t>
            </a:r>
            <a:r>
              <a:rPr lang="en-US" sz="1200" b="1" dirty="0" smtClean="0">
                <a:solidFill>
                  <a:srgbClr val="002060"/>
                </a:solidFill>
              </a:rPr>
              <a:t>3 </a:t>
            </a:r>
            <a:r>
              <a:rPr lang="en-US" sz="1200" dirty="0" smtClean="0"/>
              <a:t>- </a:t>
            </a:r>
            <a:r>
              <a:rPr lang="en-US" sz="1600" dirty="0" smtClean="0">
                <a:solidFill>
                  <a:srgbClr val="FF0000"/>
                </a:solidFill>
              </a:rPr>
              <a:t>010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002060"/>
                </a:solidFill>
              </a:rPr>
              <a:t>L</a:t>
            </a:r>
            <a:r>
              <a:rPr lang="en-US" sz="1200" b="1" dirty="0" smtClean="0">
                <a:solidFill>
                  <a:srgbClr val="002060"/>
                </a:solidFill>
              </a:rPr>
              <a:t>2 </a:t>
            </a:r>
            <a:r>
              <a:rPr lang="en-US" sz="1600" dirty="0" smtClean="0"/>
              <a:t>- </a:t>
            </a:r>
            <a:r>
              <a:rPr lang="en-US" sz="1600" dirty="0" smtClean="0">
                <a:solidFill>
                  <a:srgbClr val="FF0000"/>
                </a:solidFill>
              </a:rPr>
              <a:t>001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002060"/>
                </a:solidFill>
              </a:rPr>
              <a:t>L</a:t>
            </a:r>
            <a:r>
              <a:rPr lang="en-US" sz="1200" b="1" dirty="0" smtClean="0">
                <a:solidFill>
                  <a:srgbClr val="002060"/>
                </a:solidFill>
              </a:rPr>
              <a:t>1 </a:t>
            </a:r>
            <a:r>
              <a:rPr lang="en-US" sz="1600" dirty="0" smtClean="0"/>
              <a:t>- </a:t>
            </a:r>
            <a:r>
              <a:rPr lang="en-US" sz="1600" dirty="0" smtClean="0">
                <a:solidFill>
                  <a:srgbClr val="FF0000"/>
                </a:solidFill>
              </a:rPr>
              <a:t>000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9092" y="687497"/>
            <a:ext cx="1056033" cy="255454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L</a:t>
            </a:r>
            <a:r>
              <a:rPr lang="en-US" sz="1200" b="1" dirty="0" smtClean="0">
                <a:solidFill>
                  <a:srgbClr val="002060"/>
                </a:solidFill>
              </a:rPr>
              <a:t>8 </a:t>
            </a:r>
            <a:r>
              <a:rPr lang="en-US" sz="1200" dirty="0" smtClean="0"/>
              <a:t>-</a:t>
            </a:r>
            <a:r>
              <a:rPr lang="en-US" sz="1600" dirty="0" smtClean="0">
                <a:solidFill>
                  <a:srgbClr val="FF0000"/>
                </a:solidFill>
              </a:rPr>
              <a:t>111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002060"/>
                </a:solidFill>
              </a:rPr>
              <a:t>L</a:t>
            </a:r>
            <a:r>
              <a:rPr lang="en-US" sz="1200" b="1" dirty="0" smtClean="0">
                <a:solidFill>
                  <a:srgbClr val="002060"/>
                </a:solidFill>
              </a:rPr>
              <a:t>7 </a:t>
            </a:r>
            <a:r>
              <a:rPr lang="en-US" sz="1200" dirty="0" smtClean="0"/>
              <a:t>- </a:t>
            </a:r>
            <a:r>
              <a:rPr lang="en-US" sz="1600" dirty="0" smtClean="0">
                <a:solidFill>
                  <a:srgbClr val="FF0000"/>
                </a:solidFill>
              </a:rPr>
              <a:t>110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002060"/>
                </a:solidFill>
              </a:rPr>
              <a:t>L</a:t>
            </a:r>
            <a:r>
              <a:rPr lang="en-US" sz="1200" b="1" dirty="0" smtClean="0">
                <a:solidFill>
                  <a:srgbClr val="002060"/>
                </a:solidFill>
              </a:rPr>
              <a:t>6 </a:t>
            </a:r>
            <a:r>
              <a:rPr lang="en-US" sz="1200" dirty="0" smtClean="0"/>
              <a:t>- </a:t>
            </a:r>
            <a:r>
              <a:rPr lang="en-US" sz="1600" dirty="0" smtClean="0">
                <a:solidFill>
                  <a:srgbClr val="FF0000"/>
                </a:solidFill>
              </a:rPr>
              <a:t>101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002060"/>
                </a:solidFill>
              </a:rPr>
              <a:t>L</a:t>
            </a:r>
            <a:r>
              <a:rPr lang="en-US" sz="1200" b="1" dirty="0" smtClean="0">
                <a:solidFill>
                  <a:srgbClr val="002060"/>
                </a:solidFill>
              </a:rPr>
              <a:t>5</a:t>
            </a:r>
            <a:r>
              <a:rPr lang="en-US" sz="1200" dirty="0" smtClean="0"/>
              <a:t> - </a:t>
            </a:r>
            <a:r>
              <a:rPr lang="en-US" sz="1600" dirty="0" smtClean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3820" y="101990"/>
            <a:ext cx="7196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990099"/>
                </a:solidFill>
                <a:latin typeface="Book Antiqua" pitchFamily="18" charset="0"/>
              </a:rPr>
              <a:t>QUANTIZATION of sampled analog signal</a:t>
            </a:r>
            <a:endParaRPr lang="en-IN" sz="2800" b="1" i="1" dirty="0">
              <a:solidFill>
                <a:srgbClr val="990099"/>
              </a:solidFill>
              <a:latin typeface="Book Antiqua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06341" y="498766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m</a:t>
            </a:r>
            <a:r>
              <a:rPr lang="en-US" sz="1400" b="1" dirty="0" smtClean="0">
                <a:solidFill>
                  <a:srgbClr val="009900"/>
                </a:solidFill>
              </a:rPr>
              <a:t>p</a:t>
            </a:r>
            <a:endParaRPr lang="en-IN" sz="1400" b="1" dirty="0">
              <a:solidFill>
                <a:srgbClr val="009900"/>
              </a:solidFill>
            </a:endParaRPr>
          </a:p>
        </p:txBody>
      </p:sp>
      <p:cxnSp>
        <p:nvCxnSpPr>
          <p:cNvPr id="93" name="Straight Arrow Connector 92"/>
          <p:cNvCxnSpPr>
            <a:stCxn id="91" idx="1"/>
          </p:cNvCxnSpPr>
          <p:nvPr/>
        </p:nvCxnSpPr>
        <p:spPr>
          <a:xfrm flipH="1">
            <a:off x="2327565" y="683432"/>
            <a:ext cx="878776" cy="88465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6149441" y="5947559"/>
            <a:ext cx="928253" cy="144482"/>
          </a:xfrm>
          <a:prstGeom prst="straightConnector1">
            <a:avLst/>
          </a:prstGeom>
          <a:ln w="15875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099468" y="5852558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m</a:t>
            </a:r>
            <a:r>
              <a:rPr lang="en-US" sz="1400" b="1" dirty="0" smtClean="0">
                <a:solidFill>
                  <a:srgbClr val="009900"/>
                </a:solidFill>
              </a:rPr>
              <a:t>p</a:t>
            </a:r>
            <a:endParaRPr lang="en-IN" sz="1400" b="1" dirty="0">
              <a:solidFill>
                <a:srgbClr val="0099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926275" y="1294410"/>
            <a:ext cx="7572998" cy="8144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01678" y="1953085"/>
            <a:ext cx="7595616" cy="24384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45221" y="2697271"/>
            <a:ext cx="7595616" cy="24384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55117" y="4132207"/>
            <a:ext cx="7595616" cy="24384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29387" y="4842747"/>
            <a:ext cx="7595616" cy="24384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39283" y="5588913"/>
            <a:ext cx="7595616" cy="24384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146473" y="3146962"/>
            <a:ext cx="17302" cy="315685"/>
          </a:xfrm>
          <a:prstGeom prst="line">
            <a:avLst/>
          </a:prstGeom>
          <a:ln w="19050">
            <a:solidFill>
              <a:srgbClr val="CC33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Modulation Techniques</a:t>
            </a:r>
            <a:endParaRPr lang="en-IN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424936" cy="5904656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In </a:t>
            </a:r>
            <a:r>
              <a:rPr lang="en-US" sz="2200" i="1" dirty="0" smtClean="0">
                <a:solidFill>
                  <a:srgbClr val="0070C0"/>
                </a:solidFill>
                <a:latin typeface="Book Antiqua" pitchFamily="18" charset="0"/>
              </a:rPr>
              <a:t>continuous wave modulation </a:t>
            </a:r>
            <a:r>
              <a:rPr lang="en-US" sz="2200" dirty="0" smtClean="0">
                <a:latin typeface="Book Antiqua" pitchFamily="18" charset="0"/>
              </a:rPr>
              <a:t>technique amplitude, frequency or phase of a sinusoidal carrier can be modulated with a information signal</a:t>
            </a:r>
          </a:p>
          <a:p>
            <a:r>
              <a:rPr lang="en-US" sz="2200" dirty="0" smtClean="0">
                <a:latin typeface="Book Antiqua" pitchFamily="18" charset="0"/>
              </a:rPr>
              <a:t>Since sine wave is used as  the carrier signal it is termed as continuous wave modulation </a:t>
            </a:r>
          </a:p>
          <a:p>
            <a:r>
              <a:rPr lang="en-US" sz="2200" dirty="0" smtClean="0">
                <a:latin typeface="Book Antiqua" pitchFamily="18" charset="0"/>
              </a:rPr>
              <a:t>In pulse modulation, </a:t>
            </a:r>
            <a:r>
              <a:rPr lang="en-US" sz="2200" i="1" dirty="0" smtClean="0">
                <a:latin typeface="Book Antiqua" pitchFamily="18" charset="0"/>
              </a:rPr>
              <a:t>pulse train </a:t>
            </a:r>
            <a:r>
              <a:rPr lang="en-US" sz="2200" dirty="0" smtClean="0">
                <a:latin typeface="Book Antiqua" pitchFamily="18" charset="0"/>
              </a:rPr>
              <a:t>is used as a </a:t>
            </a:r>
            <a:r>
              <a:rPr lang="en-US" sz="2200" i="1" dirty="0" smtClean="0">
                <a:latin typeface="Book Antiqua" pitchFamily="18" charset="0"/>
              </a:rPr>
              <a:t>carrier</a:t>
            </a:r>
            <a:r>
              <a:rPr lang="en-US" sz="2200" dirty="0" smtClean="0">
                <a:latin typeface="Book Antiqua" pitchFamily="18" charset="0"/>
              </a:rPr>
              <a:t> signal</a:t>
            </a:r>
          </a:p>
          <a:p>
            <a:r>
              <a:rPr lang="en-US" sz="2200" dirty="0" smtClean="0">
                <a:latin typeface="Book Antiqua" pitchFamily="18" charset="0"/>
              </a:rPr>
              <a:t>Amplitude, frequency or phase (position) of pulses in a pulse train can be modulated with an information signal is </a:t>
            </a:r>
            <a:r>
              <a:rPr lang="en-US" sz="2200" i="1" dirty="0" smtClean="0">
                <a:solidFill>
                  <a:srgbClr val="0070C0"/>
                </a:solidFill>
                <a:latin typeface="Book Antiqua" pitchFamily="18" charset="0"/>
              </a:rPr>
              <a:t>Pulse modulation</a:t>
            </a:r>
          </a:p>
          <a:p>
            <a:r>
              <a:rPr lang="en-US" sz="2200" dirty="0" smtClean="0">
                <a:latin typeface="Book Antiqua" pitchFamily="18" charset="0"/>
              </a:rPr>
              <a:t>Pulse analog modulation techniques are of three types PAM,PWM and PPM</a:t>
            </a:r>
            <a:endParaRPr lang="en-US" sz="2200" i="1" dirty="0" smtClean="0">
              <a:solidFill>
                <a:srgbClr val="0070C0"/>
              </a:solidFill>
              <a:latin typeface="Book Antiqua" pitchFamily="18" charset="0"/>
            </a:endParaRPr>
          </a:p>
          <a:p>
            <a:r>
              <a:rPr lang="en-US" sz="2200" dirty="0" smtClean="0">
                <a:latin typeface="Book Antiqua" pitchFamily="18" charset="0"/>
              </a:rPr>
              <a:t>Coded pulse modulation is pulse amplitude modulation in which pulse amplitudes are transmitted in a binary code </a:t>
            </a:r>
          </a:p>
          <a:p>
            <a:r>
              <a:rPr lang="en-US" sz="2200" dirty="0" smtClean="0">
                <a:latin typeface="Book Antiqua" pitchFamily="18" charset="0"/>
              </a:rPr>
              <a:t>Fundamental and most important pulse digital modulation technique is the </a:t>
            </a:r>
            <a:r>
              <a:rPr lang="en-US" sz="2200" i="1" dirty="0" smtClean="0">
                <a:latin typeface="Book Antiqua" pitchFamily="18" charset="0"/>
              </a:rPr>
              <a:t>Pulse code Modulation </a:t>
            </a:r>
            <a:r>
              <a:rPr lang="en-US" sz="2200" dirty="0" smtClean="0">
                <a:latin typeface="Book Antiqua" pitchFamily="18" charset="0"/>
              </a:rPr>
              <a:t>(PCM)</a:t>
            </a:r>
            <a:endParaRPr lang="en-IN" sz="2200" dirty="0"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83250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37" y="254124"/>
            <a:ext cx="7935686" cy="684027"/>
          </a:xfrm>
        </p:spPr>
        <p:txBody>
          <a:bodyPr>
            <a:normAutofit fontScale="90000"/>
          </a:bodyPr>
          <a:lstStyle/>
          <a:p>
            <a:endParaRPr lang="en-IN" dirty="0">
              <a:latin typeface="Book Antiq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384" y="1107374"/>
            <a:ext cx="8383980" cy="507967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Book Antiqua" pitchFamily="18" charset="0"/>
              </a:rPr>
              <a:t>Output of the </a:t>
            </a:r>
            <a:r>
              <a:rPr lang="en-US" sz="2200" dirty="0" err="1" smtClean="0">
                <a:solidFill>
                  <a:schemeClr val="tx1"/>
                </a:solidFill>
                <a:latin typeface="Book Antiqua" pitchFamily="18" charset="0"/>
              </a:rPr>
              <a:t>quantizer</a:t>
            </a:r>
            <a:r>
              <a:rPr lang="en-US" sz="2200" dirty="0" smtClean="0">
                <a:solidFill>
                  <a:schemeClr val="tx1"/>
                </a:solidFill>
                <a:latin typeface="Book Antiqua" pitchFamily="18" charset="0"/>
              </a:rPr>
              <a:t> will have a signal which is discrete both in time and amplitude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The output of the </a:t>
            </a:r>
            <a:r>
              <a:rPr lang="en-US" sz="2200" i="1" dirty="0" smtClean="0">
                <a:solidFill>
                  <a:srgbClr val="0070C0"/>
                </a:solidFill>
                <a:latin typeface="Book Antiqua" pitchFamily="18" charset="0"/>
              </a:rPr>
              <a:t>encoder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will have a 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unique binary code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for each discrete amplitude value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The whole process of sampling , quantizing and encoding is also termed as </a:t>
            </a:r>
            <a:r>
              <a:rPr lang="en-US" sz="2200" i="1" dirty="0" smtClean="0">
                <a:solidFill>
                  <a:srgbClr val="0070C0"/>
                </a:solidFill>
                <a:latin typeface="Book Antiqua" pitchFamily="18" charset="0"/>
              </a:rPr>
              <a:t>Analog to Digital Conversion (ADC)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operation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For any analog signal output of ADC is PCM signal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i="1" dirty="0" smtClean="0">
                <a:solidFill>
                  <a:srgbClr val="C00000"/>
                </a:solidFill>
                <a:latin typeface="Book Antiqua" pitchFamily="18" charset="0"/>
              </a:rPr>
              <a:t>Quantization Noise 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: Error between original analog signal and its allocated quantized version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IN" sz="2200" i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48400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20</a:t>
            </a:fld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263"/>
            <a:ext cx="8229600" cy="67538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Case study- </a:t>
            </a:r>
            <a:r>
              <a:rPr lang="en-US" sz="2800" dirty="0" smtClean="0">
                <a:solidFill>
                  <a:srgbClr val="990099"/>
                </a:solidFill>
                <a:latin typeface="Book Antiqua" pitchFamily="18" charset="0"/>
              </a:rPr>
              <a:t>Telephone signal</a:t>
            </a:r>
            <a:endParaRPr lang="en-IN" sz="2800" dirty="0">
              <a:solidFill>
                <a:srgbClr val="990099"/>
              </a:solidFill>
              <a:latin typeface="Book Antiqua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6260" y="950029"/>
            <a:ext cx="8330540" cy="509301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Audio signal bandwidth is about </a:t>
            </a:r>
            <a:r>
              <a:rPr lang="en-US" sz="2200" i="1" dirty="0" smtClean="0">
                <a:solidFill>
                  <a:srgbClr val="0070C0"/>
                </a:solidFill>
                <a:latin typeface="Book Antiqua" pitchFamily="18" charset="0"/>
              </a:rPr>
              <a:t>15KHz</a:t>
            </a:r>
          </a:p>
          <a:p>
            <a:r>
              <a:rPr lang="en-US" sz="2200" dirty="0" smtClean="0">
                <a:latin typeface="Book Antiqua" pitchFamily="18" charset="0"/>
              </a:rPr>
              <a:t>For speech signal all signals above 3400Hz(</a:t>
            </a:r>
            <a:r>
              <a:rPr lang="en-US" sz="2400" i="1" dirty="0" smtClean="0">
                <a:solidFill>
                  <a:srgbClr val="0070C0"/>
                </a:solidFill>
                <a:latin typeface="Book Antiqua" pitchFamily="18" charset="0"/>
              </a:rPr>
              <a:t>f</a:t>
            </a:r>
            <a:r>
              <a:rPr lang="en-US" sz="2200" i="1" dirty="0" smtClean="0">
                <a:solidFill>
                  <a:srgbClr val="0070C0"/>
                </a:solidFill>
                <a:latin typeface="Book Antiqua" pitchFamily="18" charset="0"/>
              </a:rPr>
              <a:t>m)  </a:t>
            </a:r>
            <a:r>
              <a:rPr lang="en-US" sz="2200" dirty="0" smtClean="0">
                <a:latin typeface="Book Antiqua" pitchFamily="18" charset="0"/>
              </a:rPr>
              <a:t>are eliminated by Low Pass Filter </a:t>
            </a:r>
          </a:p>
          <a:p>
            <a:r>
              <a:rPr lang="en-US" sz="2200" dirty="0" smtClean="0">
                <a:latin typeface="Book Antiqua" pitchFamily="18" charset="0"/>
              </a:rPr>
              <a:t>Resulting signal is then sampled at a rate of 8000 (</a:t>
            </a:r>
            <a:r>
              <a:rPr lang="en-US" sz="2400" i="1" dirty="0" err="1" smtClean="0">
                <a:solidFill>
                  <a:srgbClr val="0070C0"/>
                </a:solidFill>
                <a:latin typeface="Book Antiqua" pitchFamily="18" charset="0"/>
              </a:rPr>
              <a:t>f</a:t>
            </a:r>
            <a:r>
              <a:rPr lang="en-US" sz="2200" dirty="0" err="1" smtClean="0">
                <a:latin typeface="Book Antiqua" pitchFamily="18" charset="0"/>
              </a:rPr>
              <a:t>s</a:t>
            </a:r>
            <a:r>
              <a:rPr lang="en-US" sz="2200" dirty="0" smtClean="0">
                <a:latin typeface="Book Antiqua" pitchFamily="18" charset="0"/>
              </a:rPr>
              <a:t>) samples per second (8KHz)  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(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f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 &gt;= 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f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m)  sampling  theorem</a:t>
            </a:r>
          </a:p>
          <a:p>
            <a:r>
              <a:rPr lang="en-US" sz="2200" dirty="0" smtClean="0">
                <a:latin typeface="Book Antiqua" pitchFamily="18" charset="0"/>
              </a:rPr>
              <a:t>Rate is kept higher than Nyquist sampling  rate of 6.8KHz so that realizable filters can be applied for signal reconstruction</a:t>
            </a:r>
          </a:p>
          <a:p>
            <a:r>
              <a:rPr lang="en-US" sz="2200" dirty="0" smtClean="0">
                <a:latin typeface="Book Antiqua" pitchFamily="18" charset="0"/>
              </a:rPr>
              <a:t>Quantization levels are  256 (L-256)</a:t>
            </a:r>
          </a:p>
          <a:p>
            <a:r>
              <a:rPr lang="en-US" sz="2200" dirty="0" smtClean="0">
                <a:latin typeface="Book Antiqua" pitchFamily="18" charset="0"/>
              </a:rPr>
              <a:t>256 levels means each level requires a group of 8 binary pulses to encode each sample (2</a:t>
            </a:r>
            <a:r>
              <a:rPr lang="en-US" sz="2200" baseline="30000" dirty="0" smtClean="0">
                <a:latin typeface="Book Antiqua" pitchFamily="18" charset="0"/>
              </a:rPr>
              <a:t>8</a:t>
            </a:r>
            <a:r>
              <a:rPr lang="en-US" sz="2200" dirty="0" smtClean="0">
                <a:latin typeface="Book Antiqua" pitchFamily="18" charset="0"/>
              </a:rPr>
              <a:t>=256)</a:t>
            </a:r>
          </a:p>
          <a:p>
            <a:r>
              <a:rPr lang="en-US" sz="2200" dirty="0" smtClean="0">
                <a:latin typeface="Book Antiqua" pitchFamily="18" charset="0"/>
              </a:rPr>
              <a:t>Each sample in this example is encoded by 8 binary bits</a:t>
            </a:r>
          </a:p>
          <a:p>
            <a:r>
              <a:rPr lang="en-US" sz="2200" dirty="0" smtClean="0">
                <a:latin typeface="Book Antiqua" pitchFamily="18" charset="0"/>
              </a:rPr>
              <a:t>Thus, a telephone signal requires  </a:t>
            </a:r>
            <a:r>
              <a:rPr lang="en-US" sz="2200" dirty="0" smtClean="0">
                <a:solidFill>
                  <a:srgbClr val="0070C0"/>
                </a:solidFill>
                <a:latin typeface="Book Antiqua" pitchFamily="18" charset="0"/>
              </a:rPr>
              <a:t>8 </a:t>
            </a:r>
            <a:r>
              <a:rPr lang="en-US" sz="2200" b="1" dirty="0" smtClean="0">
                <a:solidFill>
                  <a:srgbClr val="0070C0"/>
                </a:solidFill>
                <a:latin typeface="Book Antiqua" pitchFamily="18" charset="0"/>
              </a:rPr>
              <a:t>x </a:t>
            </a:r>
            <a:r>
              <a:rPr lang="en-US" sz="2200" dirty="0" smtClean="0">
                <a:solidFill>
                  <a:srgbClr val="0070C0"/>
                </a:solidFill>
                <a:latin typeface="Book Antiqua" pitchFamily="18" charset="0"/>
              </a:rPr>
              <a:t>8000 = 64,000 </a:t>
            </a:r>
            <a:r>
              <a:rPr lang="en-US" sz="2200" dirty="0" smtClean="0">
                <a:latin typeface="Book Antiqua" pitchFamily="18" charset="0"/>
              </a:rPr>
              <a:t>binary pulses per second   </a:t>
            </a:r>
            <a:endParaRPr lang="en-IN" sz="2200" dirty="0">
              <a:latin typeface="Book Antiqua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75013" y="6356350"/>
            <a:ext cx="82414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21</a:t>
            </a:fld>
            <a:endParaRPr lang="en-IN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513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Case study - </a:t>
            </a:r>
            <a:r>
              <a:rPr lang="en-US" sz="2800" dirty="0" smtClean="0">
                <a:solidFill>
                  <a:srgbClr val="990099"/>
                </a:solidFill>
                <a:latin typeface="Book Antiqua" pitchFamily="18" charset="0"/>
              </a:rPr>
              <a:t>Compact Disc (CD)</a:t>
            </a:r>
            <a:endParaRPr lang="en-IN" sz="2800" dirty="0">
              <a:solidFill>
                <a:srgbClr val="990099"/>
              </a:solidFill>
              <a:latin typeface="Book Antiqua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This is a case where high-fidelity is desired</a:t>
            </a:r>
          </a:p>
          <a:p>
            <a:r>
              <a:rPr lang="en-US" sz="2200" dirty="0" smtClean="0">
                <a:latin typeface="Book Antiqua" pitchFamily="18" charset="0"/>
              </a:rPr>
              <a:t>Required audio signal bandwidth 20KHz</a:t>
            </a:r>
          </a:p>
          <a:p>
            <a:r>
              <a:rPr lang="en-US" sz="2200" dirty="0" smtClean="0">
                <a:latin typeface="Book Antiqua" pitchFamily="18" charset="0"/>
              </a:rPr>
              <a:t>Actual sampling rate 44.1 KHz (rather than 40KHz as per Nyquist rate)</a:t>
            </a:r>
          </a:p>
          <a:p>
            <a:r>
              <a:rPr lang="en-US" sz="2200" dirty="0" smtClean="0">
                <a:latin typeface="Book Antiqua" pitchFamily="18" charset="0"/>
              </a:rPr>
              <a:t>The signal is quantized into  L= 65,536 quantization  levels</a:t>
            </a:r>
          </a:p>
          <a:p>
            <a:r>
              <a:rPr lang="en-US" sz="2200" dirty="0" smtClean="0">
                <a:latin typeface="Book Antiqua" pitchFamily="18" charset="0"/>
              </a:rPr>
              <a:t>To reduce quantization error each of the level is represented with 16 bits </a:t>
            </a:r>
          </a:p>
          <a:p>
            <a:r>
              <a:rPr lang="en-US" sz="2200" dirty="0" smtClean="0">
                <a:latin typeface="Book Antiqua" pitchFamily="18" charset="0"/>
              </a:rPr>
              <a:t>The binary coded samples are then recorded on the Compact  Disc with 1.4 million bits/sec 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  <a:t>(2 channel)</a:t>
            </a:r>
          </a:p>
          <a:p>
            <a:endParaRPr lang="en-US" sz="1800" dirty="0" smtClean="0">
              <a:solidFill>
                <a:schemeClr val="bg1">
                  <a:lumMod val="65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Book Antiqua" pitchFamily="18" charset="0"/>
              </a:rPr>
              <a:t>        </a:t>
            </a:r>
            <a:endParaRPr lang="en-IN" sz="2200" dirty="0">
              <a:latin typeface="Book Antiqua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63138" y="6296975"/>
            <a:ext cx="8217724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22</a:t>
            </a:fld>
            <a:endParaRPr lang="en-IN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ook Antiqua" pitchFamily="18" charset="0"/>
              </a:rPr>
              <a:t>References </a:t>
            </a:r>
            <a:endParaRPr lang="en-IN" sz="3200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3809019"/>
          </a:xfrm>
        </p:spPr>
        <p:txBody>
          <a:bodyPr>
            <a:noAutofit/>
          </a:bodyPr>
          <a:lstStyle/>
          <a:p>
            <a:endParaRPr lang="en-US" sz="2000" dirty="0" smtClean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R </a:t>
            </a:r>
            <a:r>
              <a:rPr lang="en-US" sz="2000" dirty="0" err="1" smtClean="0">
                <a:latin typeface="Book Antiqua" pitchFamily="18" charset="0"/>
              </a:rPr>
              <a:t>Taub</a:t>
            </a:r>
            <a:r>
              <a:rPr lang="en-US" sz="2000" dirty="0" smtClean="0">
                <a:latin typeface="Book Antiqua" pitchFamily="18" charset="0"/>
              </a:rPr>
              <a:t>, D Schilling and G </a:t>
            </a:r>
            <a:r>
              <a:rPr lang="en-US" sz="2000" dirty="0" err="1" smtClean="0">
                <a:latin typeface="Book Antiqua" pitchFamily="18" charset="0"/>
              </a:rPr>
              <a:t>Saha</a:t>
            </a:r>
            <a:r>
              <a:rPr lang="en-US" sz="2000" i="1" dirty="0" smtClean="0">
                <a:latin typeface="Book Antiqua" pitchFamily="18" charset="0"/>
              </a:rPr>
              <a:t>, Principles of Communication Systems, </a:t>
            </a:r>
            <a:r>
              <a:rPr lang="en-US" sz="2000" dirty="0" smtClean="0">
                <a:latin typeface="Book Antiqua" pitchFamily="18" charset="0"/>
              </a:rPr>
              <a:t>3</a:t>
            </a:r>
            <a:r>
              <a:rPr lang="en-US" sz="2000" baseline="30000" dirty="0" smtClean="0">
                <a:latin typeface="Book Antiqua" pitchFamily="18" charset="0"/>
              </a:rPr>
              <a:t>rd</a:t>
            </a:r>
            <a:r>
              <a:rPr lang="en-US" sz="2000" dirty="0" smtClean="0">
                <a:latin typeface="Book Antiqua" pitchFamily="18" charset="0"/>
              </a:rPr>
              <a:t> edition, Mc </a:t>
            </a:r>
            <a:r>
              <a:rPr lang="en-US" sz="2000" dirty="0" err="1" smtClean="0">
                <a:latin typeface="Book Antiqua" pitchFamily="18" charset="0"/>
              </a:rPr>
              <a:t>Graw</a:t>
            </a:r>
            <a:r>
              <a:rPr lang="en-US" sz="2000" dirty="0" smtClean="0">
                <a:latin typeface="Book Antiqua" pitchFamily="18" charset="0"/>
              </a:rPr>
              <a:t> Hill, 2012 </a:t>
            </a:r>
          </a:p>
          <a:p>
            <a:r>
              <a:rPr lang="en-US" sz="2000" dirty="0" smtClean="0">
                <a:latin typeface="Book Antiqua" pitchFamily="18" charset="0"/>
              </a:rPr>
              <a:t>D </a:t>
            </a:r>
            <a:r>
              <a:rPr lang="en-US" sz="2000" dirty="0" err="1" smtClean="0">
                <a:latin typeface="Book Antiqua" pitchFamily="18" charset="0"/>
              </a:rPr>
              <a:t>Roddy</a:t>
            </a:r>
            <a:r>
              <a:rPr lang="en-US" sz="2000" dirty="0" smtClean="0">
                <a:latin typeface="Book Antiqua" pitchFamily="18" charset="0"/>
              </a:rPr>
              <a:t>, J </a:t>
            </a:r>
            <a:r>
              <a:rPr lang="en-US" sz="2000" dirty="0" err="1" smtClean="0">
                <a:latin typeface="Book Antiqua" pitchFamily="18" charset="0"/>
              </a:rPr>
              <a:t>Coolen</a:t>
            </a:r>
            <a:r>
              <a:rPr lang="en-US" sz="2000" dirty="0" smtClean="0">
                <a:latin typeface="Book Antiqua" pitchFamily="18" charset="0"/>
              </a:rPr>
              <a:t>, </a:t>
            </a:r>
            <a:r>
              <a:rPr lang="en-US" sz="2000" i="1" dirty="0" smtClean="0">
                <a:latin typeface="Book Antiqua" pitchFamily="18" charset="0"/>
              </a:rPr>
              <a:t>Electronic Communication</a:t>
            </a:r>
            <a:r>
              <a:rPr lang="en-US" sz="2000" dirty="0" smtClean="0">
                <a:latin typeface="Book Antiqua" pitchFamily="18" charset="0"/>
              </a:rPr>
              <a:t>,</a:t>
            </a:r>
            <a:r>
              <a:rPr lang="en-US" sz="2000" i="1" dirty="0" smtClean="0">
                <a:latin typeface="Book Antiqua" pitchFamily="18" charset="0"/>
              </a:rPr>
              <a:t> 4</a:t>
            </a:r>
            <a:r>
              <a:rPr lang="en-US" sz="2000" i="1" baseline="30000" dirty="0" smtClean="0">
                <a:latin typeface="Book Antiqua" pitchFamily="18" charset="0"/>
              </a:rPr>
              <a:t>th</a:t>
            </a:r>
            <a:r>
              <a:rPr lang="en-US" sz="2000" i="1" dirty="0" smtClean="0">
                <a:latin typeface="Book Antiqua" pitchFamily="18" charset="0"/>
              </a:rPr>
              <a:t> edition, </a:t>
            </a:r>
            <a:r>
              <a:rPr lang="en-US" sz="2000" dirty="0" smtClean="0">
                <a:latin typeface="Book Antiqua" pitchFamily="18" charset="0"/>
              </a:rPr>
              <a:t>Pearson, 2011</a:t>
            </a:r>
          </a:p>
          <a:p>
            <a:r>
              <a:rPr lang="en-US" sz="2000" dirty="0" smtClean="0">
                <a:latin typeface="Book Antiqua" pitchFamily="18" charset="0"/>
              </a:rPr>
              <a:t>G Kennedy, B Davis, S R M </a:t>
            </a:r>
            <a:r>
              <a:rPr lang="en-US" sz="2000" dirty="0" err="1" smtClean="0">
                <a:latin typeface="Book Antiqua" pitchFamily="18" charset="0"/>
              </a:rPr>
              <a:t>Prasanna</a:t>
            </a:r>
            <a:r>
              <a:rPr lang="en-US" sz="2000" dirty="0" smtClean="0">
                <a:latin typeface="Book Antiqua" pitchFamily="18" charset="0"/>
              </a:rPr>
              <a:t>, </a:t>
            </a:r>
            <a:r>
              <a:rPr lang="en-US" sz="2000" i="1" dirty="0" smtClean="0">
                <a:latin typeface="Book Antiqua" pitchFamily="18" charset="0"/>
              </a:rPr>
              <a:t>Electronic Communication Syatems,5 </a:t>
            </a:r>
            <a:r>
              <a:rPr lang="en-US" sz="2000" baseline="30000" dirty="0" err="1" smtClean="0">
                <a:latin typeface="Book Antiqua" pitchFamily="18" charset="0"/>
              </a:rPr>
              <a:t>th</a:t>
            </a:r>
            <a:r>
              <a:rPr lang="en-US" sz="2000" dirty="0" smtClean="0">
                <a:latin typeface="Book Antiqua" pitchFamily="18" charset="0"/>
              </a:rPr>
              <a:t> edition, Mc </a:t>
            </a:r>
            <a:r>
              <a:rPr lang="en-US" sz="2000" dirty="0" err="1" smtClean="0">
                <a:latin typeface="Book Antiqua" pitchFamily="18" charset="0"/>
              </a:rPr>
              <a:t>Graw</a:t>
            </a:r>
            <a:r>
              <a:rPr lang="en-US" sz="2000" dirty="0" smtClean="0">
                <a:latin typeface="Book Antiqua" pitchFamily="18" charset="0"/>
              </a:rPr>
              <a:t> Hill, 2011</a:t>
            </a:r>
          </a:p>
          <a:p>
            <a:r>
              <a:rPr lang="en-US" sz="2000" dirty="0" smtClean="0">
                <a:latin typeface="Book Antiqua" pitchFamily="18" charset="0"/>
              </a:rPr>
              <a:t>B P </a:t>
            </a:r>
            <a:r>
              <a:rPr lang="en-US" sz="2000" dirty="0" err="1" smtClean="0">
                <a:latin typeface="Book Antiqua" pitchFamily="18" charset="0"/>
              </a:rPr>
              <a:t>Lathi</a:t>
            </a:r>
            <a:r>
              <a:rPr lang="en-US" sz="2000" dirty="0" smtClean="0">
                <a:latin typeface="Book Antiqua" pitchFamily="18" charset="0"/>
              </a:rPr>
              <a:t>, </a:t>
            </a:r>
            <a:r>
              <a:rPr lang="en-US" sz="2000" dirty="0" err="1" smtClean="0">
                <a:latin typeface="Book Antiqua" pitchFamily="18" charset="0"/>
              </a:rPr>
              <a:t>Zhi</a:t>
            </a:r>
            <a:r>
              <a:rPr lang="en-US" sz="2000" dirty="0" smtClean="0">
                <a:latin typeface="Book Antiqua" pitchFamily="18" charset="0"/>
              </a:rPr>
              <a:t> Ding, </a:t>
            </a:r>
            <a:r>
              <a:rPr lang="en-US" sz="2000" i="1" dirty="0" smtClean="0">
                <a:latin typeface="Book Antiqua" pitchFamily="18" charset="0"/>
              </a:rPr>
              <a:t>Modern Digital and Analog Communication systems, </a:t>
            </a:r>
            <a:r>
              <a:rPr lang="en-US" sz="2000" dirty="0" smtClean="0">
                <a:latin typeface="Book Antiqua" pitchFamily="18" charset="0"/>
              </a:rPr>
              <a:t>4</a:t>
            </a:r>
            <a:r>
              <a:rPr lang="en-US" sz="2000" baseline="30000" dirty="0" smtClean="0">
                <a:latin typeface="Book Antiqua" pitchFamily="18" charset="0"/>
              </a:rPr>
              <a:t>th</a:t>
            </a:r>
            <a:r>
              <a:rPr lang="en-US" sz="2000" dirty="0" smtClean="0">
                <a:latin typeface="Book Antiqua" pitchFamily="18" charset="0"/>
              </a:rPr>
              <a:t> edition</a:t>
            </a:r>
            <a:endParaRPr lang="en-IN" sz="2000" i="1" dirty="0">
              <a:latin typeface="Book Antiqua" pitchFamily="18" charset="0"/>
            </a:endParaRPr>
          </a:p>
        </p:txBody>
      </p:sp>
      <p:pic>
        <p:nvPicPr>
          <p:cNvPr id="5" name="Picture 4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23</a:t>
            </a:fld>
            <a:endParaRPr lang="en-IN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48400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2800" b="1" i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en-US" sz="2800" b="1" i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en-US" sz="4000" b="1" i="1" dirty="0" smtClean="0">
                <a:solidFill>
                  <a:srgbClr val="7030A0"/>
                </a:solidFill>
                <a:latin typeface="Book Antiqua" pitchFamily="18" charset="0"/>
              </a:rPr>
              <a:t>Thank You!!</a:t>
            </a:r>
          </a:p>
          <a:p>
            <a:pPr algn="ctr">
              <a:buNone/>
            </a:pPr>
            <a:endParaRPr lang="en-US" sz="2800" i="1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en-US" sz="2800" dirty="0" smtClean="0">
                <a:latin typeface="Book Antiqua" pitchFamily="18" charset="0"/>
              </a:rPr>
              <a:t>For any queries </a:t>
            </a:r>
          </a:p>
          <a:p>
            <a:pPr algn="ctr">
              <a:buNone/>
            </a:pPr>
            <a:r>
              <a:rPr lang="en-US" sz="2800" dirty="0" smtClean="0">
                <a:latin typeface="Book Antiqua" pitchFamily="18" charset="0"/>
              </a:rPr>
              <a:t>Contact: </a:t>
            </a:r>
            <a:r>
              <a:rPr lang="en-US" sz="2800" dirty="0" smtClean="0">
                <a:solidFill>
                  <a:srgbClr val="0070C0"/>
                </a:solidFill>
                <a:latin typeface="Book Antiqua" pitchFamily="18" charset="0"/>
              </a:rPr>
              <a:t>smitak@isquareit.edu.in</a:t>
            </a:r>
            <a:endParaRPr lang="en-IN" sz="280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endParaRPr lang="en-IN" dirty="0"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48400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7" name="Picture 6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4961"/>
            <a:ext cx="7772400" cy="1470025"/>
          </a:xfrm>
        </p:spPr>
        <p:txBody>
          <a:bodyPr/>
          <a:lstStyle/>
          <a:p>
            <a:endParaRPr lang="en-IN" dirty="0">
              <a:latin typeface="Book Antiq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752600"/>
          </a:xfrm>
        </p:spPr>
        <p:txBody>
          <a:bodyPr/>
          <a:lstStyle/>
          <a:p>
            <a:pPr lvl="0"/>
            <a:endParaRPr lang="en-IN" dirty="0" smtClean="0">
              <a:latin typeface="Book Antiqua" pitchFamily="18" charset="0"/>
            </a:endParaRPr>
          </a:p>
          <a:p>
            <a:endParaRPr lang="en-IN" dirty="0"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116632"/>
            <a:ext cx="1440160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Types of Modulation</a:t>
            </a:r>
            <a:endParaRPr lang="en-IN" b="1" dirty="0"/>
          </a:p>
        </p:txBody>
      </p:sp>
      <p:sp>
        <p:nvSpPr>
          <p:cNvPr id="10" name="Rectangle 9"/>
          <p:cNvSpPr/>
          <p:nvPr/>
        </p:nvSpPr>
        <p:spPr>
          <a:xfrm>
            <a:off x="4283968" y="3955504"/>
            <a:ext cx="1368152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Pulse Code Modulation</a:t>
            </a:r>
            <a:endParaRPr lang="en-IN" b="1" dirty="0"/>
          </a:p>
        </p:txBody>
      </p:sp>
      <p:sp>
        <p:nvSpPr>
          <p:cNvPr id="11" name="Rectangle 10"/>
          <p:cNvSpPr/>
          <p:nvPr/>
        </p:nvSpPr>
        <p:spPr>
          <a:xfrm>
            <a:off x="1691680" y="4315544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Frequency Modulation</a:t>
            </a:r>
            <a:endParaRPr lang="en-IN" b="1" dirty="0"/>
          </a:p>
        </p:txBody>
      </p:sp>
      <p:sp>
        <p:nvSpPr>
          <p:cNvPr id="12" name="Rectangle 11"/>
          <p:cNvSpPr/>
          <p:nvPr/>
        </p:nvSpPr>
        <p:spPr>
          <a:xfrm>
            <a:off x="7236296" y="2780928"/>
            <a:ext cx="1368152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Analog Modulation</a:t>
            </a:r>
            <a:endParaRPr lang="en-IN" b="1" dirty="0"/>
          </a:p>
        </p:txBody>
      </p:sp>
      <p:sp>
        <p:nvSpPr>
          <p:cNvPr id="13" name="Rectangle 12"/>
          <p:cNvSpPr/>
          <p:nvPr/>
        </p:nvSpPr>
        <p:spPr>
          <a:xfrm>
            <a:off x="4932040" y="2780928"/>
            <a:ext cx="144016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Digital Modulation</a:t>
            </a:r>
            <a:endParaRPr lang="en-IN" b="1" dirty="0"/>
          </a:p>
        </p:txBody>
      </p:sp>
      <p:sp>
        <p:nvSpPr>
          <p:cNvPr id="14" name="Rectangle 13"/>
          <p:cNvSpPr/>
          <p:nvPr/>
        </p:nvSpPr>
        <p:spPr>
          <a:xfrm>
            <a:off x="2195736" y="2947392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Angle modulation</a:t>
            </a:r>
            <a:endParaRPr lang="en-IN" b="1" dirty="0"/>
          </a:p>
        </p:txBody>
      </p:sp>
      <p:sp>
        <p:nvSpPr>
          <p:cNvPr id="15" name="Rectangle 14"/>
          <p:cNvSpPr/>
          <p:nvPr/>
        </p:nvSpPr>
        <p:spPr>
          <a:xfrm>
            <a:off x="251520" y="2924944"/>
            <a:ext cx="1368152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Amplitude Modulation</a:t>
            </a:r>
            <a:endParaRPr lang="en-IN" b="1" dirty="0"/>
          </a:p>
        </p:txBody>
      </p:sp>
      <p:sp>
        <p:nvSpPr>
          <p:cNvPr id="16" name="Rectangle 15"/>
          <p:cNvSpPr/>
          <p:nvPr/>
        </p:nvSpPr>
        <p:spPr>
          <a:xfrm>
            <a:off x="5940152" y="1484784"/>
            <a:ext cx="1656184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Pulse Modulation</a:t>
            </a:r>
            <a:endParaRPr lang="en-IN" b="1" dirty="0"/>
          </a:p>
        </p:txBody>
      </p:sp>
      <p:sp>
        <p:nvSpPr>
          <p:cNvPr id="17" name="Rectangle 16"/>
          <p:cNvSpPr/>
          <p:nvPr/>
        </p:nvSpPr>
        <p:spPr>
          <a:xfrm>
            <a:off x="971600" y="1412776"/>
            <a:ext cx="187220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Continuous wave Modulation</a:t>
            </a:r>
            <a:endParaRPr lang="en-IN" b="1" dirty="0"/>
          </a:p>
        </p:txBody>
      </p:sp>
      <p:sp>
        <p:nvSpPr>
          <p:cNvPr id="19" name="Rectangle 18"/>
          <p:cNvSpPr/>
          <p:nvPr/>
        </p:nvSpPr>
        <p:spPr>
          <a:xfrm>
            <a:off x="4788024" y="5035624"/>
            <a:ext cx="144016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Delta Modulation</a:t>
            </a:r>
            <a:endParaRPr lang="en-IN" b="1" dirty="0"/>
          </a:p>
        </p:txBody>
      </p:sp>
      <p:sp>
        <p:nvSpPr>
          <p:cNvPr id="20" name="Rectangle 19"/>
          <p:cNvSpPr/>
          <p:nvPr/>
        </p:nvSpPr>
        <p:spPr>
          <a:xfrm>
            <a:off x="7524328" y="4387552"/>
            <a:ext cx="720080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PWM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8495928" y="4365104"/>
            <a:ext cx="648072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PPM</a:t>
            </a:r>
            <a:endParaRPr lang="en-IN" b="1" dirty="0"/>
          </a:p>
        </p:txBody>
      </p:sp>
      <p:sp>
        <p:nvSpPr>
          <p:cNvPr id="22" name="Rectangle 21"/>
          <p:cNvSpPr/>
          <p:nvPr/>
        </p:nvSpPr>
        <p:spPr>
          <a:xfrm>
            <a:off x="6516216" y="4387552"/>
            <a:ext cx="648072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PAM</a:t>
            </a:r>
            <a:endParaRPr lang="en-IN" dirty="0"/>
          </a:p>
        </p:txBody>
      </p:sp>
      <p:sp>
        <p:nvSpPr>
          <p:cNvPr id="23" name="Rectangle 22"/>
          <p:cNvSpPr/>
          <p:nvPr/>
        </p:nvSpPr>
        <p:spPr>
          <a:xfrm>
            <a:off x="2339752" y="555323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Phase Modulation</a:t>
            </a:r>
            <a:endParaRPr lang="en-IN" b="1" dirty="0"/>
          </a:p>
        </p:txBody>
      </p:sp>
      <p:cxnSp>
        <p:nvCxnSpPr>
          <p:cNvPr id="31" name="Straight Arrow Connector 30"/>
          <p:cNvCxnSpPr>
            <a:endCxn id="16" idx="0"/>
          </p:cNvCxnSpPr>
          <p:nvPr/>
        </p:nvCxnSpPr>
        <p:spPr>
          <a:xfrm>
            <a:off x="4932040" y="548680"/>
            <a:ext cx="1836204" cy="936104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187624" y="2060848"/>
            <a:ext cx="0" cy="886544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7" idx="0"/>
          </p:cNvCxnSpPr>
          <p:nvPr/>
        </p:nvCxnSpPr>
        <p:spPr>
          <a:xfrm flipH="1">
            <a:off x="1907704" y="548680"/>
            <a:ext cx="1584176" cy="864096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203848" y="3523456"/>
            <a:ext cx="0" cy="2016224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292080" y="3429000"/>
            <a:ext cx="0" cy="526504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83768" y="2060848"/>
            <a:ext cx="0" cy="886544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555776" y="3523456"/>
            <a:ext cx="0" cy="792088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868144" y="3451448"/>
            <a:ext cx="0" cy="1584176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820472" y="3883496"/>
            <a:ext cx="0" cy="504056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884368" y="3883496"/>
            <a:ext cx="0" cy="504056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876256" y="3883496"/>
            <a:ext cx="0" cy="504056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876256" y="3883496"/>
            <a:ext cx="19442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884368" y="3429000"/>
            <a:ext cx="0" cy="454496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524328" y="2132856"/>
            <a:ext cx="0" cy="67052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084168" y="2132856"/>
            <a:ext cx="0" cy="67052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7524328" y="4365104"/>
            <a:ext cx="720080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PWM</a:t>
            </a:r>
            <a:endParaRPr lang="en-IN" b="1" dirty="0"/>
          </a:p>
        </p:txBody>
      </p:sp>
      <p:sp>
        <p:nvSpPr>
          <p:cNvPr id="90" name="Rectangle 89"/>
          <p:cNvSpPr/>
          <p:nvPr/>
        </p:nvSpPr>
        <p:spPr>
          <a:xfrm>
            <a:off x="6516216" y="4365104"/>
            <a:ext cx="648072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PAM</a:t>
            </a:r>
            <a:endParaRPr lang="en-IN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251520" y="1886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 Antiqua" pitchFamily="18" charset="0"/>
              </a:rPr>
              <a:t>CLASSIFICATION</a:t>
            </a:r>
            <a:endParaRPr lang="en-IN" sz="2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93" name="Slide Number Placeholder 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3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48400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89" grpId="0" animBg="1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9807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Pulse Amplitude Modulation</a:t>
            </a:r>
            <a:endParaRPr lang="en-IN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72716"/>
            <a:ext cx="8369210" cy="5112448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Process of varying the amplitude of the pulse in proportion to the instantaneous variations of message signal</a:t>
            </a:r>
          </a:p>
          <a:p>
            <a:r>
              <a:rPr lang="en-US" sz="2200" i="1" dirty="0" smtClean="0">
                <a:solidFill>
                  <a:srgbClr val="0070C0"/>
                </a:solidFill>
                <a:latin typeface="Book Antiqua" pitchFamily="18" charset="0"/>
              </a:rPr>
              <a:t>C(t) </a:t>
            </a:r>
            <a:r>
              <a:rPr lang="en-US" sz="2200" dirty="0" smtClean="0">
                <a:latin typeface="Book Antiqua" pitchFamily="18" charset="0"/>
              </a:rPr>
              <a:t>is a periodic pulse train with a period of </a:t>
            </a:r>
            <a:r>
              <a:rPr lang="en-US" sz="2200" i="1" dirty="0" smtClean="0">
                <a:solidFill>
                  <a:srgbClr val="0070C0"/>
                </a:solidFill>
                <a:latin typeface="Book Antiqua" pitchFamily="18" charset="0"/>
              </a:rPr>
              <a:t>Ts</a:t>
            </a:r>
          </a:p>
          <a:p>
            <a:r>
              <a:rPr lang="en-US" sz="2200" dirty="0" smtClean="0">
                <a:latin typeface="Book Antiqua" pitchFamily="18" charset="0"/>
              </a:rPr>
              <a:t>Pulse amplitude modulated wave in time domain is obtained by multiplying the message signal with the </a:t>
            </a:r>
            <a:r>
              <a:rPr lang="en-US" sz="2200" i="1" dirty="0" smtClean="0">
                <a:latin typeface="Book Antiqua" pitchFamily="18" charset="0"/>
              </a:rPr>
              <a:t>pulse train</a:t>
            </a:r>
          </a:p>
          <a:p>
            <a:r>
              <a:rPr lang="en-US" sz="2200" dirty="0" smtClean="0">
                <a:latin typeface="Book Antiqua" pitchFamily="18" charset="0"/>
              </a:rPr>
              <a:t>The </a:t>
            </a:r>
            <a:r>
              <a:rPr lang="en-US" sz="2200" i="1" dirty="0" smtClean="0">
                <a:latin typeface="Book Antiqua" pitchFamily="18" charset="0"/>
              </a:rPr>
              <a:t>amplitude</a:t>
            </a:r>
            <a:r>
              <a:rPr lang="en-US" sz="2200" dirty="0" smtClean="0">
                <a:latin typeface="Book Antiqua" pitchFamily="18" charset="0"/>
              </a:rPr>
              <a:t> of the PAM signal </a:t>
            </a:r>
            <a:r>
              <a:rPr lang="en-US" sz="2200" i="1" dirty="0" smtClean="0">
                <a:latin typeface="Book Antiqua" pitchFamily="18" charset="0"/>
              </a:rPr>
              <a:t>follows</a:t>
            </a:r>
            <a:r>
              <a:rPr lang="en-US" sz="2200" dirty="0" smtClean="0">
                <a:latin typeface="Book Antiqua" pitchFamily="18" charset="0"/>
              </a:rPr>
              <a:t> the message signal </a:t>
            </a:r>
            <a:r>
              <a:rPr lang="en-US" sz="2200" i="1" dirty="0" smtClean="0">
                <a:latin typeface="Book Antiqua" pitchFamily="18" charset="0"/>
              </a:rPr>
              <a:t>contour</a:t>
            </a:r>
          </a:p>
          <a:p>
            <a:r>
              <a:rPr lang="en-US" sz="2200" dirty="0" smtClean="0">
                <a:latin typeface="Book Antiqua" pitchFamily="18" charset="0"/>
              </a:rPr>
              <a:t>The message signal is a low frequency signal</a:t>
            </a:r>
          </a:p>
          <a:p>
            <a:r>
              <a:rPr lang="en-US" sz="2200" dirty="0" smtClean="0">
                <a:latin typeface="Book Antiqua" pitchFamily="18" charset="0"/>
              </a:rPr>
              <a:t>PAM signal  results in convolution of their spectra in the frequency domain</a:t>
            </a:r>
          </a:p>
          <a:p>
            <a:r>
              <a:rPr lang="en-US" sz="2200" dirty="0" smtClean="0">
                <a:latin typeface="Book Antiqua" pitchFamily="18" charset="0"/>
              </a:rPr>
              <a:t>Spectrum of PAM signal is in low frequency range</a:t>
            </a:r>
          </a:p>
          <a:p>
            <a:r>
              <a:rPr lang="en-US" sz="2200" dirty="0" smtClean="0">
                <a:latin typeface="Book Antiqua" pitchFamily="18" charset="0"/>
              </a:rPr>
              <a:t>PAM is found to be useful in </a:t>
            </a:r>
            <a:r>
              <a:rPr lang="en-US" sz="2200" i="1" dirty="0" smtClean="0">
                <a:latin typeface="Book Antiqua" pitchFamily="18" charset="0"/>
              </a:rPr>
              <a:t>sampling process   </a:t>
            </a:r>
            <a:endParaRPr lang="en-IN" sz="2200" i="1" dirty="0"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48400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4699996"/>
            <a:ext cx="38576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Pulse Amplitude Modulation (PAM)</a:t>
            </a:r>
            <a:endParaRPr lang="en-IN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5800" y="1719465"/>
            <a:ext cx="44958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3400" y="3825044"/>
            <a:ext cx="4724400" cy="878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562600" y="1524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Message signal, m(t)</a:t>
            </a:r>
            <a:endParaRPr lang="en-IN" sz="2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638802" y="3429000"/>
            <a:ext cx="251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Periodic Pulse train,  c(t) </a:t>
            </a:r>
            <a:endParaRPr lang="en-IN" dirty="0"/>
          </a:p>
        </p:txBody>
      </p:sp>
      <p:sp>
        <p:nvSpPr>
          <p:cNvPr id="117" name="TextBox 116"/>
          <p:cNvSpPr txBox="1"/>
          <p:nvPr/>
        </p:nvSpPr>
        <p:spPr>
          <a:xfrm>
            <a:off x="5638803" y="5257800"/>
            <a:ext cx="289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Naturally sampled signal ,s(t)</a:t>
            </a:r>
            <a:endParaRPr lang="en-IN" dirty="0"/>
          </a:p>
        </p:txBody>
      </p:sp>
      <p:sp>
        <p:nvSpPr>
          <p:cNvPr id="119" name="TextBox 118"/>
          <p:cNvSpPr txBox="1"/>
          <p:nvPr/>
        </p:nvSpPr>
        <p:spPr>
          <a:xfrm>
            <a:off x="-98950" y="3861048"/>
            <a:ext cx="579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   </a:t>
            </a:r>
            <a:r>
              <a:rPr lang="en-US" sz="1100" b="1" dirty="0" smtClean="0"/>
              <a:t>                           -5Ts    -4Ts                -2T       -Ts         0        Ts         2Ts                 4Ts             </a:t>
            </a:r>
            <a:endParaRPr lang="en-IN" sz="1100" b="1" dirty="0"/>
          </a:p>
        </p:txBody>
      </p:sp>
      <p:sp>
        <p:nvSpPr>
          <p:cNvPr id="120" name="Oval 119"/>
          <p:cNvSpPr/>
          <p:nvPr/>
        </p:nvSpPr>
        <p:spPr>
          <a:xfrm>
            <a:off x="5257800" y="3376629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1" name="Oval 120"/>
          <p:cNvSpPr/>
          <p:nvPr/>
        </p:nvSpPr>
        <p:spPr>
          <a:xfrm>
            <a:off x="4953000" y="3376629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2" name="Oval 121"/>
          <p:cNvSpPr/>
          <p:nvPr/>
        </p:nvSpPr>
        <p:spPr>
          <a:xfrm>
            <a:off x="5105400" y="3376629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3" name="Oval 122"/>
          <p:cNvSpPr/>
          <p:nvPr/>
        </p:nvSpPr>
        <p:spPr>
          <a:xfrm>
            <a:off x="381000" y="36576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4" name="Oval 123"/>
          <p:cNvSpPr/>
          <p:nvPr/>
        </p:nvSpPr>
        <p:spPr>
          <a:xfrm>
            <a:off x="685800" y="3395865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3" name="Rectangle 62"/>
          <p:cNvSpPr/>
          <p:nvPr/>
        </p:nvSpPr>
        <p:spPr>
          <a:xfrm>
            <a:off x="4724400" y="2919429"/>
            <a:ext cx="152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4" name="Rectangle 63"/>
          <p:cNvSpPr/>
          <p:nvPr/>
        </p:nvSpPr>
        <p:spPr>
          <a:xfrm>
            <a:off x="990600" y="2919429"/>
            <a:ext cx="152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5" name="Rectangle 64"/>
          <p:cNvSpPr/>
          <p:nvPr/>
        </p:nvSpPr>
        <p:spPr>
          <a:xfrm>
            <a:off x="1371600" y="2919429"/>
            <a:ext cx="152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6" name="Rectangle 65"/>
          <p:cNvSpPr/>
          <p:nvPr/>
        </p:nvSpPr>
        <p:spPr>
          <a:xfrm>
            <a:off x="1752600" y="2919429"/>
            <a:ext cx="152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7" name="Rectangle 66"/>
          <p:cNvSpPr/>
          <p:nvPr/>
        </p:nvSpPr>
        <p:spPr>
          <a:xfrm>
            <a:off x="2133600" y="2919429"/>
            <a:ext cx="152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8" name="Rectangle 67"/>
          <p:cNvSpPr/>
          <p:nvPr/>
        </p:nvSpPr>
        <p:spPr>
          <a:xfrm>
            <a:off x="2514600" y="2919429"/>
            <a:ext cx="152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9" name="Rectangle 68"/>
          <p:cNvSpPr/>
          <p:nvPr/>
        </p:nvSpPr>
        <p:spPr>
          <a:xfrm>
            <a:off x="2895600" y="2919429"/>
            <a:ext cx="152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0" name="Rectangle 69"/>
          <p:cNvSpPr/>
          <p:nvPr/>
        </p:nvSpPr>
        <p:spPr>
          <a:xfrm>
            <a:off x="4419600" y="2919429"/>
            <a:ext cx="152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1" name="Rectangle 70"/>
          <p:cNvSpPr/>
          <p:nvPr/>
        </p:nvSpPr>
        <p:spPr>
          <a:xfrm>
            <a:off x="4038600" y="2919429"/>
            <a:ext cx="152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2" name="Rectangle 71"/>
          <p:cNvSpPr/>
          <p:nvPr/>
        </p:nvSpPr>
        <p:spPr>
          <a:xfrm>
            <a:off x="3657600" y="2919429"/>
            <a:ext cx="152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7" name="Rectangle 76"/>
          <p:cNvSpPr/>
          <p:nvPr/>
        </p:nvSpPr>
        <p:spPr>
          <a:xfrm>
            <a:off x="3276600" y="2919429"/>
            <a:ext cx="152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533400" y="5517232"/>
            <a:ext cx="47244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533400" y="36576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676400" y="2557667"/>
            <a:ext cx="30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τ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752600" y="2843229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1115616" y="1016732"/>
            <a:ext cx="3530600" cy="1428750"/>
          </a:xfrm>
          <a:custGeom>
            <a:avLst/>
            <a:gdLst>
              <a:gd name="connsiteX0" fmla="*/ 0 w 3530600"/>
              <a:gd name="connsiteY0" fmla="*/ 715433 h 1428750"/>
              <a:gd name="connsiteX1" fmla="*/ 901700 w 3530600"/>
              <a:gd name="connsiteY1" fmla="*/ 4233 h 1428750"/>
              <a:gd name="connsiteX2" fmla="*/ 1778000 w 3530600"/>
              <a:gd name="connsiteY2" fmla="*/ 690033 h 1428750"/>
              <a:gd name="connsiteX3" fmla="*/ 2679700 w 3530600"/>
              <a:gd name="connsiteY3" fmla="*/ 1426633 h 1428750"/>
              <a:gd name="connsiteX4" fmla="*/ 3530600 w 3530600"/>
              <a:gd name="connsiteY4" fmla="*/ 702733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0600" h="1428750">
                <a:moveTo>
                  <a:pt x="0" y="715433"/>
                </a:moveTo>
                <a:cubicBezTo>
                  <a:pt x="302683" y="361949"/>
                  <a:pt x="605367" y="8466"/>
                  <a:pt x="901700" y="4233"/>
                </a:cubicBezTo>
                <a:cubicBezTo>
                  <a:pt x="1198033" y="0"/>
                  <a:pt x="1481667" y="452966"/>
                  <a:pt x="1778000" y="690033"/>
                </a:cubicBezTo>
                <a:cubicBezTo>
                  <a:pt x="2074333" y="927100"/>
                  <a:pt x="2387600" y="1424516"/>
                  <a:pt x="2679700" y="1426633"/>
                </a:cubicBezTo>
                <a:cubicBezTo>
                  <a:pt x="2971800" y="1428750"/>
                  <a:pt x="3251200" y="1065741"/>
                  <a:pt x="3530600" y="702733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42" name="Straight Connector 141"/>
          <p:cNvCxnSpPr>
            <a:stCxn id="33" idx="0"/>
          </p:cNvCxnSpPr>
          <p:nvPr/>
        </p:nvCxnSpPr>
        <p:spPr>
          <a:xfrm>
            <a:off x="1115616" y="1732165"/>
            <a:ext cx="0" cy="377536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2951820" y="1732165"/>
            <a:ext cx="0" cy="377536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644008" y="1732165"/>
            <a:ext cx="0" cy="377536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48400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36" name="Picture 35" descr="Logo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5148064" y="155679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IN" dirty="0"/>
          </a:p>
        </p:txBody>
      </p:sp>
      <p:sp>
        <p:nvSpPr>
          <p:cNvPr id="44" name="TextBox 43"/>
          <p:cNvSpPr txBox="1"/>
          <p:nvPr/>
        </p:nvSpPr>
        <p:spPr>
          <a:xfrm>
            <a:off x="5220072" y="363573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IN" dirty="0"/>
          </a:p>
        </p:txBody>
      </p:sp>
      <p:sp>
        <p:nvSpPr>
          <p:cNvPr id="45" name="TextBox 44"/>
          <p:cNvSpPr txBox="1"/>
          <p:nvPr/>
        </p:nvSpPr>
        <p:spPr>
          <a:xfrm>
            <a:off x="5220072" y="532792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126"/>
            <a:ext cx="82296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Pulse width Modulation PWM</a:t>
            </a:r>
            <a:endParaRPr lang="en-IN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39726"/>
            <a:ext cx="8208912" cy="5616624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In  pulse modulation techniques if the frequency and amplitude of a pulse train are kept constant and the </a:t>
            </a:r>
            <a:r>
              <a:rPr lang="en-US" sz="2200" i="1" dirty="0" smtClean="0">
                <a:latin typeface="Book Antiqua" pitchFamily="18" charset="0"/>
              </a:rPr>
              <a:t>width of the pulse </a:t>
            </a:r>
            <a:r>
              <a:rPr lang="en-US" sz="2200" dirty="0" smtClean="0">
                <a:latin typeface="Book Antiqua" pitchFamily="18" charset="0"/>
              </a:rPr>
              <a:t>is varied with a </a:t>
            </a:r>
            <a:r>
              <a:rPr lang="en-US" sz="2200" i="1" dirty="0" smtClean="0">
                <a:latin typeface="Book Antiqua" pitchFamily="18" charset="0"/>
              </a:rPr>
              <a:t>modulating signal </a:t>
            </a:r>
            <a:r>
              <a:rPr lang="en-US" sz="2200" dirty="0" smtClean="0">
                <a:latin typeface="Book Antiqua" pitchFamily="18" charset="0"/>
              </a:rPr>
              <a:t>then the result is PWM</a:t>
            </a:r>
          </a:p>
          <a:p>
            <a:r>
              <a:rPr lang="en-US" sz="2200" dirty="0" smtClean="0">
                <a:latin typeface="Book Antiqua" pitchFamily="18" charset="0"/>
              </a:rPr>
              <a:t>Width of the pulse train in PWM is proportional to </a:t>
            </a:r>
            <a:r>
              <a:rPr lang="en-US" sz="2200" i="1" dirty="0" smtClean="0">
                <a:latin typeface="Book Antiqua" pitchFamily="18" charset="0"/>
              </a:rPr>
              <a:t>instantaneous amplitude </a:t>
            </a:r>
            <a:r>
              <a:rPr lang="en-US" sz="2200" dirty="0" smtClean="0">
                <a:latin typeface="Book Antiqua" pitchFamily="18" charset="0"/>
              </a:rPr>
              <a:t>of message signal</a:t>
            </a:r>
          </a:p>
          <a:p>
            <a:r>
              <a:rPr lang="en-US" sz="2200" dirty="0" smtClean="0">
                <a:latin typeface="Book Antiqua" pitchFamily="18" charset="0"/>
              </a:rPr>
              <a:t> for positive values of message pulse width proportionally increases and for negative values decreases proportionally</a:t>
            </a:r>
          </a:p>
          <a:p>
            <a:r>
              <a:rPr lang="en-US" sz="2200" dirty="0" smtClean="0">
                <a:latin typeface="Book Antiqua" pitchFamily="18" charset="0"/>
              </a:rPr>
              <a:t>PWM is more robust to noise than PAM</a:t>
            </a:r>
          </a:p>
          <a:p>
            <a:r>
              <a:rPr lang="en-US" sz="2200" dirty="0" smtClean="0">
                <a:latin typeface="Book Antiqua" pitchFamily="18" charset="0"/>
              </a:rPr>
              <a:t>Width modulation of pulse is done using </a:t>
            </a:r>
            <a:r>
              <a:rPr lang="en-US" sz="2200" i="1" dirty="0" smtClean="0">
                <a:latin typeface="Book Antiqua" pitchFamily="18" charset="0"/>
              </a:rPr>
              <a:t>leading edges </a:t>
            </a:r>
            <a:r>
              <a:rPr lang="en-US" sz="2200" dirty="0" smtClean="0">
                <a:latin typeface="Book Antiqua" pitchFamily="18" charset="0"/>
              </a:rPr>
              <a:t>or using </a:t>
            </a:r>
            <a:r>
              <a:rPr lang="en-US" sz="2200" i="1" dirty="0" smtClean="0">
                <a:latin typeface="Book Antiqua" pitchFamily="18" charset="0"/>
              </a:rPr>
              <a:t>trailing edge </a:t>
            </a:r>
            <a:r>
              <a:rPr lang="en-US" sz="2200" dirty="0" smtClean="0">
                <a:latin typeface="Book Antiqua" pitchFamily="18" charset="0"/>
              </a:rPr>
              <a:t>or </a:t>
            </a:r>
            <a:r>
              <a:rPr lang="en-US" sz="2200" i="1" dirty="0" smtClean="0">
                <a:latin typeface="Book Antiqua" pitchFamily="18" charset="0"/>
              </a:rPr>
              <a:t>using both(centre)</a:t>
            </a:r>
          </a:p>
          <a:p>
            <a:r>
              <a:rPr lang="en-US" sz="2200" dirty="0" smtClean="0">
                <a:latin typeface="Book Antiqua" pitchFamily="18" charset="0"/>
              </a:rPr>
              <a:t>PWM signal also contain message information but seldom used in sampling as randomness is involved in message information</a:t>
            </a:r>
          </a:p>
          <a:p>
            <a:r>
              <a:rPr lang="en-US" sz="2200" dirty="0" smtClean="0">
                <a:latin typeface="Book Antiqua" pitchFamily="18" charset="0"/>
              </a:rPr>
              <a:t>Limited use in signal processing and in communication filed</a:t>
            </a:r>
          </a:p>
          <a:p>
            <a:endParaRPr lang="en-US" sz="2200" dirty="0" smtClean="0">
              <a:latin typeface="Book Antiqua" pitchFamily="18" charset="0"/>
            </a:endParaRPr>
          </a:p>
          <a:p>
            <a:endParaRPr lang="en-US" sz="2200" dirty="0" smtClean="0">
              <a:latin typeface="Book Antiqua" pitchFamily="18" charset="0"/>
            </a:endParaRPr>
          </a:p>
          <a:p>
            <a:endParaRPr lang="en-US" sz="2200" dirty="0" smtClean="0">
              <a:latin typeface="Book Antiqua" pitchFamily="18" charset="0"/>
            </a:endParaRPr>
          </a:p>
          <a:p>
            <a:endParaRPr lang="en-US" sz="2200" dirty="0" smtClean="0">
              <a:latin typeface="Book Antiqua" pitchFamily="18" charset="0"/>
            </a:endParaRPr>
          </a:p>
          <a:p>
            <a:endParaRPr lang="en-IN" sz="2200" dirty="0"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48400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7" name="Picture 6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48400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14400" y="1676400"/>
            <a:ext cx="1524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Rectangle 28"/>
          <p:cNvSpPr/>
          <p:nvPr/>
        </p:nvSpPr>
        <p:spPr>
          <a:xfrm>
            <a:off x="1676400" y="2492896"/>
            <a:ext cx="304800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 29"/>
          <p:cNvSpPr/>
          <p:nvPr/>
        </p:nvSpPr>
        <p:spPr>
          <a:xfrm>
            <a:off x="3810000" y="2492896"/>
            <a:ext cx="152400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4800" y="3200400"/>
            <a:ext cx="4343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81000" y="2286000"/>
            <a:ext cx="426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914400" y="152401"/>
            <a:ext cx="3124200" cy="1219200"/>
          </a:xfrm>
          <a:custGeom>
            <a:avLst/>
            <a:gdLst>
              <a:gd name="connsiteX0" fmla="*/ 0 w 3039035"/>
              <a:gd name="connsiteY0" fmla="*/ 811305 h 1489635"/>
              <a:gd name="connsiteX1" fmla="*/ 708212 w 3039035"/>
              <a:gd name="connsiteY1" fmla="*/ 4482 h 1489635"/>
              <a:gd name="connsiteX2" fmla="*/ 1506070 w 3039035"/>
              <a:gd name="connsiteY2" fmla="*/ 784411 h 1489635"/>
              <a:gd name="connsiteX3" fmla="*/ 2223247 w 3039035"/>
              <a:gd name="connsiteY3" fmla="*/ 1465729 h 1489635"/>
              <a:gd name="connsiteX4" fmla="*/ 3039035 w 3039035"/>
              <a:gd name="connsiteY4" fmla="*/ 640976 h 148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9035" h="1489635">
                <a:moveTo>
                  <a:pt x="0" y="811305"/>
                </a:moveTo>
                <a:cubicBezTo>
                  <a:pt x="228600" y="410134"/>
                  <a:pt x="457200" y="8964"/>
                  <a:pt x="708212" y="4482"/>
                </a:cubicBezTo>
                <a:cubicBezTo>
                  <a:pt x="959224" y="0"/>
                  <a:pt x="1253564" y="540870"/>
                  <a:pt x="1506070" y="784411"/>
                </a:cubicBezTo>
                <a:cubicBezTo>
                  <a:pt x="1758576" y="1027952"/>
                  <a:pt x="1967753" y="1489635"/>
                  <a:pt x="2223247" y="1465729"/>
                </a:cubicBezTo>
                <a:cubicBezTo>
                  <a:pt x="2478741" y="1441823"/>
                  <a:pt x="2906059" y="769470"/>
                  <a:pt x="3039035" y="640976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7" name="Rectangle 46"/>
          <p:cNvSpPr/>
          <p:nvPr/>
        </p:nvSpPr>
        <p:spPr>
          <a:xfrm>
            <a:off x="3124200" y="2492896"/>
            <a:ext cx="79648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2" name="Rectangle 51"/>
          <p:cNvSpPr/>
          <p:nvPr/>
        </p:nvSpPr>
        <p:spPr>
          <a:xfrm>
            <a:off x="1676400" y="1676400"/>
            <a:ext cx="1524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3" name="Rectangle 52"/>
          <p:cNvSpPr/>
          <p:nvPr/>
        </p:nvSpPr>
        <p:spPr>
          <a:xfrm>
            <a:off x="2362200" y="1676400"/>
            <a:ext cx="1524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4" name="Rectangle 53"/>
          <p:cNvSpPr/>
          <p:nvPr/>
        </p:nvSpPr>
        <p:spPr>
          <a:xfrm>
            <a:off x="3124200" y="1676400"/>
            <a:ext cx="1524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5" name="Rectangle 54"/>
          <p:cNvSpPr/>
          <p:nvPr/>
        </p:nvSpPr>
        <p:spPr>
          <a:xfrm>
            <a:off x="3810000" y="1676400"/>
            <a:ext cx="1524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81000" y="4876800"/>
            <a:ext cx="4343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81000" y="6165304"/>
            <a:ext cx="4343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524000" y="4191000"/>
            <a:ext cx="304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61" name="Rectangle 60"/>
          <p:cNvSpPr/>
          <p:nvPr/>
        </p:nvSpPr>
        <p:spPr>
          <a:xfrm>
            <a:off x="2375756" y="4191000"/>
            <a:ext cx="1524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 smtClean="0"/>
          </a:p>
        </p:txBody>
      </p:sp>
      <p:sp>
        <p:nvSpPr>
          <p:cNvPr id="62" name="Rectangle 61"/>
          <p:cNvSpPr/>
          <p:nvPr/>
        </p:nvSpPr>
        <p:spPr>
          <a:xfrm>
            <a:off x="3200400" y="4191000"/>
            <a:ext cx="762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63" name="Rectangle 62"/>
          <p:cNvSpPr/>
          <p:nvPr/>
        </p:nvSpPr>
        <p:spPr>
          <a:xfrm>
            <a:off x="914400" y="4191000"/>
            <a:ext cx="1524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914400" y="838200"/>
            <a:ext cx="0" cy="2405764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5" idx="1"/>
          </p:cNvCxnSpPr>
          <p:nvPr/>
        </p:nvCxnSpPr>
        <p:spPr>
          <a:xfrm>
            <a:off x="1642459" y="156069"/>
            <a:ext cx="33941" cy="304433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362200" y="685800"/>
            <a:ext cx="0" cy="25908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124200" y="1371600"/>
            <a:ext cx="0" cy="1905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810000" y="914400"/>
            <a:ext cx="0" cy="35052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962400" y="2209800"/>
            <a:ext cx="0" cy="312420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066800" y="1600200"/>
            <a:ext cx="0" cy="373380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828800" y="2286000"/>
            <a:ext cx="0" cy="304800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519772" y="2209800"/>
            <a:ext cx="0" cy="312420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276600" y="2286000"/>
            <a:ext cx="0" cy="312420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3810000" y="5481228"/>
            <a:ext cx="1524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 smtClean="0"/>
          </a:p>
        </p:txBody>
      </p:sp>
      <p:sp>
        <p:nvSpPr>
          <p:cNvPr id="114" name="Rectangle 113"/>
          <p:cNvSpPr/>
          <p:nvPr/>
        </p:nvSpPr>
        <p:spPr>
          <a:xfrm>
            <a:off x="3200400" y="5481228"/>
            <a:ext cx="762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 smtClean="0"/>
          </a:p>
        </p:txBody>
      </p:sp>
      <p:sp>
        <p:nvSpPr>
          <p:cNvPr id="115" name="Rectangle 114"/>
          <p:cNvSpPr/>
          <p:nvPr/>
        </p:nvSpPr>
        <p:spPr>
          <a:xfrm>
            <a:off x="2362200" y="5481228"/>
            <a:ext cx="1524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 smtClean="0"/>
          </a:p>
        </p:txBody>
      </p:sp>
      <p:sp>
        <p:nvSpPr>
          <p:cNvPr id="119" name="Rectangle 118"/>
          <p:cNvSpPr/>
          <p:nvPr/>
        </p:nvSpPr>
        <p:spPr>
          <a:xfrm>
            <a:off x="1600200" y="5481228"/>
            <a:ext cx="304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20" name="Rectangle 119"/>
          <p:cNvSpPr/>
          <p:nvPr/>
        </p:nvSpPr>
        <p:spPr>
          <a:xfrm>
            <a:off x="914400" y="5481228"/>
            <a:ext cx="1524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 smtClean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990600" y="2133600"/>
            <a:ext cx="0" cy="419100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54" idx="2"/>
          </p:cNvCxnSpPr>
          <p:nvPr/>
        </p:nvCxnSpPr>
        <p:spPr>
          <a:xfrm>
            <a:off x="3200400" y="2286000"/>
            <a:ext cx="38100" cy="403860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438400" y="2209800"/>
            <a:ext cx="0" cy="411480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752600" y="2209800"/>
            <a:ext cx="0" cy="411480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5" idx="2"/>
            <a:endCxn id="112" idx="2"/>
          </p:cNvCxnSpPr>
          <p:nvPr/>
        </p:nvCxnSpPr>
        <p:spPr>
          <a:xfrm>
            <a:off x="3886200" y="2286000"/>
            <a:ext cx="0" cy="388102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3810000" y="4191000"/>
            <a:ext cx="1524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6" name="Rectangle 155"/>
          <p:cNvSpPr/>
          <p:nvPr/>
        </p:nvSpPr>
        <p:spPr>
          <a:xfrm>
            <a:off x="914400" y="2492896"/>
            <a:ext cx="129208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7" name="Rectangle 156"/>
          <p:cNvSpPr/>
          <p:nvPr/>
        </p:nvSpPr>
        <p:spPr>
          <a:xfrm>
            <a:off x="2362200" y="2492896"/>
            <a:ext cx="121568" cy="707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75" name="Straight Arrow Connector 174"/>
          <p:cNvCxnSpPr/>
          <p:nvPr/>
        </p:nvCxnSpPr>
        <p:spPr>
          <a:xfrm>
            <a:off x="381000" y="762000"/>
            <a:ext cx="426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Oval 175"/>
          <p:cNvSpPr/>
          <p:nvPr/>
        </p:nvSpPr>
        <p:spPr>
          <a:xfrm>
            <a:off x="914400" y="7620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7" name="Oval 176"/>
          <p:cNvSpPr/>
          <p:nvPr/>
        </p:nvSpPr>
        <p:spPr>
          <a:xfrm>
            <a:off x="1600200" y="1524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8" name="Oval 177"/>
          <p:cNvSpPr/>
          <p:nvPr/>
        </p:nvSpPr>
        <p:spPr>
          <a:xfrm>
            <a:off x="2362200" y="6858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9" name="Oval 178"/>
          <p:cNvSpPr/>
          <p:nvPr/>
        </p:nvSpPr>
        <p:spPr>
          <a:xfrm>
            <a:off x="3048000" y="12954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0" name="Oval 179"/>
          <p:cNvSpPr/>
          <p:nvPr/>
        </p:nvSpPr>
        <p:spPr>
          <a:xfrm>
            <a:off x="3733800" y="8382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1" name="TextBox 180"/>
          <p:cNvSpPr txBox="1"/>
          <p:nvPr/>
        </p:nvSpPr>
        <p:spPr>
          <a:xfrm>
            <a:off x="4596730" y="86380"/>
            <a:ext cx="434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Pulse Width Modulated signal</a:t>
            </a:r>
            <a:endParaRPr lang="en-IN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562600" y="609600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Modulating Signal</a:t>
            </a:r>
            <a:endParaRPr lang="en-IN" i="1" dirty="0"/>
          </a:p>
        </p:txBody>
      </p:sp>
      <p:sp>
        <p:nvSpPr>
          <p:cNvPr id="183" name="TextBox 182"/>
          <p:cNvSpPr txBox="1"/>
          <p:nvPr/>
        </p:nvSpPr>
        <p:spPr>
          <a:xfrm>
            <a:off x="5486400" y="2819400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PWM with lead edge fixed</a:t>
            </a:r>
            <a:endParaRPr lang="en-IN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486400" y="4495800"/>
            <a:ext cx="295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PWM with trailing  edge fixed</a:t>
            </a:r>
            <a:endParaRPr lang="en-IN" i="1" dirty="0">
              <a:solidFill>
                <a:srgbClr val="00B05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410200" y="5943600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D7403"/>
                </a:solidFill>
              </a:rPr>
              <a:t>PWM with centre fixed</a:t>
            </a:r>
            <a:endParaRPr lang="en-IN" i="1" dirty="0">
              <a:solidFill>
                <a:srgbClr val="FD7403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86400" y="1981200"/>
            <a:ext cx="198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Periodic pulse train</a:t>
            </a:r>
            <a:endParaRPr lang="en-IN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4608004" y="58468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IN" dirty="0"/>
          </a:p>
        </p:txBody>
      </p:sp>
      <p:sp>
        <p:nvSpPr>
          <p:cNvPr id="64" name="TextBox 63"/>
          <p:cNvSpPr txBox="1"/>
          <p:nvPr/>
        </p:nvSpPr>
        <p:spPr>
          <a:xfrm>
            <a:off x="4680012" y="597069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IN" dirty="0"/>
          </a:p>
        </p:txBody>
      </p:sp>
      <p:sp>
        <p:nvSpPr>
          <p:cNvPr id="66" name="TextBox 65"/>
          <p:cNvSpPr txBox="1"/>
          <p:nvPr/>
        </p:nvSpPr>
        <p:spPr>
          <a:xfrm>
            <a:off x="4680012" y="468046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IN" dirty="0"/>
          </a:p>
        </p:txBody>
      </p:sp>
      <p:sp>
        <p:nvSpPr>
          <p:cNvPr id="67" name="TextBox 66"/>
          <p:cNvSpPr txBox="1"/>
          <p:nvPr/>
        </p:nvSpPr>
        <p:spPr>
          <a:xfrm>
            <a:off x="4608004" y="300406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IN" dirty="0"/>
          </a:p>
        </p:txBody>
      </p:sp>
      <p:sp>
        <p:nvSpPr>
          <p:cNvPr id="68" name="TextBox 67"/>
          <p:cNvSpPr txBox="1"/>
          <p:nvPr/>
        </p:nvSpPr>
        <p:spPr>
          <a:xfrm>
            <a:off x="4608004" y="210133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IN" dirty="0"/>
          </a:p>
        </p:txBody>
      </p:sp>
      <p:sp>
        <p:nvSpPr>
          <p:cNvPr id="73" name="TextBox 72"/>
          <p:cNvSpPr txBox="1"/>
          <p:nvPr/>
        </p:nvSpPr>
        <p:spPr>
          <a:xfrm>
            <a:off x="4596730" y="1371601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Book Antiqua" pitchFamily="18" charset="0"/>
              </a:rPr>
              <a:t>Leading Edge</a:t>
            </a:r>
            <a:endParaRPr lang="en-IN" sz="14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cxnSp>
        <p:nvCxnSpPr>
          <p:cNvPr id="75" name="Straight Arrow Connector 74"/>
          <p:cNvCxnSpPr>
            <a:stCxn id="73" idx="1"/>
          </p:cNvCxnSpPr>
          <p:nvPr/>
        </p:nvCxnSpPr>
        <p:spPr>
          <a:xfrm flipH="1" flipV="1">
            <a:off x="3810000" y="1371601"/>
            <a:ext cx="786730" cy="15388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724400" y="3875857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Book Antiqua" pitchFamily="18" charset="0"/>
              </a:rPr>
              <a:t>Trailing Edge</a:t>
            </a:r>
            <a:endParaRPr lang="en-IN" sz="14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2483768" y="3645024"/>
            <a:ext cx="2265362" cy="38472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PWM generation by Comparator</a:t>
            </a:r>
            <a:endParaRPr lang="en-IN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8</a:t>
            </a:fld>
            <a:endParaRPr lang="en-IN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48400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11" name="Isosceles Triangle 10"/>
          <p:cNvSpPr/>
          <p:nvPr/>
        </p:nvSpPr>
        <p:spPr>
          <a:xfrm rot="5400000">
            <a:off x="1705490" y="1663170"/>
            <a:ext cx="1139952" cy="1239580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2060"/>
              </a:solidFill>
              <a:latin typeface="Book Antiqua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51992" y="1952836"/>
            <a:ext cx="6036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79812" y="2276872"/>
            <a:ext cx="6840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51992" y="2564904"/>
            <a:ext cx="6036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68016" y="3933056"/>
            <a:ext cx="1188132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Inverter</a:t>
            </a:r>
            <a:endParaRPr lang="en-IN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3827" y="3933056"/>
            <a:ext cx="1833181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Differentiator</a:t>
            </a:r>
            <a:endParaRPr lang="en-IN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22704" y="3933056"/>
            <a:ext cx="1963747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Edge triggered pulse generator</a:t>
            </a:r>
            <a:endParaRPr lang="en-IN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366542" y="4365104"/>
            <a:ext cx="432048" cy="0"/>
          </a:xfrm>
          <a:prstGeom prst="straightConnector1">
            <a:avLst/>
          </a:prstGeom>
          <a:ln w="1905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27584" y="4365104"/>
            <a:ext cx="440432" cy="0"/>
          </a:xfrm>
          <a:prstGeom prst="straightConnector1">
            <a:avLst/>
          </a:prstGeom>
          <a:ln w="1905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70391" y="4365104"/>
            <a:ext cx="576064" cy="0"/>
          </a:xfrm>
          <a:prstGeom prst="straightConnector1">
            <a:avLst/>
          </a:prstGeom>
          <a:ln w="1905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47764" y="4365104"/>
            <a:ext cx="576064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50711" y="4113076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PPM</a:t>
            </a:r>
          </a:p>
          <a:p>
            <a:r>
              <a:rPr lang="en-US" sz="1600" b="1" dirty="0" smtClean="0">
                <a:solidFill>
                  <a:srgbClr val="7030A0"/>
                </a:solidFill>
              </a:rPr>
              <a:t> output</a:t>
            </a:r>
            <a:endParaRPr lang="en-IN" sz="1600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4384" y="4032357"/>
            <a:ext cx="68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PWM</a:t>
            </a:r>
          </a:p>
          <a:p>
            <a:r>
              <a:rPr lang="en-US" sz="1600" b="1" dirty="0" smtClean="0"/>
              <a:t> input</a:t>
            </a:r>
            <a:endParaRPr lang="en-IN" sz="1600" b="1" dirty="0"/>
          </a:p>
        </p:txBody>
      </p:sp>
      <p:sp>
        <p:nvSpPr>
          <p:cNvPr id="39" name="Content Placeholder 38"/>
          <p:cNvSpPr txBox="1">
            <a:spLocks noGrp="1"/>
          </p:cNvSpPr>
          <p:nvPr>
            <p:ph idx="1"/>
          </p:nvPr>
        </p:nvSpPr>
        <p:spPr>
          <a:xfrm>
            <a:off x="3563888" y="1959862"/>
            <a:ext cx="76815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7030A0"/>
                </a:solidFill>
                <a:latin typeface="Book Antiqua" pitchFamily="18" charset="0"/>
              </a:rPr>
              <a:t>PWM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7030A0"/>
                </a:solidFill>
                <a:latin typeface="Book Antiqua" pitchFamily="18" charset="0"/>
              </a:rPr>
              <a:t>output</a:t>
            </a:r>
            <a:endParaRPr lang="en-IN" sz="16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496" y="1556792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message 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35496" y="2204864"/>
            <a:ext cx="124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Saw tooth  </a:t>
            </a:r>
            <a:endParaRPr lang="en-IN" dirty="0"/>
          </a:p>
        </p:txBody>
      </p:sp>
      <p:sp>
        <p:nvSpPr>
          <p:cNvPr id="43" name="Rectangle 42"/>
          <p:cNvSpPr/>
          <p:nvPr/>
        </p:nvSpPr>
        <p:spPr>
          <a:xfrm>
            <a:off x="1619672" y="2319263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-</a:t>
            </a:r>
            <a:endParaRPr lang="en-IN" sz="2400" dirty="0"/>
          </a:p>
        </p:txBody>
      </p:sp>
      <p:sp>
        <p:nvSpPr>
          <p:cNvPr id="44" name="Rectangle 43"/>
          <p:cNvSpPr/>
          <p:nvPr/>
        </p:nvSpPr>
        <p:spPr>
          <a:xfrm>
            <a:off x="1619672" y="176352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+</a:t>
            </a:r>
            <a:endParaRPr lang="en-IN" dirty="0"/>
          </a:p>
        </p:txBody>
      </p:sp>
      <p:sp>
        <p:nvSpPr>
          <p:cNvPr id="45" name="TextBox 44"/>
          <p:cNvSpPr txBox="1"/>
          <p:nvPr/>
        </p:nvSpPr>
        <p:spPr>
          <a:xfrm>
            <a:off x="2303748" y="5265204"/>
            <a:ext cx="3959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Book Antiqua" pitchFamily="18" charset="0"/>
              </a:rPr>
              <a:t>b. PPM generation from PWM</a:t>
            </a:r>
            <a:endParaRPr lang="en-IN" sz="22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44008" y="1926124"/>
            <a:ext cx="4362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ook Antiqua" pitchFamily="18" charset="0"/>
              </a:rPr>
              <a:t>a. PWM generation by a Comparator</a:t>
            </a:r>
            <a:endParaRPr lang="en-IN" sz="2000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410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PWM generator</a:t>
            </a:r>
            <a:endParaRPr lang="en-IN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5107"/>
            <a:ext cx="8229600" cy="571124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A </a:t>
            </a:r>
            <a:r>
              <a:rPr lang="en-US" sz="2200" i="1" dirty="0" smtClean="0">
                <a:latin typeface="Book Antiqua" pitchFamily="18" charset="0"/>
              </a:rPr>
              <a:t>comparator</a:t>
            </a:r>
            <a:r>
              <a:rPr lang="en-US" sz="2200" dirty="0" smtClean="0">
                <a:latin typeface="Book Antiqua" pitchFamily="18" charset="0"/>
              </a:rPr>
              <a:t> is given two inputs, message signal and carrier signal</a:t>
            </a:r>
          </a:p>
          <a:p>
            <a:r>
              <a:rPr lang="en-US" sz="2200" i="1" dirty="0" smtClean="0">
                <a:latin typeface="Book Antiqua" pitchFamily="18" charset="0"/>
              </a:rPr>
              <a:t>Maximum</a:t>
            </a:r>
            <a:r>
              <a:rPr lang="en-US" sz="2200" dirty="0" smtClean="0">
                <a:latin typeface="Book Antiqua" pitchFamily="18" charset="0"/>
              </a:rPr>
              <a:t> of the input signal, should be </a:t>
            </a:r>
            <a:r>
              <a:rPr lang="en-US" sz="2200" i="1" dirty="0" smtClean="0">
                <a:latin typeface="Book Antiqua" pitchFamily="18" charset="0"/>
              </a:rPr>
              <a:t>less than carrier </a:t>
            </a:r>
            <a:r>
              <a:rPr lang="en-US" sz="2200" dirty="0" smtClean="0">
                <a:latin typeface="Book Antiqua" pitchFamily="18" charset="0"/>
              </a:rPr>
              <a:t>then PWM is generated at the output of comparator</a:t>
            </a:r>
          </a:p>
          <a:p>
            <a:r>
              <a:rPr lang="en-US" sz="2200" dirty="0" smtClean="0">
                <a:latin typeface="Book Antiqua" pitchFamily="18" charset="0"/>
              </a:rPr>
              <a:t>Minimum of carrier should be less than minimum of message signal</a:t>
            </a:r>
          </a:p>
          <a:p>
            <a:r>
              <a:rPr lang="en-US" sz="2200" dirty="0" smtClean="0">
                <a:latin typeface="Book Antiqua" pitchFamily="18" charset="0"/>
              </a:rPr>
              <a:t>When positive of comparator is at higher potential output is positive and </a:t>
            </a:r>
          </a:p>
          <a:p>
            <a:r>
              <a:rPr lang="en-US" sz="2200" dirty="0" smtClean="0">
                <a:latin typeface="Book Antiqua" pitchFamily="18" charset="0"/>
              </a:rPr>
              <a:t> When negative of comparator is at higher potential output is negative </a:t>
            </a:r>
          </a:p>
          <a:p>
            <a:r>
              <a:rPr lang="en-US" sz="2200" dirty="0" smtClean="0">
                <a:latin typeface="Book Antiqua" pitchFamily="18" charset="0"/>
              </a:rPr>
              <a:t>Duration for which comparator stays high is dependent on input signal magnitude and this decides width of pulse generated </a:t>
            </a:r>
          </a:p>
          <a:p>
            <a:r>
              <a:rPr lang="en-US" sz="2200" dirty="0" smtClean="0">
                <a:latin typeface="Book Antiqua" pitchFamily="18" charset="0"/>
              </a:rPr>
              <a:t>Thus width of the pulse generated at its output is proportional to the amplitude of message signal at that instant</a:t>
            </a:r>
          </a:p>
          <a:p>
            <a:endParaRPr lang="en-US" sz="2200" dirty="0" smtClean="0">
              <a:latin typeface="Book Antiqua" pitchFamily="18" charset="0"/>
            </a:endParaRPr>
          </a:p>
          <a:p>
            <a:endParaRPr lang="en-US" sz="2200" dirty="0" smtClean="0">
              <a:latin typeface="Book Antiqua" pitchFamily="18" charset="0"/>
            </a:endParaRPr>
          </a:p>
          <a:p>
            <a:endParaRPr lang="en-IN" sz="2200" dirty="0"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8D18-49D3-46B0-AFA8-67B8954D0DFA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48400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2442</Words>
  <Application>Microsoft Office PowerPoint</Application>
  <PresentationFormat>On-screen Show (4:3)</PresentationFormat>
  <Paragraphs>334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Modulation Techniques</vt:lpstr>
      <vt:lpstr>Slide 3</vt:lpstr>
      <vt:lpstr>Pulse Amplitude Modulation</vt:lpstr>
      <vt:lpstr>Pulse Amplitude Modulation (PAM)</vt:lpstr>
      <vt:lpstr>Pulse width Modulation PWM</vt:lpstr>
      <vt:lpstr>Slide 7</vt:lpstr>
      <vt:lpstr>PWM generation by Comparator</vt:lpstr>
      <vt:lpstr>PWM generator</vt:lpstr>
      <vt:lpstr>PPM Generation</vt:lpstr>
      <vt:lpstr>PWM application</vt:lpstr>
      <vt:lpstr>Pulse Position Modulation (PPM)</vt:lpstr>
      <vt:lpstr>Slide 13</vt:lpstr>
      <vt:lpstr>Demodulation of Pulse amplitude Modulated Signals</vt:lpstr>
      <vt:lpstr>Demodulation of Pulse Analog Modulated Signals</vt:lpstr>
      <vt:lpstr>Pulse Code Modulation (PCM) </vt:lpstr>
      <vt:lpstr>PCM system Diagram</vt:lpstr>
      <vt:lpstr>Quantization -PCM</vt:lpstr>
      <vt:lpstr>Slide 19</vt:lpstr>
      <vt:lpstr>Slide 20</vt:lpstr>
      <vt:lpstr>Case study- Telephone signal</vt:lpstr>
      <vt:lpstr>Case study - Compact Disc (CD)</vt:lpstr>
      <vt:lpstr>References 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271</cp:revision>
  <dcterms:created xsi:type="dcterms:W3CDTF">2020-04-24T00:20:11Z</dcterms:created>
  <dcterms:modified xsi:type="dcterms:W3CDTF">2020-04-26T13:11:42Z</dcterms:modified>
</cp:coreProperties>
</file>