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1"/>
  </p:notesMasterIdLst>
  <p:sldIdLst>
    <p:sldId id="321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1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18" r:id="rId27"/>
    <p:sldId id="320" r:id="rId28"/>
    <p:sldId id="273" r:id="rId29"/>
    <p:sldId id="322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2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2639" autoAdjust="0"/>
  </p:normalViewPr>
  <p:slideViewPr>
    <p:cSldViewPr snapToGrid="0">
      <p:cViewPr>
        <p:scale>
          <a:sx n="60" d="100"/>
          <a:sy n="60" d="100"/>
        </p:scale>
        <p:origin x="88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DEEEE0-1F73-4E35-B20A-34A995A2838F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9D6AA4-B865-4A7A-ACC5-840D7F8D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4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0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5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9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1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9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2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4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4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5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7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6AA4-B865-4A7A-ACC5-840D7F8DB4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C22-7218-486B-B92D-A8020D57D18C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A01D-33AC-4097-9226-E718182A1DEA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0B11-03EC-48FD-9157-2B334ED24B61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4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D5D-81EB-4C1F-9A9C-97BE1B04B36F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8FED-7DBA-405E-B8F4-C9CB3023AB1C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27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EF91-9590-4EC7-9361-060BA928AAA1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25BD-4C51-4564-8A9B-0CA774EF7C48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619C-30ED-4D79-AC97-38D2D886AE5F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C130-1885-492F-9AB2-063E23E5B6A9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C263-DD72-4374-80DC-9D90960A44E1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BA11-753C-40DB-98D5-F7749B314601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DA30-DC7F-447A-B50D-011D7A87788D}" type="datetime1">
              <a:rPr lang="en-US" smtClean="0"/>
              <a:t>21-Apr-20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17F3-E274-4B32-8D57-60C8014D6758}" type="datetime1">
              <a:rPr lang="en-US" smtClean="0"/>
              <a:t>21-Apr-20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B92-45CA-46FD-8E76-DF77424CB092}" type="datetime1">
              <a:rPr lang="en-US" smtClean="0"/>
              <a:t>21-Apr-20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8B0E-0595-4FEB-8585-5662788ECC84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82A-034A-4DCF-9AD5-461C2D62896E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66000"/>
            <a:lum/>
          </a:blip>
          <a:srcRect/>
          <a:stretch>
            <a:fillRect l="34000" t="26000" r="3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8FE1-9DBE-4823-9808-71824AD8FC99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International Institute of Information Technology, I²IT, P-14, Rajiv Gandhi Infotech Park, Hinjawadi Phase 1, Pune - 411 057 Phone - +91 20 22933441/2/3 | Website - www.isquareit.edu.in | Email - info@isquareit.edu.in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3F0488-C496-4163-963C-B8EF563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 smtClean="0">
                <a:latin typeface="Georgia" panose="02040502050405020303" pitchFamily="18" charset="0"/>
              </a:rPr>
              <a:t>Strings </a:t>
            </a:r>
            <a:r>
              <a:rPr lang="en-US" sz="4400" dirty="0">
                <a:latin typeface="Georgia" panose="02040502050405020303" pitchFamily="18" charset="0"/>
              </a:rPr>
              <a:t>in </a:t>
            </a:r>
            <a:r>
              <a:rPr lang="en-US" sz="4400" dirty="0" smtClean="0">
                <a:latin typeface="Georgia" panose="02040502050405020303" pitchFamily="18" charset="0"/>
              </a:rPr>
              <a:t>Python</a:t>
            </a:r>
            <a:endParaRPr lang="en-IN" sz="4000" dirty="0">
              <a:latin typeface="Georgia" panose="02040502050405020303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rebuchet MS" panose="020B0603020202020204" pitchFamily="34" charset="0"/>
              </a:rPr>
              <a:t>Dr. Varsha Degaonkar </a:t>
            </a:r>
            <a:endParaRPr lang="en-US" sz="3200" b="1" dirty="0" smtClean="0">
              <a:latin typeface="Trebuchet MS" panose="020B0603020202020204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b="1" dirty="0" smtClean="0">
                <a:latin typeface="Trebuchet MS" panose="020B0603020202020204" pitchFamily="34" charset="0"/>
                <a:cs typeface="+mn-cs"/>
              </a:rPr>
              <a:t>Department of Electronics and Telecommunication</a:t>
            </a:r>
            <a:endParaRPr lang="en-IN" sz="3200" b="1" dirty="0">
              <a:latin typeface="Trebuchet MS" panose="020B0603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Trebuchet MS" panose="020B0603020202020204" pitchFamily="34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800" dirty="0" smtClean="0">
                <a:latin typeface="Trebuchet MS" panose="020B0603020202020204" pitchFamily="34" charset="0"/>
                <a:cs typeface="+mn-cs"/>
              </a:rPr>
              <a:t>Hope Foundation’s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800" dirty="0" smtClean="0">
                <a:latin typeface="Trebuchet MS" panose="020B0603020202020204" pitchFamily="34" charset="0"/>
                <a:cs typeface="+mn-cs"/>
              </a:rPr>
              <a:t>International </a:t>
            </a:r>
            <a:r>
              <a:rPr lang="en-IN" sz="2800" dirty="0">
                <a:latin typeface="Trebuchet MS" panose="020B0603020202020204" pitchFamily="34" charset="0"/>
                <a:cs typeface="+mn-cs"/>
              </a:rPr>
              <a:t>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rebuchet MS" panose="020B0603020202020204" pitchFamily="34" charset="0"/>
                <a:cs typeface="+mn-cs"/>
                <a:hlinkClick r:id="rId5"/>
              </a:rPr>
              <a:t>www.isquareit.edu.in</a:t>
            </a:r>
            <a:r>
              <a:rPr lang="en-IN" sz="3200" dirty="0">
                <a:latin typeface="Trebuchet MS" panose="020B06030202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6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traversal using indexing: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63329"/>
              </p:ext>
            </p:extLst>
          </p:nvPr>
        </p:nvGraphicFramePr>
        <p:xfrm>
          <a:off x="1686232" y="1990314"/>
          <a:ext cx="57607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!</a:t>
                      </a:r>
                      <a:endParaRPr lang="en-US" sz="16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60936"/>
              </p:ext>
            </p:extLst>
          </p:nvPr>
        </p:nvGraphicFramePr>
        <p:xfrm>
          <a:off x="683339" y="2005781"/>
          <a:ext cx="905256" cy="914400"/>
        </p:xfrm>
        <a:graphic>
          <a:graphicData uri="http://schemas.openxmlformats.org/drawingml/2006/table">
            <a:tbl>
              <a:tblPr/>
              <a:tblGrid>
                <a:gridCol w="90525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Index from last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71369"/>
              </p:ext>
            </p:extLst>
          </p:nvPr>
        </p:nvGraphicFramePr>
        <p:xfrm>
          <a:off x="688256" y="2920179"/>
          <a:ext cx="905256" cy="914400"/>
        </p:xfrm>
        <a:graphic>
          <a:graphicData uri="http://schemas.openxmlformats.org/drawingml/2006/table">
            <a:tbl>
              <a:tblPr/>
              <a:tblGrid>
                <a:gridCol w="905256"/>
              </a:tblGrid>
              <a:tr h="914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String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86473"/>
              </p:ext>
            </p:extLst>
          </p:nvPr>
        </p:nvGraphicFramePr>
        <p:xfrm>
          <a:off x="693175" y="3844412"/>
          <a:ext cx="904567" cy="914400"/>
        </p:xfrm>
        <a:graphic>
          <a:graphicData uri="http://schemas.openxmlformats.org/drawingml/2006/table">
            <a:tbl>
              <a:tblPr/>
              <a:tblGrid>
                <a:gridCol w="90456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Index from start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Concatenating, </a:t>
            </a:r>
            <a:r>
              <a:rPr lang="en-US" dirty="0">
                <a:solidFill>
                  <a:srgbClr val="0070C0"/>
                </a:solidFill>
              </a:rPr>
              <a:t>appending, </a:t>
            </a:r>
            <a:r>
              <a:rPr lang="en-US" dirty="0" smtClean="0">
                <a:solidFill>
                  <a:srgbClr val="0070C0"/>
                </a:solidFill>
              </a:rPr>
              <a:t>multiplying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Concatenating </a:t>
            </a:r>
            <a:r>
              <a:rPr lang="en-US" dirty="0">
                <a:solidFill>
                  <a:srgbClr val="0070C0"/>
                </a:solidFill>
              </a:rPr>
              <a:t>String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Concatenate means combining or joining two strings.</a:t>
            </a:r>
          </a:p>
          <a:p>
            <a:pPr marL="0" indent="0">
              <a:buNone/>
            </a:pPr>
            <a:r>
              <a:rPr lang="en-US" dirty="0" smtClean="0"/>
              <a:t>This is done using + </a:t>
            </a:r>
            <a:r>
              <a:rPr lang="en-US" dirty="0"/>
              <a:t>operator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str1 </a:t>
            </a:r>
            <a:r>
              <a:rPr lang="en-US" dirty="0"/>
              <a:t>= "Hello"</a:t>
            </a:r>
            <a:br>
              <a:rPr lang="en-US" dirty="0"/>
            </a:br>
            <a:r>
              <a:rPr lang="en-US" dirty="0" smtClean="0"/>
              <a:t>str2 =</a:t>
            </a:r>
            <a:r>
              <a:rPr lang="en-US" dirty="0"/>
              <a:t> "World"</a:t>
            </a:r>
            <a:br>
              <a:rPr lang="en-US" dirty="0"/>
            </a:br>
            <a:r>
              <a:rPr lang="en-US" dirty="0" smtClean="0"/>
              <a:t>str3 </a:t>
            </a:r>
            <a:r>
              <a:rPr lang="en-US" dirty="0"/>
              <a:t>= str1 + </a:t>
            </a:r>
            <a:r>
              <a:rPr lang="en-US" dirty="0" smtClean="0"/>
              <a:t>str2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print(str3)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r>
              <a:rPr lang="en-US" dirty="0" err="1" smtClean="0"/>
              <a:t>HelloWorld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Concatenating, </a:t>
            </a:r>
            <a:r>
              <a:rPr lang="en-US" dirty="0">
                <a:solidFill>
                  <a:srgbClr val="0070C0"/>
                </a:solidFill>
              </a:rPr>
              <a:t>appending, </a:t>
            </a:r>
            <a:r>
              <a:rPr lang="en-US" dirty="0" smtClean="0">
                <a:solidFill>
                  <a:srgbClr val="0070C0"/>
                </a:solidFill>
              </a:rPr>
              <a:t>multiplying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Concatenating </a:t>
            </a:r>
            <a:r>
              <a:rPr lang="en-US" dirty="0">
                <a:solidFill>
                  <a:srgbClr val="0070C0"/>
                </a:solidFill>
              </a:rPr>
              <a:t>String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By adding space in-between: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str1 = "Hello"</a:t>
            </a:r>
            <a:br>
              <a:rPr lang="en-US" dirty="0"/>
            </a:br>
            <a:r>
              <a:rPr lang="en-US" dirty="0" smtClean="0"/>
              <a:t>str2 </a:t>
            </a:r>
            <a:r>
              <a:rPr lang="en-US" dirty="0"/>
              <a:t>= "World"</a:t>
            </a:r>
            <a:br>
              <a:rPr lang="en-US" dirty="0"/>
            </a:br>
            <a:r>
              <a:rPr lang="en-US" dirty="0" smtClean="0"/>
              <a:t>str3 </a:t>
            </a:r>
            <a:r>
              <a:rPr lang="en-US" dirty="0"/>
              <a:t>= str1 + </a:t>
            </a:r>
            <a:r>
              <a:rPr lang="en-US" dirty="0" smtClean="0"/>
              <a:t>“ "</a:t>
            </a:r>
            <a:r>
              <a:rPr lang="en-US" dirty="0"/>
              <a:t> + </a:t>
            </a:r>
            <a:r>
              <a:rPr lang="en-US" dirty="0" smtClean="0"/>
              <a:t>str2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print(str3)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Output:</a:t>
            </a:r>
          </a:p>
          <a:p>
            <a:pPr marL="0" indent="0">
              <a:buNone/>
            </a:pPr>
            <a:r>
              <a:rPr lang="en-US" dirty="0" smtClean="0"/>
              <a:t>Hello World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10" y="368711"/>
            <a:ext cx="8631362" cy="107663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Concatenating, appending, multiplying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1466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Appending </a:t>
            </a:r>
            <a:r>
              <a:rPr lang="en-US" dirty="0">
                <a:solidFill>
                  <a:srgbClr val="0070C0"/>
                </a:solidFill>
              </a:rPr>
              <a:t>String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Append means, add something at the end of same string.</a:t>
            </a:r>
          </a:p>
          <a:p>
            <a:pPr marL="0" indent="0">
              <a:buNone/>
            </a:pPr>
            <a:r>
              <a:rPr lang="en-US" dirty="0" smtClean="0"/>
              <a:t>We can add one string at the end of another string using the += operator.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032" y="2912163"/>
            <a:ext cx="4962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='Hello! '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name=input('Enter your name: ')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+=name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+=', Welcome to the Python programming.'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0674" y="5049213"/>
            <a:ext cx="5425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Output: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your name: Pune </a:t>
            </a: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Hello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Pune </a:t>
            </a: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Hello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Pune, Welcome to the Python programming. </a:t>
            </a:r>
          </a:p>
        </p:txBody>
      </p:sp>
    </p:spTree>
    <p:extLst>
      <p:ext uri="{BB962C8B-B14F-4D97-AF65-F5344CB8AC3E}">
        <p14:creationId xmlns:p14="http://schemas.microsoft.com/office/powerpoint/2010/main" val="39927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10" y="368711"/>
            <a:ext cx="8631362" cy="107663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Concatenating, appending, multiplying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1528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Multiplying String: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Multiply means to repeat the string.</a:t>
            </a:r>
          </a:p>
          <a:p>
            <a:pPr marL="0" indent="0">
              <a:buNone/>
            </a:pPr>
            <a:r>
              <a:rPr lang="en-US" dirty="0" smtClean="0"/>
              <a:t>This can be done by using the * operator.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2780" y="2896130"/>
            <a:ext cx="4962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'Hello! '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457200">
              <a:buClr>
                <a:schemeClr val="accent1"/>
              </a:buClr>
              <a:buSzPct val="80000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Output: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Hello! Hello</a:t>
            </a:r>
            <a:r>
              <a:rPr lang="en-US" altLang="en-US" dirty="0" smtClean="0"/>
              <a:t>! Hello! Hello</a:t>
            </a:r>
            <a:r>
              <a:rPr lang="en-US" altLang="en-US" dirty="0"/>
              <a:t>! </a:t>
            </a:r>
            <a:endParaRPr lang="en-US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defTabSz="457200"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599" y="2896130"/>
            <a:ext cx="3400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'Hello! '</a:t>
            </a: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print(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457200">
              <a:buClr>
                <a:schemeClr val="accent1"/>
              </a:buClr>
              <a:buSzPct val="80000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Output: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Hello! </a:t>
            </a:r>
            <a:endParaRPr lang="en-US" dirty="0"/>
          </a:p>
          <a:p>
            <a:pPr defTabSz="457200"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10" y="368711"/>
            <a:ext cx="8631362" cy="1076632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Concatenating, appending, multiplying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2"/>
            <a:ext cx="4074696" cy="471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str1</a:t>
            </a:r>
            <a:r>
              <a:rPr lang="en-US" dirty="0">
                <a:solidFill>
                  <a:schemeClr val="tx1"/>
                </a:solidFill>
              </a:rPr>
              <a:t>='Hello! '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var</a:t>
            </a:r>
            <a:r>
              <a:rPr lang="en-US" dirty="0">
                <a:solidFill>
                  <a:schemeClr val="tx1"/>
                </a:solidFill>
              </a:rPr>
              <a:t>=7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str2=str1+ </a:t>
            </a:r>
            <a:r>
              <a:rPr lang="en-US" dirty="0" err="1">
                <a:solidFill>
                  <a:schemeClr val="tx1"/>
                </a:solidFill>
              </a:rPr>
              <a:t>var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print(str2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Output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r>
              <a:rPr lang="en-US" altLang="en-US" dirty="0" err="1"/>
              <a:t>TypeError</a:t>
            </a:r>
            <a:r>
              <a:rPr lang="en-US" altLang="en-US" dirty="0"/>
              <a:t>: must be </a:t>
            </a:r>
            <a:r>
              <a:rPr lang="en-US" altLang="en-US" dirty="0" err="1"/>
              <a:t>str</a:t>
            </a:r>
            <a:r>
              <a:rPr lang="en-US" altLang="en-US" dirty="0"/>
              <a:t>, not </a:t>
            </a:r>
            <a:r>
              <a:rPr lang="en-US" altLang="en-US" dirty="0" err="1"/>
              <a:t>int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35471" y="1445341"/>
            <a:ext cx="4074696" cy="471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Example: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str1='Hello! '</a:t>
            </a:r>
          </a:p>
          <a:p>
            <a:pPr marL="0" indent="0">
              <a:buFont typeface="Wingdings 3" charset="2"/>
              <a:buNone/>
            </a:pPr>
            <a:r>
              <a:rPr lang="en-US" dirty="0" err="1" smtClean="0">
                <a:solidFill>
                  <a:schemeClr val="tx1"/>
                </a:solidFill>
              </a:rPr>
              <a:t>var</a:t>
            </a:r>
            <a:r>
              <a:rPr lang="en-US" dirty="0" smtClean="0">
                <a:solidFill>
                  <a:schemeClr val="tx1"/>
                </a:solidFill>
              </a:rPr>
              <a:t>=7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str2=str1+ </a:t>
            </a:r>
            <a:r>
              <a:rPr lang="en-US" dirty="0" err="1" smtClean="0">
                <a:solidFill>
                  <a:schemeClr val="tx1"/>
                </a:solidFill>
              </a:rPr>
              <a:t>str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var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print(str2)</a:t>
            </a:r>
          </a:p>
          <a:p>
            <a:pPr marL="0" indent="0">
              <a:buFont typeface="Wingdings 3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r>
              <a:rPr lang="en-US" altLang="en-US" dirty="0" smtClean="0"/>
              <a:t>Hello! 7</a:t>
            </a:r>
            <a:endParaRPr lang="en-US" altLang="en-US" dirty="0"/>
          </a:p>
          <a:p>
            <a:pPr marL="0" indent="0">
              <a:buFont typeface="Wingdings 3" charset="2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8711"/>
            <a:ext cx="659641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Escape Character: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0218" y="1445343"/>
            <a:ext cx="7433187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Escape </a:t>
            </a:r>
            <a:r>
              <a:rPr lang="en-US" sz="2000" dirty="0" smtClean="0"/>
              <a:t>Character is used in string </a:t>
            </a:r>
            <a:r>
              <a:rPr lang="en-US" sz="2000" b="1" i="1" dirty="0" smtClean="0"/>
              <a:t>to insert illegal characters.</a:t>
            </a:r>
            <a:endParaRPr lang="en-US" sz="2000" b="1" i="1" dirty="0"/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scape character: backslash ‘\’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Ex. We want to print following string.</a:t>
            </a:r>
          </a:p>
          <a:p>
            <a:pPr marL="0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are </a:t>
            </a:r>
            <a:r>
              <a:rPr lang="en-US" sz="2000" dirty="0" smtClean="0"/>
              <a:t>the “</a:t>
            </a:r>
            <a:r>
              <a:rPr lang="en-US" sz="2000" dirty="0" err="1" smtClean="0"/>
              <a:t>Punekars</a:t>
            </a:r>
            <a:r>
              <a:rPr lang="en-US" sz="2000" dirty="0" smtClean="0"/>
              <a:t>" </a:t>
            </a:r>
            <a:r>
              <a:rPr lang="en-US" sz="2000" dirty="0"/>
              <a:t>from </a:t>
            </a:r>
            <a:r>
              <a:rPr lang="en-US" sz="2000" dirty="0" smtClean="0"/>
              <a:t>Maharashtra.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We will write:</a:t>
            </a:r>
          </a:p>
          <a:p>
            <a:pPr marL="0" indent="0">
              <a:buNone/>
            </a:pPr>
            <a:r>
              <a:rPr lang="en-US" sz="2000" dirty="0"/>
              <a:t>p</a:t>
            </a:r>
            <a:r>
              <a:rPr lang="en-US" sz="2000" dirty="0" smtClean="0"/>
              <a:t>rint(“</a:t>
            </a:r>
            <a:r>
              <a:rPr lang="en-US" sz="2000" dirty="0"/>
              <a:t>We are the “</a:t>
            </a:r>
            <a:r>
              <a:rPr lang="en-US" sz="2000" dirty="0" err="1"/>
              <a:t>Punekars</a:t>
            </a:r>
            <a:r>
              <a:rPr lang="en-US" sz="2000" dirty="0"/>
              <a:t>" from Maharashtra</a:t>
            </a:r>
            <a:r>
              <a:rPr lang="en-US" sz="2000" dirty="0" smtClean="0"/>
              <a:t>.”)</a:t>
            </a:r>
          </a:p>
          <a:p>
            <a:pPr marL="0" indent="0">
              <a:buNone/>
            </a:pPr>
            <a:r>
              <a:rPr lang="en-US" sz="2000" dirty="0" smtClean="0"/>
              <a:t>It will give us syntax error. So we have to use escape character.</a:t>
            </a:r>
          </a:p>
          <a:p>
            <a:pPr marL="0" indent="0">
              <a:buNone/>
            </a:pPr>
            <a:r>
              <a:rPr lang="en-US" sz="2000" dirty="0"/>
              <a:t>print(“We are the </a:t>
            </a:r>
            <a:r>
              <a:rPr lang="en-US" sz="2000" dirty="0" smtClean="0"/>
              <a:t>\“</a:t>
            </a:r>
            <a:r>
              <a:rPr lang="en-US" sz="2000" dirty="0" err="1" smtClean="0"/>
              <a:t>Punekars</a:t>
            </a:r>
            <a:r>
              <a:rPr lang="en-US" sz="2000" dirty="0" smtClean="0"/>
              <a:t>\" </a:t>
            </a:r>
            <a:r>
              <a:rPr lang="en-US" sz="2000" dirty="0"/>
              <a:t>from Maharashtra</a:t>
            </a:r>
            <a:r>
              <a:rPr lang="en-US" sz="2000" dirty="0" smtClean="0"/>
              <a:t>.”)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91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5938686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Raw String: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5342"/>
            <a:ext cx="7074569" cy="471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Raw string literal which is prefixed by ‘r’ passes all the characters as it is.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They are not processed in any special way, not even the escape sequences.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Example: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/>
                </a:solidFill>
              </a:rPr>
              <a:t>print('\n Hello!')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/>
                </a:solidFill>
              </a:rPr>
              <a:t>print(r'\n Hello</a:t>
            </a:r>
            <a:r>
              <a:rPr lang="nb-NO" sz="2000" dirty="0" smtClean="0">
                <a:solidFill>
                  <a:schemeClr val="tx1"/>
                </a:solidFill>
              </a:rPr>
              <a:t>!')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/>
              <a:t>Output</a:t>
            </a:r>
            <a:r>
              <a:rPr lang="en-US" sz="2000" dirty="0" smtClean="0"/>
              <a:t>:</a:t>
            </a:r>
          </a:p>
          <a:p>
            <a:pPr marL="0" lvl="0" indent="0" fontAlgn="base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Hello! </a:t>
            </a:r>
          </a:p>
          <a:p>
            <a:pPr marL="0" lvl="0" indent="0" fontAlgn="base"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\n Hello</a:t>
            </a:r>
            <a:r>
              <a:rPr lang="en-US" altLang="en-US" sz="2000" dirty="0" smtClean="0">
                <a:solidFill>
                  <a:schemeClr val="tx1"/>
                </a:solidFill>
              </a:rPr>
              <a:t>!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Strings are Immutable: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5342"/>
            <a:ext cx="7074569" cy="471482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 smtClean="0"/>
              <a:t>An immutable object is an object that is </a:t>
            </a:r>
            <a:r>
              <a:rPr lang="en-US" sz="2400" u="sng" dirty="0" smtClean="0"/>
              <a:t>not changeable </a:t>
            </a:r>
            <a:r>
              <a:rPr lang="en-US" sz="2400" dirty="0" smtClean="0"/>
              <a:t>and </a:t>
            </a:r>
            <a:r>
              <a:rPr lang="en-US" sz="2400" u="sng" dirty="0" smtClean="0"/>
              <a:t>its state cannot be modified </a:t>
            </a:r>
            <a:r>
              <a:rPr lang="en-US" sz="2400" dirty="0" smtClean="0"/>
              <a:t>after it is created.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 smtClean="0"/>
              <a:t>In Python, a string is immutable.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 smtClean="0"/>
              <a:t>We cannot overwrite the values of immutable objects.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dirty="0" smtClean="0"/>
              <a:t>Whenever we try to modify the existing string variable, a new string is created. i.e. it is stored at new memory location.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u="sng" dirty="0"/>
              <a:t>id() function displays the memory address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Strings are Immutable: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6" y="1445343"/>
            <a:ext cx="4396307" cy="471482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str1</a:t>
            </a:r>
            <a:r>
              <a:rPr lang="en-US" dirty="0"/>
              <a:t>="Hello "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print("str1 is: ", str1)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str1 is:", id(str1))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2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str2="World!"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print("\nstr2 is: ", str2)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str2 is:", id(str2))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str1+=str2 # appending the string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print("\nstr1 after appending is:", str1)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str1 is:", id(str1))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str3=str1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print("\nstr3 is: ", str3)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str3 is:", id(str3))</a:t>
            </a:r>
            <a:endParaRPr lang="en-US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29548" y="1445342"/>
            <a:ext cx="4232789" cy="471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</a:rPr>
              <a:t>str1 is: Hello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str1 is: 139957016469944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str2 </a:t>
            </a:r>
            <a:r>
              <a:rPr lang="en-US" altLang="en-US" dirty="0">
                <a:solidFill>
                  <a:srgbClr val="000000"/>
                </a:solidFill>
              </a:rPr>
              <a:t>is: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str2 is: 139957016469888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str1 </a:t>
            </a:r>
            <a:r>
              <a:rPr lang="en-US" altLang="en-US" dirty="0">
                <a:solidFill>
                  <a:srgbClr val="000000"/>
                </a:solidFill>
              </a:rPr>
              <a:t>after appending is: Hello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str1 is: 139957016500528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str3 </a:t>
            </a:r>
            <a:r>
              <a:rPr lang="en-US" altLang="en-US" dirty="0">
                <a:solidFill>
                  <a:srgbClr val="000000"/>
                </a:solidFill>
              </a:rPr>
              <a:t>is: Hello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str3 is: 139957016500528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Contents: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42486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String traversal using indexing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Concatenating String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Appending String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Multiplying String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Escape Character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Strings are Immutable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String formatting </a:t>
            </a:r>
            <a:r>
              <a:rPr lang="en-US" sz="2400" dirty="0" smtClean="0"/>
              <a:t>operator</a:t>
            </a:r>
            <a:endParaRPr lang="en-IN" sz="2400" dirty="0"/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Strings are Immutable: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6" y="1445343"/>
            <a:ext cx="4396307" cy="471482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str1</a:t>
            </a:r>
            <a:r>
              <a:rPr lang="en-US" dirty="0"/>
              <a:t>="Hello "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print("str1 is: ", str1)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str1 is:", id(str1))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2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str2="World!"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print("\nstr2 is: ", str2)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str2 is:", id(str2))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str1+=str2 # appending the string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print("\nstr1 after appending is:", str1)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str1 is:", id(str1))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sz="100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str3=str1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print("\nstr3 is: ", str3)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print("ID of str3 is:", id(str3))</a:t>
            </a:r>
            <a:endParaRPr lang="en-US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29548" y="1445342"/>
            <a:ext cx="4232789" cy="471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</a:rPr>
              <a:t>str1 is: Hello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str1 is: 139957016469944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str2 </a:t>
            </a:r>
            <a:r>
              <a:rPr lang="en-US" altLang="en-US" dirty="0">
                <a:solidFill>
                  <a:srgbClr val="000000"/>
                </a:solidFill>
              </a:rPr>
              <a:t>is: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str2 is: 139957016469888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str1 </a:t>
            </a:r>
            <a:r>
              <a:rPr lang="en-US" altLang="en-US" dirty="0">
                <a:solidFill>
                  <a:srgbClr val="000000"/>
                </a:solidFill>
              </a:rPr>
              <a:t>after appending is: Hello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str1 is: </a:t>
            </a:r>
            <a:r>
              <a:rPr lang="en-US" altLang="en-US" b="1" u="sng" dirty="0">
                <a:solidFill>
                  <a:srgbClr val="000000"/>
                </a:solidFill>
              </a:rPr>
              <a:t>139957016500528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str3 </a:t>
            </a:r>
            <a:r>
              <a:rPr lang="en-US" altLang="en-US" dirty="0">
                <a:solidFill>
                  <a:srgbClr val="000000"/>
                </a:solidFill>
              </a:rPr>
              <a:t>is: Hello World!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ID </a:t>
            </a:r>
            <a:r>
              <a:rPr lang="en-US" altLang="en-US" dirty="0">
                <a:solidFill>
                  <a:srgbClr val="000000"/>
                </a:solidFill>
              </a:rPr>
              <a:t>of str3 is: </a:t>
            </a:r>
            <a:r>
              <a:rPr lang="en-US" altLang="en-US" b="1" u="sng" dirty="0">
                <a:solidFill>
                  <a:srgbClr val="000000"/>
                </a:solidFill>
              </a:rPr>
              <a:t>139957016500528</a:t>
            </a:r>
            <a:r>
              <a:rPr lang="en-US" altLang="en-US" b="1" u="sng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Wingdings 3" charset="2"/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235974" y="2681876"/>
            <a:ext cx="3362632" cy="22417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Since str1 and str3 both point to the same value, their address is exactly same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27355"/>
            <a:ext cx="6596419" cy="47148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To format variables in tuple "%"</a:t>
            </a:r>
            <a:r>
              <a:rPr lang="en-US" dirty="0"/>
              <a:t> operator is </a:t>
            </a:r>
            <a:r>
              <a:rPr lang="en-US" dirty="0" smtClean="0"/>
              <a:t>used.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Ex: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We have </a:t>
            </a:r>
            <a:r>
              <a:rPr lang="en-US" dirty="0"/>
              <a:t>a </a:t>
            </a:r>
            <a:r>
              <a:rPr lang="en-US" dirty="0" smtClean="0"/>
              <a:t>“name” variable with city </a:t>
            </a:r>
            <a:r>
              <a:rPr lang="en-US" dirty="0"/>
              <a:t>name </a:t>
            </a:r>
            <a:r>
              <a:rPr lang="en-US" dirty="0" smtClean="0"/>
              <a:t>stored in </a:t>
            </a:r>
            <a:r>
              <a:rPr lang="en-US" dirty="0"/>
              <a:t>it, and </a:t>
            </a:r>
            <a:r>
              <a:rPr lang="en-US" dirty="0" smtClean="0"/>
              <a:t>we </a:t>
            </a:r>
            <a:r>
              <a:rPr lang="en-US" dirty="0"/>
              <a:t>would </a:t>
            </a:r>
            <a:r>
              <a:rPr lang="en-US" dirty="0" smtClean="0"/>
              <a:t>like </a:t>
            </a:r>
            <a:r>
              <a:rPr lang="en-US" dirty="0"/>
              <a:t>to </a:t>
            </a:r>
            <a:r>
              <a:rPr lang="en-US" dirty="0" smtClean="0"/>
              <a:t>display it. 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# This </a:t>
            </a:r>
            <a:r>
              <a:rPr lang="en-US" dirty="0" smtClean="0"/>
              <a:t>displays </a:t>
            </a:r>
            <a:r>
              <a:rPr lang="en-US" dirty="0"/>
              <a:t>out "Hello, </a:t>
            </a:r>
            <a:r>
              <a:rPr lang="en-US" dirty="0" smtClean="0"/>
              <a:t>Pune!”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name </a:t>
            </a:r>
            <a:r>
              <a:rPr lang="en-US" dirty="0"/>
              <a:t>= </a:t>
            </a:r>
            <a:r>
              <a:rPr lang="en-US" dirty="0" smtClean="0"/>
              <a:t>“Pune”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print</a:t>
            </a:r>
            <a:r>
              <a:rPr lang="en-US" dirty="0"/>
              <a:t>("Hello, %s!" % name)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291780" y="4262284"/>
            <a:ext cx="3303639" cy="1106129"/>
          </a:xfrm>
          <a:prstGeom prst="wedgeEllipseCallout">
            <a:avLst>
              <a:gd name="adj1" fmla="val -58333"/>
              <a:gd name="adj2" fmla="val 54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Hello, </a:t>
            </a:r>
            <a:r>
              <a:rPr lang="en-US" dirty="0" smtClean="0">
                <a:solidFill>
                  <a:schemeClr val="tx1"/>
                </a:solidFill>
              </a:rPr>
              <a:t>Pune!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27355"/>
            <a:ext cx="6596419" cy="47148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Example: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# This </a:t>
            </a:r>
            <a:r>
              <a:rPr lang="en-US" dirty="0" smtClean="0"/>
              <a:t>displays “Kumar is 21 years </a:t>
            </a:r>
            <a:r>
              <a:rPr lang="en-US" dirty="0"/>
              <a:t>old."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/>
              <a:t>str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“Kumar”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21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print</a:t>
            </a:r>
            <a:r>
              <a:rPr lang="en-US" dirty="0"/>
              <a:t>("%s is %d years old." % </a:t>
            </a:r>
            <a:r>
              <a:rPr lang="en-US" dirty="0" smtClean="0"/>
              <a:t>(</a:t>
            </a:r>
            <a:r>
              <a:rPr lang="en-US" dirty="0" err="1" smtClean="0"/>
              <a:t>str</a:t>
            </a:r>
            <a:r>
              <a:rPr lang="en-US" dirty="0" smtClean="0"/>
              <a:t>, </a:t>
            </a:r>
            <a:r>
              <a:rPr lang="en-US" dirty="0" err="1" smtClean="0"/>
              <a:t>var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4" y="1312607"/>
            <a:ext cx="7361868" cy="4714825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Argument </a:t>
            </a:r>
            <a:r>
              <a:rPr lang="en-US" altLang="en-US" dirty="0" err="1" smtClean="0">
                <a:solidFill>
                  <a:schemeClr val="tx1"/>
                </a:solidFill>
              </a:rPr>
              <a:t>specifiers</a:t>
            </a:r>
            <a:r>
              <a:rPr lang="en-US" altLang="en-US" dirty="0" smtClean="0">
                <a:solidFill>
                  <a:schemeClr val="tx1"/>
                </a:solidFill>
              </a:rPr>
              <a:t> in Python: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%c - character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%s - </a:t>
            </a:r>
            <a:r>
              <a:rPr lang="en-US" altLang="en-US" dirty="0" smtClean="0">
                <a:solidFill>
                  <a:schemeClr val="tx1"/>
                </a:solidFill>
              </a:rPr>
              <a:t>String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%</a:t>
            </a:r>
            <a:r>
              <a:rPr lang="en-US" altLang="en-US" dirty="0" smtClean="0">
                <a:solidFill>
                  <a:schemeClr val="tx1"/>
                </a:solidFill>
              </a:rPr>
              <a:t>d or %</a:t>
            </a:r>
            <a:r>
              <a:rPr lang="en-US" altLang="en-US" dirty="0" err="1" smtClean="0">
                <a:solidFill>
                  <a:schemeClr val="tx1"/>
                </a:solidFill>
              </a:rPr>
              <a:t>i</a:t>
            </a:r>
            <a:r>
              <a:rPr lang="en-US" altLang="en-US" dirty="0" smtClean="0">
                <a:solidFill>
                  <a:schemeClr val="tx1"/>
                </a:solidFill>
              </a:rPr>
              <a:t> – Signed decimal Integers</a:t>
            </a:r>
          </a:p>
          <a:p>
            <a:pPr mar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%u - Unsigned </a:t>
            </a:r>
            <a:r>
              <a:rPr lang="en-US" altLang="en-US" dirty="0">
                <a:solidFill>
                  <a:schemeClr val="tx1"/>
                </a:solidFill>
              </a:rPr>
              <a:t>decimal Integers</a:t>
            </a: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%o – octal integer</a:t>
            </a:r>
          </a:p>
          <a:p>
            <a:pPr mar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%x or %X - Integers in hex representation (lowercase/uppercase)</a:t>
            </a: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%e or %E – Exponential </a:t>
            </a:r>
            <a:r>
              <a:rPr lang="en-US" altLang="en-US" dirty="0" err="1" smtClean="0">
                <a:solidFill>
                  <a:schemeClr val="tx1"/>
                </a:solidFill>
              </a:rPr>
              <a:t>notaion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%f </a:t>
            </a:r>
            <a:r>
              <a:rPr lang="en-US" altLang="en-US" dirty="0" smtClean="0">
                <a:solidFill>
                  <a:schemeClr val="tx1"/>
                </a:solidFill>
              </a:rPr>
              <a:t>– Numbers in Floating point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ts val="400"/>
              </a:spcBef>
              <a:spcAft>
                <a:spcPts val="40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%.&lt;number of digits&gt;f </a:t>
            </a:r>
            <a:r>
              <a:rPr lang="en-US" altLang="en-US" dirty="0" smtClean="0">
                <a:solidFill>
                  <a:schemeClr val="tx1"/>
                </a:solidFill>
              </a:rPr>
              <a:t>– number of digits to right of dot in in Floating point number.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4" y="1312608"/>
            <a:ext cx="7361868" cy="471948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# check following code: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" y="1784555"/>
            <a:ext cx="9005229" cy="44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4" y="1312608"/>
            <a:ext cx="7361868" cy="471948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# check following code: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" y="1784555"/>
            <a:ext cx="9005229" cy="443926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881717" y="1762434"/>
            <a:ext cx="2743544" cy="125361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Columns are misaligned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4" y="1312608"/>
            <a:ext cx="7361868" cy="471948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# check following code: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0" y="1691827"/>
            <a:ext cx="803065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68711"/>
            <a:ext cx="6596419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formatting operator: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4" y="1312608"/>
            <a:ext cx="7361868" cy="471948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# check following code: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0" y="1691827"/>
            <a:ext cx="8030656" cy="466344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94919" y="1340313"/>
            <a:ext cx="2743544" cy="125361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– after % indicates left justification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5234085" y="1312608"/>
            <a:ext cx="2892276" cy="125361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%–10d means left justified 10 character number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18" y="1848193"/>
            <a:ext cx="7094022" cy="2088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 smtClean="0">
              <a:latin typeface="Algerian" pitchFamily="82" charset="0"/>
            </a:endParaRPr>
          </a:p>
          <a:p>
            <a:pPr marL="0" indent="0">
              <a:buNone/>
            </a:pPr>
            <a:r>
              <a:rPr lang="en-US" sz="2000" b="1" dirty="0" smtClean="0"/>
              <a:t>References:</a:t>
            </a:r>
          </a:p>
          <a:p>
            <a:pPr marL="0" indent="0">
              <a:buNone/>
            </a:pPr>
            <a:r>
              <a:rPr lang="en-US" sz="1600" dirty="0" smtClean="0"/>
              <a:t>“</a:t>
            </a:r>
            <a:r>
              <a:rPr lang="en-US" sz="1600" dirty="0"/>
              <a:t>Python Programming using Problem Solving Approach</a:t>
            </a:r>
            <a:r>
              <a:rPr lang="en-US" sz="1600" dirty="0" smtClean="0"/>
              <a:t>”, by </a:t>
            </a:r>
            <a:r>
              <a:rPr lang="en-US" sz="1600" dirty="0" err="1"/>
              <a:t>Reema</a:t>
            </a:r>
            <a:r>
              <a:rPr lang="en-US" sz="1600" dirty="0"/>
              <a:t> </a:t>
            </a:r>
            <a:r>
              <a:rPr lang="en-US" sz="1600" dirty="0" err="1" smtClean="0"/>
              <a:t>Thareja</a:t>
            </a:r>
            <a:r>
              <a:rPr lang="en-US" sz="1600" dirty="0" smtClean="0"/>
              <a:t>, Oxford </a:t>
            </a:r>
            <a:r>
              <a:rPr lang="en-US" sz="1600" dirty="0"/>
              <a:t>University Pres.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18" y="1848193"/>
            <a:ext cx="6946710" cy="2088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 smtClean="0">
              <a:latin typeface="Algerian" pitchFamily="82" charset="0"/>
            </a:endParaRPr>
          </a:p>
          <a:p>
            <a:pPr marL="0" indent="0" algn="ctr">
              <a:buNone/>
            </a:pPr>
            <a:endParaRPr lang="en-US" dirty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Algerian" pitchFamily="82" charset="0"/>
              </a:rPr>
              <a:t>Thank </a:t>
            </a:r>
            <a:r>
              <a:rPr lang="en-US" sz="4000" dirty="0">
                <a:latin typeface="Algerian" pitchFamily="82" charset="0"/>
              </a:rPr>
              <a:t>you</a:t>
            </a:r>
            <a:r>
              <a:rPr lang="en-US" sz="4000" dirty="0" smtClean="0">
                <a:latin typeface="Algerian" pitchFamily="82" charset="0"/>
              </a:rPr>
              <a:t>!!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Strings in </a:t>
            </a:r>
            <a:r>
              <a:rPr lang="en-US" dirty="0" smtClean="0">
                <a:solidFill>
                  <a:srgbClr val="0070C0"/>
                </a:solidFill>
              </a:rPr>
              <a:t>Python: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String is made by 1 or more characters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Character can be a letter, digit, whitespace, or any other symbol.</a:t>
            </a:r>
          </a:p>
          <a:p>
            <a:r>
              <a:rPr lang="en-US" sz="2000" dirty="0"/>
              <a:t>Strings </a:t>
            </a:r>
            <a:r>
              <a:rPr lang="en-US" sz="2000" dirty="0" smtClean="0"/>
              <a:t>are enclosed in a single, double or triple  quotes</a:t>
            </a:r>
            <a:r>
              <a:rPr lang="en-US" sz="2000" dirty="0"/>
              <a:t>. 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Python has a built-in string class “</a:t>
            </a:r>
            <a:r>
              <a:rPr lang="en-US" sz="2000" dirty="0" err="1" smtClean="0">
                <a:solidFill>
                  <a:schemeClr val="tx1"/>
                </a:solidFill>
              </a:rPr>
              <a:t>str</a:t>
            </a:r>
            <a:r>
              <a:rPr lang="en-US" sz="2000" dirty="0" smtClean="0">
                <a:solidFill>
                  <a:schemeClr val="tx1"/>
                </a:solidFill>
              </a:rPr>
              <a:t>”  that has many useful features.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Strings in </a:t>
            </a:r>
            <a:r>
              <a:rPr lang="en-US" dirty="0" smtClean="0">
                <a:solidFill>
                  <a:srgbClr val="0070C0"/>
                </a:solidFill>
              </a:rPr>
              <a:t>Python: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Ex.: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name=“India”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ountry=name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raduate=‘N’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nationality=</a:t>
            </a:r>
            <a:r>
              <a:rPr lang="en-US" sz="2000" dirty="0" err="1" smtClean="0">
                <a:solidFill>
                  <a:schemeClr val="tx1"/>
                </a:solidFill>
              </a:rPr>
              <a:t>str</a:t>
            </a:r>
            <a:r>
              <a:rPr lang="en-US" sz="2000" dirty="0" smtClean="0">
                <a:solidFill>
                  <a:schemeClr val="tx1"/>
                </a:solidFill>
              </a:rPr>
              <a:t>(“Indian”)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Strings in </a:t>
            </a:r>
            <a:r>
              <a:rPr lang="en-US" dirty="0" smtClean="0">
                <a:solidFill>
                  <a:srgbClr val="0070C0"/>
                </a:solidFill>
              </a:rPr>
              <a:t>Python: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78077"/>
            <a:ext cx="6347714" cy="477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# Ex.: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str1 = 'I2IT'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print(str1)</a:t>
            </a:r>
          </a:p>
          <a:p>
            <a:pPr marL="0" indent="0">
              <a:buNone/>
            </a:pPr>
            <a:endParaRPr lang="en-US" sz="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str2 = "I2IT"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print(str2)</a:t>
            </a:r>
          </a:p>
          <a:p>
            <a:pPr marL="0" indent="0">
              <a:buNone/>
            </a:pPr>
            <a:endParaRPr lang="en-US" sz="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str3 = '''I2IT'''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print(str3)</a:t>
            </a:r>
          </a:p>
          <a:p>
            <a:pPr marL="0" indent="0">
              <a:buNone/>
            </a:pPr>
            <a:endParaRPr lang="en-US" sz="3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# triple quotes- for multiple lines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str4 = """Hello, welcome to          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          the world of Python"""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print(str4)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traversal using indexing: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596418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If a string has total n number of characters, then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Index of 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character in string is 0 and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last character is n-1.</a:t>
            </a:r>
          </a:p>
          <a:p>
            <a:pPr marL="0" indent="0">
              <a:buNone/>
            </a:pPr>
            <a:r>
              <a:rPr lang="en-US" sz="2000" dirty="0" smtClean="0"/>
              <a:t>Single </a:t>
            </a:r>
            <a:r>
              <a:rPr lang="en-US" sz="2000" dirty="0"/>
              <a:t>character is </a:t>
            </a:r>
            <a:r>
              <a:rPr lang="en-US" sz="2000" dirty="0" smtClean="0"/>
              <a:t>a </a:t>
            </a:r>
            <a:r>
              <a:rPr lang="en-US" sz="2000" dirty="0"/>
              <a:t>string </a:t>
            </a:r>
            <a:r>
              <a:rPr lang="en-US" sz="2000" dirty="0" smtClean="0"/>
              <a:t>with </a:t>
            </a:r>
            <a:r>
              <a:rPr lang="en-US" sz="2000" dirty="0"/>
              <a:t>length </a:t>
            </a:r>
            <a:r>
              <a:rPr lang="en-US" sz="2000" dirty="0" smtClean="0"/>
              <a:t>1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Square </a:t>
            </a:r>
            <a:r>
              <a:rPr lang="en-US" sz="2000" dirty="0" smtClean="0"/>
              <a:t>bracket [ ] is used </a:t>
            </a:r>
            <a:r>
              <a:rPr lang="en-US" sz="2000" dirty="0"/>
              <a:t>to access elements </a:t>
            </a:r>
            <a:r>
              <a:rPr lang="en-US" sz="2000" dirty="0" smtClean="0"/>
              <a:t>of </a:t>
            </a:r>
            <a:r>
              <a:rPr lang="en-US" sz="2000" dirty="0"/>
              <a:t>string.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Example to get a </a:t>
            </a:r>
            <a:r>
              <a:rPr lang="en-US" sz="2000" i="1" dirty="0"/>
              <a:t>character at position </a:t>
            </a:r>
            <a:r>
              <a:rPr lang="en-US" sz="2000" i="1" dirty="0" smtClean="0"/>
              <a:t>4: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 </a:t>
            </a:r>
            <a:r>
              <a:rPr lang="en-US" sz="2000" dirty="0"/>
              <a:t>= "Hello, World!"</a:t>
            </a:r>
            <a:br>
              <a:rPr lang="en-US" sz="2000" dirty="0"/>
            </a:br>
            <a:r>
              <a:rPr lang="en-US" sz="2000" dirty="0" smtClean="0"/>
              <a:t>print(</a:t>
            </a:r>
            <a:r>
              <a:rPr lang="en-US" sz="2000" dirty="0" err="1" smtClean="0"/>
              <a:t>ch</a:t>
            </a:r>
            <a:r>
              <a:rPr lang="en-US" sz="2000" dirty="0" smtClean="0"/>
              <a:t>[4])</a:t>
            </a:r>
            <a:endParaRPr lang="en-US" sz="2000" dirty="0"/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traversal using indexing: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#Ex.: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 = "I2IT!"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index = 0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for i in str: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    print("str[", index, "] = ", i)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    index+=1</a:t>
            </a:r>
          </a:p>
          <a:p>
            <a:pPr marL="0" indent="0">
              <a:buNone/>
            </a:pPr>
            <a:endParaRPr lang="da-D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#Output: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str[ 0 ] =  I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str[ 1 ] =  2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str[ 2 ] =  I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str[ 3 ] =  T</a:t>
            </a: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str[ 4 ] =  !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traversal using indexing: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#Ex.: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str = "Hello, Welcome to world of Python!"</a:t>
            </a:r>
            <a:endParaRPr lang="da-D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index = 2</a:t>
            </a:r>
          </a:p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print(str[index]) </a:t>
            </a:r>
          </a:p>
          <a:p>
            <a:pPr marL="0" indent="0">
              <a:buNone/>
            </a:pPr>
            <a:endParaRPr lang="en-US" sz="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print(str[index * 3 + 1 ]) </a:t>
            </a:r>
            <a:endParaRPr lang="da-D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l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8710"/>
            <a:ext cx="7737988" cy="1076632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String traversal using indexing: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5343"/>
            <a:ext cx="6347714" cy="490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Negative </a:t>
            </a:r>
            <a:r>
              <a:rPr lang="en-US" sz="2000" dirty="0" smtClean="0"/>
              <a:t>Index: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 display the string from end, negative indexing is used.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Ex.: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 get </a:t>
            </a:r>
            <a:r>
              <a:rPr lang="en-US" sz="2000" dirty="0"/>
              <a:t>the </a:t>
            </a:r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character from end </a:t>
            </a:r>
            <a:r>
              <a:rPr lang="en-US" sz="2000" dirty="0"/>
              <a:t>of the </a:t>
            </a:r>
            <a:r>
              <a:rPr lang="en-US" sz="2000" dirty="0" smtClean="0"/>
              <a:t>string.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 </a:t>
            </a:r>
            <a:r>
              <a:rPr lang="en-US" sz="2000" dirty="0"/>
              <a:t>= "Hello, World!"</a:t>
            </a:r>
            <a:br>
              <a:rPr lang="en-US" sz="2000" dirty="0"/>
            </a:br>
            <a:r>
              <a:rPr lang="en-US" sz="2000" dirty="0" smtClean="0"/>
              <a:t>print(</a:t>
            </a:r>
            <a:r>
              <a:rPr lang="en-US" sz="2000" dirty="0" err="1" smtClean="0"/>
              <a:t>ch</a:t>
            </a:r>
            <a:r>
              <a:rPr lang="en-US" sz="2000" dirty="0" smtClean="0"/>
              <a:t>[-6])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Output:</a:t>
            </a:r>
          </a:p>
          <a:p>
            <a:pPr marL="0" indent="0">
              <a:buNone/>
            </a:pPr>
            <a:r>
              <a:rPr lang="en-US" sz="2000" dirty="0" smtClean="0"/>
              <a:t>W</a:t>
            </a:r>
            <a:endParaRPr lang="en-US" sz="2000" dirty="0"/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784" y="6355267"/>
            <a:ext cx="6810233" cy="365125"/>
          </a:xfrm>
        </p:spPr>
        <p:txBody>
          <a:bodyPr/>
          <a:lstStyle/>
          <a:p>
            <a:pPr algn="ctr"/>
            <a:r>
              <a:rPr lang="en-IN" dirty="0"/>
              <a:t>Hope Foundation's </a:t>
            </a:r>
            <a:r>
              <a:rPr lang="en-US" dirty="0" smtClean="0"/>
              <a:t>International Institute of Information Technology, I²IT, P-14, Rajiv Gandhi </a:t>
            </a:r>
            <a:r>
              <a:rPr lang="en-US" dirty="0" err="1" smtClean="0"/>
              <a:t>Infotech</a:t>
            </a:r>
            <a:r>
              <a:rPr lang="en-US" dirty="0" smtClean="0"/>
              <a:t> Park, </a:t>
            </a:r>
            <a:r>
              <a:rPr lang="en-US" dirty="0" err="1" smtClean="0"/>
              <a:t>Hinjawadi</a:t>
            </a:r>
            <a:r>
              <a:rPr lang="en-US" dirty="0" smtClean="0"/>
              <a:t> Phase 1, Pune - 411 057 Phone - +91 20 22933441/2/3 | Website - www.isquareit.edu.in | Email - info@isquareit.edu.in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31362" y="6492875"/>
            <a:ext cx="512638" cy="365125"/>
          </a:xfrm>
        </p:spPr>
        <p:txBody>
          <a:bodyPr/>
          <a:lstStyle/>
          <a:p>
            <a:fld id="{943F0488-C496-4163-963C-B8EF563ABE66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2452</Words>
  <Application>Microsoft Office PowerPoint</Application>
  <PresentationFormat>On-screen Show (4:3)</PresentationFormat>
  <Paragraphs>405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Calibri</vt:lpstr>
      <vt:lpstr>Georgia</vt:lpstr>
      <vt:lpstr>Trebuchet MS</vt:lpstr>
      <vt:lpstr>Wingdings 3</vt:lpstr>
      <vt:lpstr>Facet</vt:lpstr>
      <vt:lpstr>PowerPoint Presentation</vt:lpstr>
      <vt:lpstr>Contents:</vt:lpstr>
      <vt:lpstr>Strings in Python:</vt:lpstr>
      <vt:lpstr>Strings in Python:</vt:lpstr>
      <vt:lpstr>Strings in Python:</vt:lpstr>
      <vt:lpstr>String traversal using indexing:</vt:lpstr>
      <vt:lpstr>String traversal using indexing:</vt:lpstr>
      <vt:lpstr>String traversal using indexing:</vt:lpstr>
      <vt:lpstr>String traversal using indexing:</vt:lpstr>
      <vt:lpstr>String traversal using indexing:</vt:lpstr>
      <vt:lpstr>Concatenating, appending, multiplying String:</vt:lpstr>
      <vt:lpstr>Concatenating, appending, multiplying String:</vt:lpstr>
      <vt:lpstr>Concatenating, appending, multiplying String:</vt:lpstr>
      <vt:lpstr>Concatenating, appending, multiplying String:</vt:lpstr>
      <vt:lpstr>Concatenating, appending, multiplying String:</vt:lpstr>
      <vt:lpstr>Escape Character:</vt:lpstr>
      <vt:lpstr>Raw String:</vt:lpstr>
      <vt:lpstr>Strings are Immutable:</vt:lpstr>
      <vt:lpstr>Strings are Immutable:</vt:lpstr>
      <vt:lpstr>Strings are Immutable:</vt:lpstr>
      <vt:lpstr>String formatting operator:</vt:lpstr>
      <vt:lpstr>String formatting operator:</vt:lpstr>
      <vt:lpstr>String formatting operator:</vt:lpstr>
      <vt:lpstr>String formatting operator:</vt:lpstr>
      <vt:lpstr>String formatting operator:</vt:lpstr>
      <vt:lpstr>String formatting operator:</vt:lpstr>
      <vt:lpstr>String formatting operator: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String Slice operation</dc:title>
  <dc:creator>Varsha Degaonkar</dc:creator>
  <cp:keywords>String; Python; Slice operation; Sclicing</cp:keywords>
  <cp:lastModifiedBy>a</cp:lastModifiedBy>
  <cp:revision>26</cp:revision>
  <cp:lastPrinted>2020-03-25T16:09:31Z</cp:lastPrinted>
  <dcterms:created xsi:type="dcterms:W3CDTF">2020-02-05T16:16:53Z</dcterms:created>
  <dcterms:modified xsi:type="dcterms:W3CDTF">2020-04-21T10:55:39Z</dcterms:modified>
</cp:coreProperties>
</file>