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5" r:id="rId1"/>
  </p:sldMasterIdLst>
  <p:notesMasterIdLst>
    <p:notesMasterId r:id="rId25"/>
  </p:notesMasterIdLst>
  <p:sldIdLst>
    <p:sldId id="413" r:id="rId2"/>
    <p:sldId id="256" r:id="rId3"/>
    <p:sldId id="372" r:id="rId4"/>
    <p:sldId id="394" r:id="rId5"/>
    <p:sldId id="395" r:id="rId6"/>
    <p:sldId id="398" r:id="rId7"/>
    <p:sldId id="396" r:id="rId8"/>
    <p:sldId id="399" r:id="rId9"/>
    <p:sldId id="397" r:id="rId10"/>
    <p:sldId id="400" r:id="rId11"/>
    <p:sldId id="401" r:id="rId12"/>
    <p:sldId id="402" r:id="rId13"/>
    <p:sldId id="404" r:id="rId14"/>
    <p:sldId id="403" r:id="rId15"/>
    <p:sldId id="405" r:id="rId16"/>
    <p:sldId id="407" r:id="rId17"/>
    <p:sldId id="408" r:id="rId18"/>
    <p:sldId id="409" r:id="rId19"/>
    <p:sldId id="410" r:id="rId20"/>
    <p:sldId id="411" r:id="rId21"/>
    <p:sldId id="414" r:id="rId22"/>
    <p:sldId id="406" r:id="rId23"/>
    <p:sldId id="393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40" autoAdjust="0"/>
  </p:normalViewPr>
  <p:slideViewPr>
    <p:cSldViewPr>
      <p:cViewPr varScale="1">
        <p:scale>
          <a:sx n="67" d="100"/>
          <a:sy n="67" d="100"/>
        </p:scale>
        <p:origin x="61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50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ABFD9-1CE3-44FE-93CC-A67EF74A9C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44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68443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89163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7328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66561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3782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D715B-E849-4486-B464-7C2A5A3E99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85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2439F-FE4C-437A-96B9-65300AA375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60602-8043-4334-841F-79FB5E3234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4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93F0A-79EF-4618-95A9-445D2D4DBB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4A1B9-7A65-49A9-AA48-447431EAC8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3BBB2-29E8-4C41-A287-8DF8F5FC13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91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AE9D5-8CC0-4BE1-A92C-9EAA5506A5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7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82B14-7E7B-4EAB-AF5C-4A7EF1C866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7D0B2-4FB7-4648-A843-9BE856C6DA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3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5E9C-BBF8-420F-887C-85E0A7C629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92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31000"/>
            <a:lum/>
          </a:blip>
          <a:srcRect/>
          <a:stretch>
            <a:fillRect l="37000" t="19000" r="37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International Institute of Information Technology, I²IT, P-14, Rajiv Gandhi Infotech Park, Hinjawadi Phase 1, Pune - 411 057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9D4FF0F-495B-4D53-855C-E98B5CC38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1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latin typeface="Trebuchet MS" panose="020B0603020202020204" pitchFamily="34" charset="0"/>
              </a:rPr>
              <a:t>ON-Line</a:t>
            </a:r>
            <a:r>
              <a:rPr lang="en-US" sz="4400" b="1" dirty="0">
                <a:latin typeface="Trebuchet MS" panose="020B0603020202020204" pitchFamily="34" charset="0"/>
              </a:rPr>
              <a:t> and </a:t>
            </a:r>
            <a:r>
              <a:rPr lang="en-US" sz="4400" b="1" dirty="0" err="1">
                <a:latin typeface="Trebuchet MS" panose="020B0603020202020204" pitchFamily="34" charset="0"/>
              </a:rPr>
              <a:t>OFF-Line</a:t>
            </a:r>
            <a:r>
              <a:rPr lang="en-US" sz="4400" b="1" dirty="0">
                <a:latin typeface="Trebuchet MS" panose="020B0603020202020204" pitchFamily="34" charset="0"/>
              </a:rPr>
              <a:t> UPS</a:t>
            </a:r>
            <a:endParaRPr lang="en-IN" sz="4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rebuchet MS" panose="020B0603020202020204" pitchFamily="34" charset="0"/>
              </a:rPr>
              <a:t>Dr. Varsha Degaonkar 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dirty="0" smtClean="0">
                <a:latin typeface="Trebuchet MS" panose="020B0603020202020204" pitchFamily="34" charset="0"/>
                <a:cs typeface="+mn-cs"/>
              </a:rPr>
              <a:t>Department of Electronics and Telecommunication</a:t>
            </a:r>
            <a:endParaRPr lang="en-IN" sz="3200" b="1" dirty="0">
              <a:latin typeface="Trebuchet MS" panose="020B0603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Trebuchet MS" panose="020B0603020202020204" pitchFamily="34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800" dirty="0" smtClean="0">
                <a:latin typeface="Trebuchet MS" panose="020B0603020202020204" pitchFamily="34" charset="0"/>
                <a:cs typeface="+mn-cs"/>
              </a:rPr>
              <a:t>Hope Foundation’s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800" dirty="0" smtClean="0">
                <a:latin typeface="Trebuchet MS" panose="020B0603020202020204" pitchFamily="34" charset="0"/>
                <a:cs typeface="+mn-cs"/>
              </a:rPr>
              <a:t>International </a:t>
            </a:r>
            <a:r>
              <a:rPr lang="en-IN" sz="2800" dirty="0">
                <a:latin typeface="Trebuchet MS" panose="020B0603020202020204" pitchFamily="34" charset="0"/>
                <a:cs typeface="+mn-cs"/>
              </a:rPr>
              <a:t>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  <a:hlinkClick r:id="rId5"/>
              </a:rPr>
              <a:t>www.isquareit.edu.in</a:t>
            </a:r>
            <a:r>
              <a:rPr lang="en-IN" sz="3200" dirty="0">
                <a:solidFill>
                  <a:srgbClr val="0070C0"/>
                </a:solidFill>
                <a:latin typeface="Trebuchet MS" panose="020B0603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6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0513" y="2468940"/>
            <a:ext cx="8562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rebuchet MS" panose="020B0603020202020204" pitchFamily="34" charset="0"/>
              </a:rPr>
              <a:t>Mode III: UPS Fail / Standby </a:t>
            </a:r>
          </a:p>
          <a:p>
            <a:endParaRPr lang="en-US" altLang="en-US" sz="2400" b="1" dirty="0">
              <a:latin typeface="Trebuchet MS" panose="020B0603020202020204" pitchFamily="34" charset="0"/>
            </a:endParaRP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If any fault occurs, UPS inverter is bypassed using a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Triac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 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93301" y="6471402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208C0A-71EA-4C95-9B8E-9A45DF079A90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10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OFF-Line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(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Line </a:t>
            </a:r>
            <a:r>
              <a:rPr lang="en-US" altLang="en-US" sz="3200" dirty="0">
                <a:latin typeface="Trebuchet MS" panose="020B0603020202020204" pitchFamily="34" charset="0"/>
              </a:rPr>
              <a:t>preferred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Block Diagram:</a:t>
            </a: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57206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F073E9-9400-48B7-A7A9-63FBBA50E4A9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11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179638"/>
            <a:ext cx="868362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OFF-Line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Line </a:t>
            </a:r>
            <a:r>
              <a:rPr lang="en-US" altLang="en-US" sz="3200" dirty="0">
                <a:latin typeface="Trebuchet MS" panose="020B0603020202020204" pitchFamily="34" charset="0"/>
              </a:rPr>
              <a:t>preferred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I: </a:t>
            </a:r>
            <a:r>
              <a:rPr lang="en-US" altLang="en-US" sz="2400">
                <a:latin typeface="Trebuchet MS" panose="020B0603020202020204" pitchFamily="34" charset="0"/>
              </a:rPr>
              <a:t>Mains ON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85280" y="6486192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895B68-A21A-4F9F-BFBC-93352E28D575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12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362200"/>
            <a:ext cx="8267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OFF-Line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UPS System </a:t>
            </a:r>
          </a:p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latin typeface="Trebuchet MS" panose="020B0603020202020204" pitchFamily="34" charset="0"/>
              </a:rPr>
              <a:t>Line preferred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0513" y="2339876"/>
            <a:ext cx="8562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Trebuchet MS" panose="020B0603020202020204" pitchFamily="34" charset="0"/>
              </a:rPr>
              <a:t>Mode I: </a:t>
            </a:r>
            <a:r>
              <a:rPr lang="en-US" sz="2400" dirty="0" smtClean="0">
                <a:latin typeface="Trebuchet MS" panose="020B0603020202020204" pitchFamily="34" charset="0"/>
              </a:rPr>
              <a:t>Mains ON</a:t>
            </a:r>
          </a:p>
          <a:p>
            <a:pPr>
              <a:defRPr/>
            </a:pPr>
            <a:endParaRPr lang="en-US" sz="2400" dirty="0" smtClean="0"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When the mains is ON, the inverter circuit is OFF.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Load gets coupled straight to the Mains supply. </a:t>
            </a:r>
          </a:p>
          <a:p>
            <a:pPr>
              <a:defRPr/>
            </a:pPr>
            <a:endParaRPr lang="en-US" sz="2400" dirty="0" smtClean="0">
              <a:latin typeface="Trebuchet MS" panose="020B0603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69238" y="6471402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AC0EAA-11E0-405E-A722-9912FA4AC49E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13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OFF-Line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UPS System </a:t>
            </a:r>
          </a:p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latin typeface="Trebuchet MS" panose="020B0603020202020204" pitchFamily="34" charset="0"/>
              </a:rPr>
              <a:t>Line preferred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II: </a:t>
            </a:r>
            <a:r>
              <a:rPr lang="en-US" altLang="en-US" sz="2400">
                <a:latin typeface="Trebuchet MS" panose="020B0603020202020204" pitchFamily="34" charset="0"/>
              </a:rPr>
              <a:t>Mains OFF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73249" y="6470150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FFDF6C-F22E-478C-9B86-229016CCCC15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14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819400"/>
            <a:ext cx="8743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OFF-Line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UPS System </a:t>
            </a:r>
          </a:p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latin typeface="Trebuchet MS" panose="020B0603020202020204" pitchFamily="34" charset="0"/>
              </a:rPr>
              <a:t>Line preferred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90513" y="1447800"/>
            <a:ext cx="85629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rebuchet MS" panose="020B0603020202020204" pitchFamily="34" charset="0"/>
              </a:rPr>
              <a:t>Mode II: </a:t>
            </a:r>
            <a:r>
              <a:rPr lang="en-US" altLang="en-US" sz="2400" dirty="0">
                <a:latin typeface="Trebuchet MS" panose="020B0603020202020204" pitchFamily="34" charset="0"/>
              </a:rPr>
              <a:t>Mains OFF</a:t>
            </a:r>
          </a:p>
          <a:p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When the mains supply is OFF, then only inverter is switched ON. </a:t>
            </a:r>
          </a:p>
          <a:p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Switching </a:t>
            </a:r>
            <a:r>
              <a:rPr lang="en-US" altLang="en-US" sz="2400" dirty="0">
                <a:latin typeface="Trebuchet MS" panose="020B0603020202020204" pitchFamily="34" charset="0"/>
              </a:rPr>
              <a:t>time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&lt; </a:t>
            </a:r>
            <a:r>
              <a:rPr lang="en-US" altLang="en-US" sz="2400" dirty="0">
                <a:latin typeface="Trebuchet MS" panose="020B0603020202020204" pitchFamily="34" charset="0"/>
              </a:rPr>
              <a:t>5 </a:t>
            </a:r>
            <a:r>
              <a:rPr lang="en-US" altLang="en-US" sz="2400" dirty="0" err="1" smtClean="0">
                <a:latin typeface="Trebuchet MS" panose="020B0603020202020204" pitchFamily="34" charset="0"/>
              </a:rPr>
              <a:t>ms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The applications where small interruption is tolerated, these  are used.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Sealed or </a:t>
            </a:r>
            <a:r>
              <a:rPr lang="en-US" altLang="en-US" sz="2400" dirty="0">
                <a:latin typeface="Trebuchet MS" panose="020B0603020202020204" pitchFamily="34" charset="0"/>
              </a:rPr>
              <a:t>lead-acid batteries are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used. 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Running </a:t>
            </a:r>
            <a:r>
              <a:rPr lang="en-US" altLang="en-US" sz="2400" dirty="0">
                <a:latin typeface="Trebuchet MS" panose="020B0603020202020204" pitchFamily="34" charset="0"/>
              </a:rPr>
              <a:t>time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~ 10 </a:t>
            </a:r>
            <a:r>
              <a:rPr lang="en-US" altLang="en-US" sz="2400" dirty="0">
                <a:latin typeface="Trebuchet MS" panose="020B0603020202020204" pitchFamily="34" charset="0"/>
              </a:rPr>
              <a:t>to 30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min.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89291" y="643806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CCBFE3-D51A-42E2-A41F-E7DEF032BDEF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15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rebuchet MS" panose="020B0603020202020204" pitchFamily="34" charset="0"/>
              </a:rPr>
              <a:t>Line </a:t>
            </a:r>
            <a:r>
              <a:rPr lang="en-US" altLang="en-US" sz="3200" b="1" dirty="0" smtClean="0">
                <a:latin typeface="Trebuchet MS" panose="020B0603020202020204" pitchFamily="34" charset="0"/>
              </a:rPr>
              <a:t>Interactive </a:t>
            </a:r>
            <a:r>
              <a:rPr lang="en-US" altLang="en-US" sz="3200" b="1" dirty="0">
                <a:latin typeface="Trebuchet MS" panose="020B0603020202020204" pitchFamily="34" charset="0"/>
              </a:rPr>
              <a:t>UPS System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90513" y="1455738"/>
            <a:ext cx="428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I: </a:t>
            </a:r>
            <a:r>
              <a:rPr lang="en-US" altLang="en-US" sz="2400">
                <a:latin typeface="Trebuchet MS" panose="020B0603020202020204" pitchFamily="34" charset="0"/>
              </a:rPr>
              <a:t>Mains ON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001000" y="649287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56DE6-E3EC-4E2D-BE0C-096F98C96A1D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16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655888"/>
            <a:ext cx="454342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140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4846638" y="1519238"/>
            <a:ext cx="428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II: </a:t>
            </a:r>
            <a:r>
              <a:rPr lang="en-US" altLang="en-US" sz="2400">
                <a:latin typeface="Trebuchet MS" panose="020B0603020202020204" pitchFamily="34" charset="0"/>
              </a:rPr>
              <a:t>Mains OFF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" y="1295400"/>
            <a:ext cx="4543425" cy="48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295400"/>
            <a:ext cx="4543425" cy="48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7938" y="182880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rebuchet MS" panose="020B0603020202020204" pitchFamily="34" charset="0"/>
              </a:rPr>
              <a:t>1) Lead acid batteries. </a:t>
            </a:r>
          </a:p>
          <a:p>
            <a:r>
              <a:rPr lang="en-US" altLang="en-US" sz="3200">
                <a:latin typeface="Trebuchet MS" panose="020B0603020202020204" pitchFamily="34" charset="0"/>
              </a:rPr>
              <a:t>2) Nickel-Cadmium (Ni Cd) batteries</a:t>
            </a:r>
          </a:p>
          <a:p>
            <a:r>
              <a:rPr lang="en-US" altLang="en-US" sz="3200">
                <a:latin typeface="Trebuchet MS" panose="020B0603020202020204" pitchFamily="34" charset="0"/>
              </a:rPr>
              <a:t>3) Sealed maintenance free batteries (SMF)</a:t>
            </a:r>
          </a:p>
          <a:p>
            <a:endParaRPr lang="en-US" altLang="en-US" sz="3200">
              <a:latin typeface="Trebuchet MS" panose="020B0603020202020204" pitchFamily="34" charset="0"/>
            </a:endParaRPr>
          </a:p>
          <a:p>
            <a:r>
              <a:rPr lang="en-US" altLang="en-US" sz="3200">
                <a:latin typeface="Trebuchet MS" panose="020B0603020202020204" pitchFamily="34" charset="0"/>
              </a:rPr>
              <a:t>Lead acid batteries are most commonly used in UPS.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223295-5DAD-4239-8BB6-24B22722DD09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17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rebuchet MS" panose="020B0603020202020204" pitchFamily="34" charset="0"/>
              </a:rPr>
              <a:t>Batteries Used in UPS System</a:t>
            </a:r>
            <a:endParaRPr lang="en-US" altLang="en-US" sz="320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7938" y="18288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rebuchet MS" panose="020B0603020202020204" pitchFamily="34" charset="0"/>
              </a:rPr>
              <a:t>Battery Capacity: Ampere </a:t>
            </a:r>
            <a:r>
              <a:rPr lang="en-US" altLang="en-US" sz="3200" b="1" dirty="0" smtClean="0">
                <a:latin typeface="Trebuchet MS" panose="020B0603020202020204" pitchFamily="34" charset="0"/>
              </a:rPr>
              <a:t>Hour (</a:t>
            </a:r>
            <a:r>
              <a:rPr lang="en-US" altLang="en-US" sz="3200" b="1" dirty="0">
                <a:latin typeface="Trebuchet MS" panose="020B0603020202020204" pitchFamily="34" charset="0"/>
              </a:rPr>
              <a:t>AH)-</a:t>
            </a:r>
          </a:p>
          <a:p>
            <a:endParaRPr lang="en-US" altLang="en-US" sz="3200" b="1" dirty="0">
              <a:latin typeface="Trebuchet MS" panose="020B0603020202020204" pitchFamily="34" charset="0"/>
            </a:endParaRPr>
          </a:p>
          <a:p>
            <a:r>
              <a:rPr lang="el-GR" altLang="en-US" sz="3200" dirty="0" smtClean="0">
                <a:latin typeface="Trebuchet MS" panose="020B0603020202020204" pitchFamily="34" charset="0"/>
              </a:rPr>
              <a:t>𝐴𝑚𝑝𝑒𝑟𝑒 𝐻𝑜𝑢𝑟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=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𝐴𝐻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=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𝐼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×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Δ𝑇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|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𝑚𝑖𝑛 </a:t>
            </a:r>
            <a:endParaRPr lang="en-US" altLang="en-US" sz="3200" dirty="0" smtClean="0">
              <a:latin typeface="Trebuchet MS" panose="020B0603020202020204" pitchFamily="34" charset="0"/>
            </a:endParaRPr>
          </a:p>
          <a:p>
            <a:endParaRPr lang="en-US" altLang="en-US" sz="3200" dirty="0" smtClean="0">
              <a:latin typeface="Trebuchet MS" panose="020B0603020202020204" pitchFamily="34" charset="0"/>
            </a:endParaRPr>
          </a:p>
          <a:p>
            <a:r>
              <a:rPr lang="en-US" altLang="en-US" sz="3200" dirty="0" smtClean="0">
                <a:latin typeface="Trebuchet MS" panose="020B0603020202020204" pitchFamily="34" charset="0"/>
              </a:rPr>
              <a:t>I = Constant Discharge current</a:t>
            </a:r>
          </a:p>
          <a:p>
            <a:r>
              <a:rPr lang="el-GR" altLang="en-US" sz="3200" dirty="0">
                <a:latin typeface="Trebuchet MS" panose="020B0603020202020204" pitchFamily="34" charset="0"/>
              </a:rPr>
              <a:t>Δ</a:t>
            </a:r>
            <a:r>
              <a:rPr lang="el-GR" altLang="en-US" sz="3200" dirty="0" smtClean="0">
                <a:latin typeface="Trebuchet MS" panose="020B0603020202020204" pitchFamily="34" charset="0"/>
              </a:rPr>
              <a:t>𝑇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 = Time period beyond which voltage of battery decreases below the voltage level (</a:t>
            </a:r>
            <a:r>
              <a:rPr lang="en-US" altLang="en-US" sz="3200" dirty="0">
                <a:latin typeface="Trebuchet MS" panose="020B0603020202020204" pitchFamily="34" charset="0"/>
              </a:rPr>
              <a:t>final discharge voltage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)</a:t>
            </a:r>
            <a:endParaRPr lang="el-GR" altLang="en-US" sz="320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001000" y="649287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EC131D-600A-458D-BF0D-55D471858B3F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18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rebuchet MS" panose="020B0603020202020204" pitchFamily="34" charset="0"/>
              </a:rPr>
              <a:t>Batteries Used in UPS System</a:t>
            </a:r>
            <a:endParaRPr lang="en-US" altLang="en-US" sz="320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rebuchet MS" panose="020B0603020202020204" pitchFamily="34" charset="0"/>
              </a:rPr>
              <a:t>Battery Charging: </a:t>
            </a:r>
            <a:endParaRPr lang="en-US" altLang="en-US" sz="3200" dirty="0">
              <a:latin typeface="Trebuchet MS" panose="020B0603020202020204" pitchFamily="34" charset="0"/>
            </a:endParaRPr>
          </a:p>
          <a:p>
            <a:r>
              <a:rPr lang="en-US" altLang="en-US" sz="2400" dirty="0">
                <a:latin typeface="Trebuchet MS" panose="020B0603020202020204" pitchFamily="34" charset="0"/>
              </a:rPr>
              <a:t>The battery Charging profile dependent on the type of the battery chemistry.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Following figure shows the profile for Lead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Acid </a:t>
            </a:r>
            <a:r>
              <a:rPr lang="en-US" altLang="en-US" sz="2400" dirty="0">
                <a:latin typeface="Trebuchet MS" panose="020B0603020202020204" pitchFamily="34" charset="0"/>
              </a:rPr>
              <a:t>Batteries: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5410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FCC03F-16F5-4C40-AC7B-B823D6B1C854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19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rebuchet MS" panose="020B0603020202020204" pitchFamily="34" charset="0"/>
              </a:rPr>
              <a:t>Batteries Used in UPS System</a:t>
            </a:r>
            <a:endParaRPr lang="en-US" altLang="en-US" sz="320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854325"/>
            <a:ext cx="4873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304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altLang="en-US" sz="360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03250" y="1361031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28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Trebuchet MS" panose="020B0603020202020204" pitchFamily="34" charset="0"/>
              </a:rPr>
              <a:t>ON-Line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latin typeface="Trebuchet MS" panose="020B0603020202020204" pitchFamily="34" charset="0"/>
              </a:rPr>
              <a:t>UPS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Trebuchet MS" panose="020B0603020202020204" pitchFamily="34" charset="0"/>
              </a:rPr>
              <a:t>OFF-Line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800" dirty="0">
                <a:latin typeface="Trebuchet MS" panose="020B0603020202020204" pitchFamily="34" charset="0"/>
              </a:rPr>
              <a:t>UPS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rebuchet MS" panose="020B0603020202020204" pitchFamily="34" charset="0"/>
              </a:rPr>
              <a:t>Battery AH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Back Up Time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Battery Charger Rating</a:t>
            </a:r>
            <a:endParaRPr lang="en-US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001000" y="6411412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2DB6DE-95A1-47DC-81F2-E2D7CBF9E98B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630348"/>
            <a:ext cx="9144000" cy="3094052"/>
          </a:xfrm>
          <a:prstGeom prst="rect">
            <a:avLst/>
          </a:prstGeom>
          <a:blipFill rotWithShape="0">
            <a:blip r:embed="rId2"/>
            <a:stretch>
              <a:fillRect l="-1667" t="-2559" b="-531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EDD94E-9138-4CE9-9FE6-C1BE74220894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20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rebuchet MS" panose="020B0603020202020204" pitchFamily="34" charset="0"/>
              </a:rPr>
              <a:t>Battery </a:t>
            </a:r>
            <a:r>
              <a:rPr lang="en-US" altLang="en-US" sz="3200" b="1" dirty="0" smtClean="0">
                <a:latin typeface="Trebuchet MS" panose="020B0603020202020204" pitchFamily="34" charset="0"/>
              </a:rPr>
              <a:t>Efficiency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9287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7127CC-FAF4-4545-829D-8CDFE1685436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21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rebuchet MS" panose="020B0603020202020204" pitchFamily="34" charset="0"/>
              </a:rPr>
              <a:t>Battery </a:t>
            </a:r>
            <a:r>
              <a:rPr lang="en-US" altLang="en-US" sz="3200" b="1" dirty="0" smtClean="0">
                <a:latin typeface="Trebuchet MS" panose="020B0603020202020204" pitchFamily="34" charset="0"/>
              </a:rPr>
              <a:t>Efficiency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1161415"/>
            <a:ext cx="9144000" cy="5013745"/>
          </a:xfrm>
          <a:prstGeom prst="rect">
            <a:avLst/>
          </a:prstGeom>
          <a:blipFill rotWithShape="0">
            <a:blip r:embed="rId2"/>
            <a:stretch>
              <a:fillRect l="-1667" t="-1582" b="-182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22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457200" y="2438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latin typeface="Trebuchet MS" panose="020B0603020202020204" pitchFamily="34" charset="0"/>
              </a:rPr>
              <a:t>References:</a:t>
            </a:r>
          </a:p>
          <a:p>
            <a:pPr eaLnBrk="1" hangingPunct="1"/>
            <a:endParaRPr lang="en-US" altLang="en-US" sz="1600" b="1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1600" dirty="0">
                <a:latin typeface="Trebuchet MS" panose="020B0603020202020204" pitchFamily="34" charset="0"/>
              </a:rPr>
              <a:t>Source: http://www.circuitstoday.com/ups-uninterruptable-power-supplies </a:t>
            </a:r>
            <a:endParaRPr lang="en-IN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001000" y="645410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D4E41-D72C-422B-8E90-454707529794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29790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sz="4800" dirty="0" smtClean="0">
                <a:latin typeface="Footlight MT Light" panose="0204060206030A020304" pitchFamily="18" charset="0"/>
              </a:rPr>
              <a:t>Thank you</a:t>
            </a:r>
            <a:endParaRPr lang="en-IN" altLang="en-US" sz="4800" dirty="0">
              <a:latin typeface="Footlight MT Light" panose="0204060206030A020304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76833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287BC5-B837-4E11-8321-19AE13EA37D8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Uninterruptable Power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Supplies (UPS)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9562" y="1441410"/>
            <a:ext cx="8562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Trebuchet MS" panose="020B0603020202020204" pitchFamily="34" charset="0"/>
              </a:rPr>
              <a:t>Need and Objectives: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1) Provide uninterruptible AC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power 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>
                <a:latin typeface="Trebuchet MS" panose="020B0603020202020204" pitchFamily="34" charset="0"/>
              </a:rPr>
              <a:t>2) Pure sinusoidal O/P with low distortion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3) Regulation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4) Transient suppression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5) Frequency stability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6) Isolation of load from mains </a:t>
            </a:r>
          </a:p>
          <a:p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b="1" dirty="0">
                <a:latin typeface="Trebuchet MS" panose="020B0603020202020204" pitchFamily="34" charset="0"/>
              </a:rPr>
              <a:t>Types: </a:t>
            </a:r>
            <a:endParaRPr lang="en-US" altLang="en-US" sz="2400" dirty="0">
              <a:latin typeface="Trebuchet MS" panose="020B0603020202020204" pitchFamily="34" charset="0"/>
            </a:endParaRPr>
          </a:p>
          <a:p>
            <a:r>
              <a:rPr lang="en-US" altLang="en-US" sz="2400" dirty="0">
                <a:latin typeface="Trebuchet MS" panose="020B0603020202020204" pitchFamily="34" charset="0"/>
              </a:rPr>
              <a:t>1) On line UPS system (inverter preferred or continuous)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2) Off line UPS system (line preferred) </a:t>
            </a:r>
          </a:p>
          <a:p>
            <a:r>
              <a:rPr lang="en-US" altLang="en-US" sz="2400" dirty="0">
                <a:latin typeface="Trebuchet MS" panose="020B0603020202020204" pitchFamily="34" charset="0"/>
              </a:rPr>
              <a:t>3) Line </a:t>
            </a:r>
            <a:r>
              <a:rPr lang="en-US" altLang="en-US" sz="2400" dirty="0" smtClean="0">
                <a:latin typeface="Trebuchet MS" panose="020B0603020202020204" pitchFamily="34" charset="0"/>
              </a:rPr>
              <a:t>inter-active </a:t>
            </a:r>
            <a:r>
              <a:rPr lang="en-US" altLang="en-US" sz="2400" dirty="0">
                <a:latin typeface="Trebuchet MS" panose="020B0603020202020204" pitchFamily="34" charset="0"/>
              </a:rPr>
              <a:t>system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66075" y="6438067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358AFA-1D1A-4954-B1F4-F7A5C5692F90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3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rebuchet MS" panose="020B0603020202020204" pitchFamily="34" charset="0"/>
              </a:rPr>
              <a:t>Block diagram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16863" y="645410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09D884-ABDF-4832-87E7-08027A4DF69B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4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" y="2180558"/>
            <a:ext cx="76120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I: Mains ON </a:t>
            </a: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41164" y="6487445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654AED-C123-4300-97E8-C4D213682F0B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5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501900"/>
            <a:ext cx="79581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Trebuchet MS" panose="020B0603020202020204" pitchFamily="34" charset="0"/>
              </a:rPr>
              <a:t>Mode I: Mains 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In On-line UPS, Regardless of the mains supply ON or OFF, the inverter operated on battery works.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As mains power is present, charging of batteries takes place.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The switching time is considered as zero for these supplies.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Batteries used are sealed maintenance free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Low running time (~ 10 to 30 min).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endParaRPr lang="en-US" sz="2400" dirty="0" smtClean="0">
              <a:latin typeface="Trebuchet MS" panose="020B0603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05333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5B5AD-74C3-4D54-9210-1DBC5183895B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6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II: Mains OFF </a:t>
            </a: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01322" y="6459537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DFFB61-A7DB-4675-8F15-210D4897096F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7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533650"/>
            <a:ext cx="84359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Trebuchet MS" panose="020B0603020202020204" pitchFamily="34" charset="0"/>
              </a:rPr>
              <a:t>Mode II: Mains OFF</a:t>
            </a:r>
          </a:p>
          <a:p>
            <a:pPr>
              <a:defRPr/>
            </a:pPr>
            <a:endParaRPr lang="en-US" sz="2400" b="1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The UPS supplies power to load, when the mains is OFF, till the batteries become discharged. </a:t>
            </a:r>
          </a:p>
          <a:p>
            <a:pPr>
              <a:defRPr/>
            </a:pPr>
            <a:endParaRPr lang="en-US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The batteries will start charging once again when the mains supply start again.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69238" y="6459538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CC835-5770-46A2-87D6-654EA65A1122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8</a:t>
            </a:fld>
            <a:endParaRPr lang="en-US" altLang="en-US" dirty="0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Operation of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On-Line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UPS </a:t>
            </a:r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System </a:t>
            </a:r>
            <a:endParaRPr lang="en-US" altLang="en-US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(Inverter </a:t>
            </a:r>
            <a:r>
              <a:rPr lang="en-US" altLang="en-US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preferred or continuous)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0513" y="1455738"/>
            <a:ext cx="856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rebuchet MS" panose="020B0603020202020204" pitchFamily="34" charset="0"/>
              </a:rPr>
              <a:t>Mode III: UPS Fail / Standby </a:t>
            </a: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9539"/>
            <a:ext cx="8153400" cy="2968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rebuchet MS" panose="020B0603020202020204" pitchFamily="34" charset="0"/>
              </a:rPr>
              <a:t>HOPE FOUNDATION’S International</a:t>
            </a:r>
            <a:r>
              <a:rPr lang="en-US" dirty="0" smtClean="0"/>
              <a:t>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</a:t>
            </a:r>
            <a:endParaRPr lang="en-US" dirty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69238" y="6422023"/>
            <a:ext cx="984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65D14E-632D-4CD5-A39C-FC3A40574D3A}" type="slidenum">
              <a:rPr lang="en-US" altLang="en-US" smtClean="0">
                <a:solidFill>
                  <a:srgbClr val="FFFFFF"/>
                </a:solidFill>
                <a:latin typeface="Trebuchet MS" panose="020B0603020202020204" pitchFamily="34" charset="0"/>
              </a:rPr>
              <a:pPr/>
              <a:t>9</a:t>
            </a:fld>
            <a:endParaRPr lang="en-US" altLang="en-US" smtClean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474913"/>
            <a:ext cx="8451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2025</TotalTime>
  <Words>1173</Words>
  <Application>Microsoft Office PowerPoint</Application>
  <PresentationFormat>On-screen Show (4:3)</PresentationFormat>
  <Paragraphs>158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Footlight MT Light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</dc:title>
  <dc:creator>Varsha Degaonkar</dc:creator>
  <cp:keywords>UPS; On-Line UPS; Off-Line UPS; Battaries used in UPS</cp:keywords>
  <cp:lastModifiedBy>a</cp:lastModifiedBy>
  <cp:revision>34</cp:revision>
  <cp:lastPrinted>1601-01-01T00:00:00Z</cp:lastPrinted>
  <dcterms:created xsi:type="dcterms:W3CDTF">2014-12-04T04:44:00Z</dcterms:created>
  <dcterms:modified xsi:type="dcterms:W3CDTF">2020-04-19T18:28:54Z</dcterms:modified>
</cp:coreProperties>
</file>