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0" r:id="rId10"/>
    <p:sldId id="271" r:id="rId11"/>
    <p:sldId id="265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5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6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3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5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2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4EFB-68BF-441E-9700-6159F9B82564}" type="datetimeFigureOut">
              <a:rPr lang="en-US" smtClean="0"/>
              <a:t>16/06/2020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AA47-55EF-46F9-93C9-914012A2E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techsmartclass.com/data_structures/avl-tree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njushaa@isquareit.edu.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4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682" y="0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49286" y="1960608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AVL TREE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3486" y="4267246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err="1" smtClean="0">
                <a:latin typeface="+mn-lt"/>
                <a:cs typeface="+mn-cs"/>
              </a:rPr>
              <a:t>Prof.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Manjusha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Amritkar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Information Technology Department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1 to 8.</a:t>
            </a:r>
            <a:endParaRPr lang="en-US" sz="3200" dirty="0"/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79" y="2626469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23" y="1697108"/>
            <a:ext cx="741475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7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1 to 8.</a:t>
            </a:r>
            <a:endParaRPr lang="en-US" sz="3200" dirty="0"/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79" y="2469715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2086532"/>
            <a:ext cx="9892938" cy="3829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9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1 to 8.</a:t>
            </a:r>
            <a:endParaRPr lang="en-US" sz="3200" dirty="0"/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79" y="2352149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1981317"/>
            <a:ext cx="9209314" cy="3894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4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1 to 8.</a:t>
            </a:r>
            <a:endParaRPr lang="en-US" sz="3200" dirty="0"/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977" y="2117018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89" y="2505660"/>
            <a:ext cx="7678222" cy="2991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9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1 to 8.</a:t>
            </a:r>
            <a:endParaRPr lang="en-US" sz="3200" dirty="0"/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766" y="2365213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448494" y="6041543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/>
          <a:stretch/>
        </p:blipFill>
        <p:spPr>
          <a:xfrm>
            <a:off x="1155744" y="1664562"/>
            <a:ext cx="9880512" cy="3702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0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</a:t>
            </a:r>
            <a:r>
              <a:rPr lang="en-U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50,25,10,5,7,3,30,20,8,15.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Insert 50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Insert 25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98618" y="2677886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4966" y="2358283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7150" y="2839385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balanced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1854926" y="4626989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1274" y="430738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3458" y="4788488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balanced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62743" y="5514050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9091" y="5194447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8" idx="3"/>
          </p:cNvCxnSpPr>
          <p:nvPr/>
        </p:nvCxnSpPr>
        <p:spPr>
          <a:xfrm flipH="1">
            <a:off x="1703554" y="5217930"/>
            <a:ext cx="24511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203" y="2519470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9570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</a:t>
            </a:r>
            <a:r>
              <a:rPr lang="en-U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50,25,10,5,7,3,30,20,8,15.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Insert 10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5232" y="5467208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imbalanced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5273371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balanced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Picture 30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059" y="2482380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72371" y="2447647"/>
            <a:ext cx="1783141" cy="2864659"/>
            <a:chOff x="855557" y="2358283"/>
            <a:chExt cx="1783141" cy="2864659"/>
          </a:xfrm>
        </p:grpSpPr>
        <p:sp>
          <p:nvSpPr>
            <p:cNvPr id="5" name="Oval 4"/>
            <p:cNvSpPr/>
            <p:nvPr/>
          </p:nvSpPr>
          <p:spPr>
            <a:xfrm>
              <a:off x="1998618" y="267788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74966" y="2358283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406435" y="3591889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2783" y="3272286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847246" y="3295769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855557" y="4530611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1905" y="4211008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1296368" y="4234491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42121" y="2861060"/>
            <a:ext cx="1810415" cy="1948724"/>
            <a:chOff x="7232468" y="2470053"/>
            <a:chExt cx="1810415" cy="1948724"/>
          </a:xfrm>
        </p:grpSpPr>
        <p:sp>
          <p:nvSpPr>
            <p:cNvPr id="23" name="Oval 22"/>
            <p:cNvSpPr/>
            <p:nvPr/>
          </p:nvSpPr>
          <p:spPr>
            <a:xfrm>
              <a:off x="7824651" y="278965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00999" y="2470053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232468" y="3676717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08816" y="3357114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>
              <a:stCxn id="23" idx="3"/>
            </p:cNvCxnSpPr>
            <p:nvPr/>
          </p:nvCxnSpPr>
          <p:spPr>
            <a:xfrm flipH="1">
              <a:off x="7673279" y="3380597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8402803" y="372644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9151" y="3406843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>
              <a:stCxn id="23" idx="5"/>
            </p:cNvCxnSpPr>
            <p:nvPr/>
          </p:nvCxnSpPr>
          <p:spPr>
            <a:xfrm>
              <a:off x="8370993" y="3380597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ight Arrow 31"/>
          <p:cNvSpPr/>
          <p:nvPr/>
        </p:nvSpPr>
        <p:spPr>
          <a:xfrm>
            <a:off x="3722914" y="3879977"/>
            <a:ext cx="1737360" cy="48907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81270" y="3553521"/>
            <a:ext cx="147549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RR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</a:t>
            </a:r>
            <a:r>
              <a:rPr lang="en-U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50,25,10,5,7,3,30,20,8,15.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79" y="1916084"/>
            <a:ext cx="10515600" cy="4351338"/>
          </a:xfrm>
        </p:spPr>
        <p:txBody>
          <a:bodyPr/>
          <a:lstStyle/>
          <a:p>
            <a:r>
              <a:rPr lang="en-US" b="1" dirty="0" smtClean="0"/>
              <a:t>Insert 5                                   insert 7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679" y="5488617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balanced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7433" y="5308432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imbalanced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2901" y="2287173"/>
            <a:ext cx="2345628" cy="2816514"/>
            <a:chOff x="392901" y="2287173"/>
            <a:chExt cx="2345628" cy="2816514"/>
          </a:xfrm>
        </p:grpSpPr>
        <p:sp>
          <p:nvSpPr>
            <p:cNvPr id="23" name="Oval 22"/>
            <p:cNvSpPr/>
            <p:nvPr/>
          </p:nvSpPr>
          <p:spPr>
            <a:xfrm>
              <a:off x="1520297" y="260677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6645" y="2287173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28114" y="3493837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04462" y="3174234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Connector 27"/>
            <p:cNvCxnSpPr>
              <a:stCxn id="23" idx="3"/>
            </p:cNvCxnSpPr>
            <p:nvPr/>
          </p:nvCxnSpPr>
          <p:spPr>
            <a:xfrm flipH="1">
              <a:off x="1368925" y="3197717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098449" y="354356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74797" y="3223963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>
              <a:stCxn id="23" idx="5"/>
            </p:cNvCxnSpPr>
            <p:nvPr/>
          </p:nvCxnSpPr>
          <p:spPr>
            <a:xfrm>
              <a:off x="2066639" y="3197717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92901" y="441135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9249" y="4091753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833712" y="4115236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069732" y="2384537"/>
            <a:ext cx="2345628" cy="2910929"/>
            <a:chOff x="9029905" y="2336902"/>
            <a:chExt cx="2345628" cy="2910929"/>
          </a:xfrm>
        </p:grpSpPr>
        <p:sp>
          <p:nvSpPr>
            <p:cNvPr id="53" name="Oval 52"/>
            <p:cNvSpPr/>
            <p:nvPr/>
          </p:nvSpPr>
          <p:spPr>
            <a:xfrm>
              <a:off x="10157301" y="265650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33649" y="2336902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565118" y="354356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41466" y="3223963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10735453" y="359329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911801" y="3273692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Straight Connector 58"/>
            <p:cNvCxnSpPr>
              <a:stCxn id="53" idx="5"/>
            </p:cNvCxnSpPr>
            <p:nvPr/>
          </p:nvCxnSpPr>
          <p:spPr>
            <a:xfrm>
              <a:off x="10703643" y="3247446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9029905" y="446108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066673" y="4141482"/>
              <a:ext cx="42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9470716" y="4164965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0041593" y="4555500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333649" y="4164965"/>
              <a:ext cx="151651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084955" y="4169986"/>
              <a:ext cx="191725" cy="3788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0005408" y="3230673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8213059" y="5430403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balanced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Picture 49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461" y="2529097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265474" y="6305474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03244" y="2247752"/>
            <a:ext cx="2345628" cy="3784981"/>
            <a:chOff x="3430664" y="2474286"/>
            <a:chExt cx="2345628" cy="3784981"/>
          </a:xfrm>
        </p:grpSpPr>
        <p:sp>
          <p:nvSpPr>
            <p:cNvPr id="36" name="Oval 35"/>
            <p:cNvSpPr/>
            <p:nvPr/>
          </p:nvSpPr>
          <p:spPr>
            <a:xfrm>
              <a:off x="4558060" y="2793889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34408" y="2474286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65877" y="3680950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42225" y="3361347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4406688" y="3384830"/>
              <a:ext cx="245110" cy="345849"/>
            </a:xfrm>
            <a:prstGeom prst="lin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136212" y="3730679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12560" y="3411076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/>
            <p:cNvCxnSpPr>
              <a:stCxn id="36" idx="5"/>
            </p:cNvCxnSpPr>
            <p:nvPr/>
          </p:nvCxnSpPr>
          <p:spPr>
            <a:xfrm>
              <a:off x="5104402" y="3384830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430664" y="4598469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67432" y="4278866"/>
              <a:ext cx="42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3871475" y="4302349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3971870" y="556693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48218" y="5247333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940060" y="5221087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Arrow 3"/>
          <p:cNvSpPr/>
          <p:nvPr/>
        </p:nvSpPr>
        <p:spPr>
          <a:xfrm>
            <a:off x="6053304" y="3808121"/>
            <a:ext cx="1606732" cy="4984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15329" y="3454416"/>
            <a:ext cx="136857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LR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</a:t>
            </a:r>
            <a:r>
              <a:rPr lang="en-U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50,25,10,5,7,3,30,20,8,15.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84045" y="5660906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imbalanced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91402" y="2336902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67750" y="2017299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1799219" y="3223963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75567" y="2904360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>
            <a:stCxn id="23" idx="3"/>
          </p:cNvCxnSpPr>
          <p:nvPr/>
        </p:nvCxnSpPr>
        <p:spPr>
          <a:xfrm flipH="1">
            <a:off x="2240030" y="2927843"/>
            <a:ext cx="24511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69554" y="3273692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45902" y="2954089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>
            <a:stCxn id="23" idx="5"/>
          </p:cNvCxnSpPr>
          <p:nvPr/>
        </p:nvCxnSpPr>
        <p:spPr>
          <a:xfrm>
            <a:off x="2937744" y="2927843"/>
            <a:ext cx="22219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264006" y="4141482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0354" y="3821879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704817" y="3845362"/>
            <a:ext cx="24511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933348" y="2611819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96633" y="229221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5" name="Oval 54"/>
          <p:cNvSpPr/>
          <p:nvPr/>
        </p:nvSpPr>
        <p:spPr>
          <a:xfrm>
            <a:off x="7328102" y="3498880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8498437" y="3548609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674785" y="3229006"/>
            <a:ext cx="41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59" name="Straight Connector 58"/>
          <p:cNvCxnSpPr>
            <a:stCxn id="53" idx="5"/>
          </p:cNvCxnSpPr>
          <p:nvPr/>
        </p:nvCxnSpPr>
        <p:spPr>
          <a:xfrm>
            <a:off x="8466627" y="3202760"/>
            <a:ext cx="22219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792889" y="4416399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829657" y="4096796"/>
            <a:ext cx="42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7233700" y="4120279"/>
            <a:ext cx="24511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058296" y="4047067"/>
            <a:ext cx="38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7768392" y="3185987"/>
            <a:ext cx="24511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521617" y="5688799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balanced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62383" y="4191211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538731" y="3871608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330573" y="3845362"/>
            <a:ext cx="22219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0275" y="5079837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976623" y="4760234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1241086" y="4783717"/>
            <a:ext cx="24511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9121817" y="4457509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298165" y="413790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090007" y="4111660"/>
            <a:ext cx="222190" cy="34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465197" y="3211296"/>
            <a:ext cx="38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8013502" y="4409620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6" name="Straight Connector 5"/>
          <p:cNvCxnSpPr>
            <a:stCxn id="57" idx="3"/>
          </p:cNvCxnSpPr>
          <p:nvPr/>
        </p:nvCxnSpPr>
        <p:spPr>
          <a:xfrm flipH="1">
            <a:off x="8466627" y="4139550"/>
            <a:ext cx="125548" cy="309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255" y="2545697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34" y="1916084"/>
            <a:ext cx="10515600" cy="4351338"/>
          </a:xfrm>
        </p:spPr>
        <p:txBody>
          <a:bodyPr/>
          <a:lstStyle/>
          <a:p>
            <a:r>
              <a:rPr lang="en-US" b="1" dirty="0" smtClean="0"/>
              <a:t>Insert 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4124" y="3493837"/>
            <a:ext cx="136857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LL Rotation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342684" y="3788025"/>
            <a:ext cx="1606732" cy="4984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</a:t>
            </a:r>
            <a:r>
              <a:rPr lang="en-U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50,25,10,5,7,3,30,20,8,15.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34" y="1916084"/>
            <a:ext cx="10515600" cy="4351338"/>
          </a:xfrm>
        </p:spPr>
        <p:txBody>
          <a:bodyPr/>
          <a:lstStyle/>
          <a:p>
            <a:r>
              <a:rPr lang="en-US" b="1" dirty="0" smtClean="0"/>
              <a:t>Insert 30                           insert 20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3914" y="5831604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imbalanced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398" y="5575091"/>
            <a:ext cx="20639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 is balanced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3205" y="2481662"/>
            <a:ext cx="2969008" cy="3785760"/>
            <a:chOff x="333205" y="2481662"/>
            <a:chExt cx="2969008" cy="3785760"/>
          </a:xfrm>
        </p:grpSpPr>
        <p:sp>
          <p:nvSpPr>
            <p:cNvPr id="48" name="Oval 47"/>
            <p:cNvSpPr/>
            <p:nvPr/>
          </p:nvSpPr>
          <p:spPr>
            <a:xfrm>
              <a:off x="1473664" y="280126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36949" y="2481662"/>
              <a:ext cx="476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68418" y="368832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038753" y="373805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15101" y="3418452"/>
              <a:ext cx="41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6" name="Straight Connector 75"/>
            <p:cNvCxnSpPr>
              <a:stCxn id="48" idx="5"/>
            </p:cNvCxnSpPr>
            <p:nvPr/>
          </p:nvCxnSpPr>
          <p:spPr>
            <a:xfrm>
              <a:off x="2006943" y="3392206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333205" y="460584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9973" y="4286242"/>
              <a:ext cx="42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774016" y="4309725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598612" y="4236513"/>
              <a:ext cx="383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1308708" y="3375433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2662133" y="464695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838481" y="4327352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630323" y="4301106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005513" y="3400742"/>
              <a:ext cx="382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553818" y="4599066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cxnSp>
          <p:nvCxnSpPr>
            <p:cNvPr id="87" name="Straight Connector 86"/>
            <p:cNvCxnSpPr>
              <a:stCxn id="63" idx="3"/>
            </p:cNvCxnSpPr>
            <p:nvPr/>
          </p:nvCxnSpPr>
          <p:spPr>
            <a:xfrm flipH="1">
              <a:off x="2006943" y="4328996"/>
              <a:ext cx="125548" cy="30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59895" y="5212538"/>
              <a:ext cx="383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215101" y="5575091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H="1">
              <a:off x="2668226" y="5305021"/>
              <a:ext cx="125548" cy="30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Oval 183"/>
          <p:cNvSpPr/>
          <p:nvPr/>
        </p:nvSpPr>
        <p:spPr>
          <a:xfrm>
            <a:off x="10002350" y="4255445"/>
            <a:ext cx="640080" cy="69233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4660061" y="5562163"/>
            <a:ext cx="38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0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45385" y="2112330"/>
            <a:ext cx="4265638" cy="3835293"/>
            <a:chOff x="7845385" y="2112330"/>
            <a:chExt cx="4265638" cy="3835293"/>
          </a:xfrm>
        </p:grpSpPr>
        <p:sp>
          <p:nvSpPr>
            <p:cNvPr id="170" name="Oval 169"/>
            <p:cNvSpPr/>
            <p:nvPr/>
          </p:nvSpPr>
          <p:spPr>
            <a:xfrm>
              <a:off x="9803081" y="2431933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9966366" y="2112330"/>
              <a:ext cx="40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8962291" y="3265689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73" name="Oval 172"/>
            <p:cNvSpPr/>
            <p:nvPr/>
          </p:nvSpPr>
          <p:spPr>
            <a:xfrm>
              <a:off x="10368170" y="3368723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0544518" y="3049120"/>
              <a:ext cx="41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175" name="Straight Connector 174"/>
            <p:cNvCxnSpPr>
              <a:stCxn id="170" idx="5"/>
            </p:cNvCxnSpPr>
            <p:nvPr/>
          </p:nvCxnSpPr>
          <p:spPr>
            <a:xfrm>
              <a:off x="10336360" y="3022874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8376685" y="4091753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8501712" y="3747108"/>
              <a:ext cx="42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8" name="Straight Connector 177"/>
            <p:cNvCxnSpPr>
              <a:stCxn id="172" idx="3"/>
            </p:cNvCxnSpPr>
            <p:nvPr/>
          </p:nvCxnSpPr>
          <p:spPr>
            <a:xfrm flipH="1">
              <a:off x="8830803" y="3856630"/>
              <a:ext cx="225226" cy="235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9928029" y="3867181"/>
              <a:ext cx="383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10991550" y="4277623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1167898" y="3958020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10959740" y="3931774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9124889" y="2939598"/>
              <a:ext cx="382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5" name="Straight Connector 184"/>
            <p:cNvCxnSpPr>
              <a:stCxn id="173" idx="3"/>
            </p:cNvCxnSpPr>
            <p:nvPr/>
          </p:nvCxnSpPr>
          <p:spPr>
            <a:xfrm flipH="1">
              <a:off x="10336360" y="3959664"/>
              <a:ext cx="125548" cy="30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endCxn id="172" idx="7"/>
            </p:cNvCxnSpPr>
            <p:nvPr/>
          </p:nvCxnSpPr>
          <p:spPr>
            <a:xfrm flipH="1">
              <a:off x="9508633" y="3073569"/>
              <a:ext cx="395829" cy="293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0546847" y="4797192"/>
              <a:ext cx="383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10502053" y="515974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30</a:t>
              </a:r>
              <a:endParaRPr lang="en-US" dirty="0"/>
            </a:p>
          </p:txBody>
        </p:sp>
        <p:cxnSp>
          <p:nvCxnSpPr>
            <p:cNvPr id="189" name="Straight Connector 188"/>
            <p:cNvCxnSpPr/>
            <p:nvPr/>
          </p:nvCxnSpPr>
          <p:spPr>
            <a:xfrm flipH="1">
              <a:off x="10955178" y="4889675"/>
              <a:ext cx="125548" cy="30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/>
            <p:cNvSpPr/>
            <p:nvPr/>
          </p:nvSpPr>
          <p:spPr>
            <a:xfrm>
              <a:off x="11470943" y="5255292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1647291" y="4935689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11439133" y="4909443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9248671" y="4193057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>
              <a:off x="9536586" y="5130192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15</a:t>
              </a:r>
              <a:endParaRPr lang="en-US" dirty="0"/>
            </a:p>
          </p:txBody>
        </p:sp>
        <p:cxnSp>
          <p:nvCxnSpPr>
            <p:cNvPr id="201" name="Straight Connector 200"/>
            <p:cNvCxnSpPr>
              <a:stCxn id="184" idx="3"/>
            </p:cNvCxnSpPr>
            <p:nvPr/>
          </p:nvCxnSpPr>
          <p:spPr>
            <a:xfrm flipH="1">
              <a:off x="10017688" y="4846386"/>
              <a:ext cx="78400" cy="2838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9429333" y="3918280"/>
              <a:ext cx="72673" cy="2855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9625678" y="4789213"/>
              <a:ext cx="383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9534147" y="3912533"/>
              <a:ext cx="383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845385" y="4950814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207" name="Straight Connector 206"/>
            <p:cNvCxnSpPr/>
            <p:nvPr/>
          </p:nvCxnSpPr>
          <p:spPr>
            <a:xfrm flipH="1">
              <a:off x="8358281" y="4759053"/>
              <a:ext cx="138985" cy="231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7850824" y="4599066"/>
              <a:ext cx="486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3" name="Picture 112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776" y="2575605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8708" y="6290177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515877" y="2277755"/>
            <a:ext cx="2969008" cy="4215063"/>
            <a:chOff x="3515877" y="2277755"/>
            <a:chExt cx="2969008" cy="4442147"/>
          </a:xfrm>
        </p:grpSpPr>
        <p:sp>
          <p:nvSpPr>
            <p:cNvPr id="115" name="Oval 114"/>
            <p:cNvSpPr/>
            <p:nvPr/>
          </p:nvSpPr>
          <p:spPr>
            <a:xfrm>
              <a:off x="4656336" y="2597358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819621" y="2277755"/>
              <a:ext cx="476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051090" y="3484419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221425" y="3534148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97773" y="3214545"/>
              <a:ext cx="41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0" name="Straight Connector 119"/>
            <p:cNvCxnSpPr>
              <a:stCxn id="115" idx="5"/>
            </p:cNvCxnSpPr>
            <p:nvPr/>
          </p:nvCxnSpPr>
          <p:spPr>
            <a:xfrm>
              <a:off x="5189615" y="3188299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3515877" y="4401938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552645" y="4082335"/>
              <a:ext cx="42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>
              <a:off x="3956688" y="4105818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781284" y="4032606"/>
              <a:ext cx="497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-1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H="1">
              <a:off x="4491380" y="3171526"/>
              <a:ext cx="24511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5844805" y="4443048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21153" y="4123445"/>
              <a:ext cx="287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5812995" y="4097199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4188185" y="3196835"/>
              <a:ext cx="382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4736490" y="4395159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cxnSp>
          <p:nvCxnSpPr>
            <p:cNvPr id="131" name="Straight Connector 130"/>
            <p:cNvCxnSpPr>
              <a:stCxn id="118" idx="3"/>
            </p:cNvCxnSpPr>
            <p:nvPr/>
          </p:nvCxnSpPr>
          <p:spPr>
            <a:xfrm flipH="1">
              <a:off x="5189615" y="4125089"/>
              <a:ext cx="125548" cy="30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5715145" y="5491020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H="1">
              <a:off x="6009113" y="5125360"/>
              <a:ext cx="125548" cy="30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5393147" y="4861394"/>
              <a:ext cx="383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152896" y="5144855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</a:t>
              </a:r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5157788" y="4993599"/>
              <a:ext cx="222190" cy="34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4561177" y="6027571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15</a:t>
              </a:r>
              <a:endParaRPr lang="en-US" dirty="0"/>
            </a:p>
          </p:txBody>
        </p:sp>
        <p:cxnSp>
          <p:nvCxnSpPr>
            <p:cNvPr id="196" name="Straight Connector 195"/>
            <p:cNvCxnSpPr/>
            <p:nvPr/>
          </p:nvCxnSpPr>
          <p:spPr>
            <a:xfrm flipH="1">
              <a:off x="5093733" y="5739985"/>
              <a:ext cx="125548" cy="30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4215816" y="5081982"/>
              <a:ext cx="640080" cy="69233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H="1">
              <a:off x="4645527" y="4885388"/>
              <a:ext cx="125548" cy="30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Arrow 3"/>
          <p:cNvSpPr/>
          <p:nvPr/>
        </p:nvSpPr>
        <p:spPr>
          <a:xfrm>
            <a:off x="6642583" y="3738055"/>
            <a:ext cx="1606732" cy="4984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9079" y="3286603"/>
            <a:ext cx="136857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RL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Binary Search Tree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038"/>
            <a:ext cx="10515600" cy="49562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E.g. 2,4,6,8,10</a:t>
            </a:r>
          </a:p>
          <a:p>
            <a:endParaRPr lang="en-US" b="1" dirty="0" smtClean="0">
              <a:latin typeface="Book Antiqua" panose="02040602050305030304" pitchFamily="18" charset="0"/>
            </a:endParaRPr>
          </a:p>
          <a:p>
            <a:endParaRPr lang="en-US" b="1" dirty="0" smtClean="0">
              <a:latin typeface="Book Antiqua" panose="02040602050305030304" pitchFamily="18" charset="0"/>
            </a:endParaRPr>
          </a:p>
          <a:p>
            <a:endParaRPr lang="en-US" b="1" dirty="0">
              <a:latin typeface="Book Antiqua" panose="02040602050305030304" pitchFamily="18" charset="0"/>
            </a:endParaRPr>
          </a:p>
          <a:p>
            <a:r>
              <a:rPr lang="en-US" b="1" dirty="0" smtClean="0">
                <a:latin typeface="Book Antiqua" panose="02040602050305030304" pitchFamily="18" charset="0"/>
              </a:rPr>
              <a:t>Right skewed tree</a:t>
            </a:r>
          </a:p>
          <a:p>
            <a:pPr marL="0" indent="0">
              <a:buNone/>
            </a:pPr>
            <a:endParaRPr lang="en-US" b="1" dirty="0" smtClean="0">
              <a:latin typeface="Book Antiqua" panose="02040602050305030304" pitchFamily="18" charset="0"/>
            </a:endParaRPr>
          </a:p>
          <a:p>
            <a:r>
              <a:rPr lang="en-US" b="1" dirty="0" smtClean="0">
                <a:latin typeface="Book Antiqua" panose="02040602050305030304" pitchFamily="18" charset="0"/>
              </a:rPr>
              <a:t>Time needed to perform insertion ,deletion and many other operations is O(N) in worst case.</a:t>
            </a:r>
          </a:p>
          <a:p>
            <a:r>
              <a:rPr lang="en-US" b="1" dirty="0" smtClean="0">
                <a:latin typeface="Book Antiqua" panose="02040602050305030304" pitchFamily="18" charset="0"/>
              </a:rPr>
              <a:t>We need tree with small height with Log N</a:t>
            </a:r>
          </a:p>
          <a:p>
            <a:r>
              <a:rPr lang="en-US" b="1" dirty="0" smtClean="0">
                <a:latin typeface="Book Antiqua" panose="02040602050305030304" pitchFamily="18" charset="0"/>
              </a:rPr>
              <a:t>Such trees are called as Balanced Binary Search Tree </a:t>
            </a:r>
          </a:p>
          <a:p>
            <a:r>
              <a:rPr lang="en-US" b="1" dirty="0" err="1" smtClean="0">
                <a:latin typeface="Book Antiqua" panose="02040602050305030304" pitchFamily="18" charset="0"/>
              </a:rPr>
              <a:t>e.g</a:t>
            </a:r>
            <a:r>
              <a:rPr lang="en-US" b="1" dirty="0" smtClean="0">
                <a:latin typeface="Book Antiqua" panose="02040602050305030304" pitchFamily="18" charset="0"/>
              </a:rPr>
              <a:t> AVL tree, Red Black Tree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1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722" y="1690689"/>
            <a:ext cx="2024335" cy="269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419497" y="6278376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149634" y="1393227"/>
            <a:ext cx="2512423" cy="2866462"/>
            <a:chOff x="5290457" y="2272937"/>
            <a:chExt cx="2643466" cy="3095897"/>
          </a:xfrm>
        </p:grpSpPr>
        <p:sp>
          <p:nvSpPr>
            <p:cNvPr id="4" name="Oval 3"/>
            <p:cNvSpPr/>
            <p:nvPr/>
          </p:nvSpPr>
          <p:spPr>
            <a:xfrm>
              <a:off x="5290457" y="2272937"/>
              <a:ext cx="496389" cy="522514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786846" y="2795451"/>
              <a:ext cx="496389" cy="522514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283235" y="3450748"/>
              <a:ext cx="496389" cy="522514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740435" y="4106045"/>
              <a:ext cx="496389" cy="522514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236824" y="4761342"/>
              <a:ext cx="697099" cy="607492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cxnSp>
          <p:nvCxnSpPr>
            <p:cNvPr id="10" name="Straight Connector 9"/>
            <p:cNvCxnSpPr>
              <a:stCxn id="4" idx="5"/>
              <a:endCxn id="5" idx="1"/>
            </p:cNvCxnSpPr>
            <p:nvPr/>
          </p:nvCxnSpPr>
          <p:spPr>
            <a:xfrm>
              <a:off x="5714152" y="2718931"/>
              <a:ext cx="145388" cy="15304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6" idx="1"/>
            </p:cNvCxnSpPr>
            <p:nvPr/>
          </p:nvCxnSpPr>
          <p:spPr>
            <a:xfrm>
              <a:off x="6210541" y="3241445"/>
              <a:ext cx="145388" cy="285823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5"/>
              <a:endCxn id="7" idx="1"/>
            </p:cNvCxnSpPr>
            <p:nvPr/>
          </p:nvCxnSpPr>
          <p:spPr>
            <a:xfrm>
              <a:off x="6706930" y="3896742"/>
              <a:ext cx="106199" cy="285823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8" idx="1"/>
            </p:cNvCxnSpPr>
            <p:nvPr/>
          </p:nvCxnSpPr>
          <p:spPr>
            <a:xfrm>
              <a:off x="7151068" y="4608302"/>
              <a:ext cx="187843" cy="242005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1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References</a:t>
            </a:r>
            <a:b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http://www.btechsmartclass.com/data_structures/avl-trees.html</a:t>
            </a: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977" y="2458040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8708" y="6290177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90003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230939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1" y="1000126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816572" y="3561688"/>
            <a:ext cx="855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E-mail: </a:t>
            </a:r>
            <a:r>
              <a:rPr lang="en-US" sz="2400" b="1" dirty="0">
                <a:latin typeface="Bookman Old Style" panose="02050604050505020204" pitchFamily="18" charset="0"/>
                <a:hlinkClick r:id="rId3"/>
              </a:rPr>
              <a:t>manjushaa@isquareit.edu.in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2670" y="1852217"/>
            <a:ext cx="8275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Thank You</a:t>
            </a:r>
          </a:p>
          <a:p>
            <a:endParaRPr lang="en-US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AVL Tree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038"/>
            <a:ext cx="10515600" cy="49562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AVL tree Named after their inventor 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</a:t>
            </a:r>
            <a:r>
              <a:rPr lang="en-US" b="1" dirty="0" smtClean="0">
                <a:latin typeface="Book Antiqua" panose="02040602050305030304" pitchFamily="18" charset="0"/>
              </a:rPr>
              <a:t>delson, </a:t>
            </a:r>
            <a:r>
              <a:rPr lang="en-US" b="1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V</a:t>
            </a:r>
            <a:r>
              <a:rPr lang="en-US" b="1" dirty="0" err="1" smtClean="0">
                <a:latin typeface="Book Antiqua" panose="02040602050305030304" pitchFamily="18" charset="0"/>
              </a:rPr>
              <a:t>elski</a:t>
            </a:r>
            <a:r>
              <a:rPr lang="en-US" b="1" dirty="0" smtClean="0">
                <a:latin typeface="Book Antiqua" panose="02040602050305030304" pitchFamily="18" charset="0"/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L</a:t>
            </a:r>
            <a:r>
              <a:rPr lang="en-US" b="1" dirty="0" smtClean="0">
                <a:latin typeface="Book Antiqua" panose="02040602050305030304" pitchFamily="18" charset="0"/>
              </a:rPr>
              <a:t>andis, is a self-balancing Binary Search Tree (BST) where the difference between heights of left and right subtrees cannot be more than one for all nodes.</a:t>
            </a:r>
          </a:p>
          <a:p>
            <a:endParaRPr lang="en-US" b="1" dirty="0" smtClean="0">
              <a:latin typeface="Book Antiqua" panose="02040602050305030304" pitchFamily="18" charset="0"/>
            </a:endParaRPr>
          </a:p>
          <a:p>
            <a:r>
              <a:rPr lang="en-US" b="1" dirty="0" smtClean="0">
                <a:latin typeface="Book Antiqua" panose="02040602050305030304" pitchFamily="18" charset="0"/>
              </a:rPr>
              <a:t>The difference between the heights is called </a:t>
            </a:r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as </a:t>
            </a:r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b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alanced factor (BF)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BF = height (left subtree) – height (right subtree)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en-US" b="1" dirty="0" smtClean="0">
                <a:latin typeface="Book Antiqua" panose="02040602050305030304" pitchFamily="18" charset="0"/>
              </a:rPr>
              <a:t>The tree is balanced when BF is -1, 0, 1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64" y="2547257"/>
            <a:ext cx="3095625" cy="4133850"/>
          </a:xfrm>
          <a:prstGeom prst="rect">
            <a:avLst/>
          </a:prstGeom>
        </p:spPr>
      </p:pic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486" y="2861601"/>
            <a:ext cx="1596633" cy="212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838200" y="6250145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8005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AVL Tree Rotations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038"/>
            <a:ext cx="10515600" cy="495620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If the difference is more than one then the tree is to be balanced using rotations.</a:t>
            </a:r>
          </a:p>
          <a:p>
            <a:pPr marL="0" indent="0">
              <a:buNone/>
            </a:pPr>
            <a:endParaRPr lang="en-US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Book Antiqua" panose="02040602050305030304" pitchFamily="18" charset="0"/>
            </a:endParaRPr>
          </a:p>
          <a:p>
            <a:r>
              <a:rPr lang="en-US" b="1" dirty="0" smtClean="0">
                <a:latin typeface="Book Antiqua" panose="02040602050305030304" pitchFamily="18" charset="0"/>
              </a:rPr>
              <a:t>Left rotation (LL)</a:t>
            </a:r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   Right rotation (RR)</a:t>
            </a:r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   Left-Right rotation (LR)</a:t>
            </a:r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   Right-Left rotation (RL)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074" y="2861601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4170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Left Rotation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038"/>
            <a:ext cx="10515600" cy="4956201"/>
          </a:xfrm>
        </p:spPr>
        <p:txBody>
          <a:bodyPr>
            <a:normAutofit/>
          </a:bodyPr>
          <a:lstStyle/>
          <a:p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b="1" dirty="0" smtClean="0">
                <a:latin typeface="Book Antiqua" panose="02040602050305030304" pitchFamily="18" charset="0"/>
              </a:rPr>
              <a:t>If a tree becomes unbalanced, when a node is inserted into the right subtree of the right subtree, then we perform a single left rotation </a:t>
            </a:r>
          </a:p>
          <a:p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5" name="Picture 4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074" y="2861601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65" y="3592287"/>
            <a:ext cx="6354903" cy="2351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5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Right Rotation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522975"/>
            <a:ext cx="10515600" cy="4956201"/>
          </a:xfrm>
        </p:spPr>
        <p:txBody>
          <a:bodyPr>
            <a:normAutofit/>
          </a:bodyPr>
          <a:lstStyle/>
          <a:p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b="1" dirty="0" smtClean="0">
                <a:latin typeface="Book Antiqua" panose="02040602050305030304" pitchFamily="18" charset="0"/>
              </a:rPr>
              <a:t>AVL tree may become unbalanced, if a node is inserted in the left subtree of the left subtree. The tree then needs a right rotation</a:t>
            </a:r>
          </a:p>
          <a:p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074" y="2861601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03" y="3703455"/>
            <a:ext cx="6404757" cy="2318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2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Left Right Rotations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522975"/>
            <a:ext cx="10515600" cy="495620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A node has been inserted into the right subtree of the left subtree. This makes C an unbalanced node. These scenarios cause AVL tree to perform left-right rotation.</a:t>
            </a:r>
          </a:p>
        </p:txBody>
      </p:sp>
      <p:pic>
        <p:nvPicPr>
          <p:cNvPr id="9" name="Picture 8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074" y="2861601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80" y="3221290"/>
            <a:ext cx="1567542" cy="2939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010297" y="4585063"/>
            <a:ext cx="1711234" cy="4049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50" y="3535239"/>
            <a:ext cx="2488987" cy="2089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06923" y="4215696"/>
            <a:ext cx="151798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LR Rotation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Right Left Rotations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509912"/>
            <a:ext cx="10515600" cy="49562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A node has been inserted into the left subtree of the right subtree. This makes A, an unbalanced node with balance factor 2.</a:t>
            </a:r>
          </a:p>
        </p:txBody>
      </p:sp>
      <p:pic>
        <p:nvPicPr>
          <p:cNvPr id="10" name="Picture 9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074" y="2861601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04802" y="6160432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90353" y="4556135"/>
            <a:ext cx="1711234" cy="4049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6979" y="4186768"/>
            <a:ext cx="151798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RL Rotation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3" y="3104218"/>
            <a:ext cx="1354216" cy="2877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5" y="3355367"/>
            <a:ext cx="2488987" cy="2089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Example: Construct an AVL Tree by inserting numbers from 1 to 8.</a:t>
            </a:r>
            <a:endParaRPr lang="en-US" sz="3200" dirty="0"/>
          </a:p>
        </p:txBody>
      </p:sp>
      <p:pic>
        <p:nvPicPr>
          <p:cNvPr id="5" name="Picture 4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514" y="2587281"/>
            <a:ext cx="1672045" cy="22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383179" y="6030323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45593"/>
          <a:stretch/>
        </p:blipFill>
        <p:spPr>
          <a:xfrm>
            <a:off x="972010" y="2116184"/>
            <a:ext cx="10247980" cy="3670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9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1438</Words>
  <Application>Microsoft Office PowerPoint</Application>
  <PresentationFormat>Widescreen</PresentationFormat>
  <Paragraphs>260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Bookman Old Style</vt:lpstr>
      <vt:lpstr>Calibri</vt:lpstr>
      <vt:lpstr>Calibri Light</vt:lpstr>
      <vt:lpstr>Office Theme</vt:lpstr>
      <vt:lpstr>PowerPoint Presentation</vt:lpstr>
      <vt:lpstr>Binary Search Tree</vt:lpstr>
      <vt:lpstr>AVL Tree</vt:lpstr>
      <vt:lpstr>AVL Tree Rotations</vt:lpstr>
      <vt:lpstr>Left Rotation</vt:lpstr>
      <vt:lpstr>Right Rotation</vt:lpstr>
      <vt:lpstr>Left Right Rotations</vt:lpstr>
      <vt:lpstr>Right Left Rotations</vt:lpstr>
      <vt:lpstr>Example: Construct an AVL Tree by inserting numbers from 1 to 8.</vt:lpstr>
      <vt:lpstr>Example: Construct an AVL Tree by inserting numbers from 1 to 8.</vt:lpstr>
      <vt:lpstr>Example: Construct an AVL Tree by inserting numbers from 1 to 8.</vt:lpstr>
      <vt:lpstr>Example: Construct an AVL Tree by inserting numbers from 1 to 8.</vt:lpstr>
      <vt:lpstr>Example: Construct an AVL Tree by inserting numbers from 1 to 8.</vt:lpstr>
      <vt:lpstr>Example: Construct an AVL Tree by inserting numbers from 1 to 8.</vt:lpstr>
      <vt:lpstr>Example: Construct an AVL Tree by inserting numbers from 50,25,10,5,7,3,30,20,8,15.</vt:lpstr>
      <vt:lpstr>Example: Construct an AVL Tree by inserting numbers from 50,25,10,5,7,3,30,20,8,15.</vt:lpstr>
      <vt:lpstr>Example: Construct an AVL Tree by inserting numbers from 50,25,10,5,7,3,30,20,8,15.</vt:lpstr>
      <vt:lpstr>Example: Construct an AVL Tree by inserting numbers from 50,25,10,5,7,3,30,20,8,15.</vt:lpstr>
      <vt:lpstr>Example: Construct an AVL Tree by inserting numbers from 50,25,10,5,7,3,30,20,8,15.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AVL TREE</dc:title>
  <dc:creator>Admin</dc:creator>
  <cp:lastModifiedBy>Admin</cp:lastModifiedBy>
  <cp:revision>58</cp:revision>
  <dcterms:created xsi:type="dcterms:W3CDTF">2020-03-25T09:54:20Z</dcterms:created>
  <dcterms:modified xsi:type="dcterms:W3CDTF">2020-06-16T17:07:05Z</dcterms:modified>
</cp:coreProperties>
</file>