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lvl="0">
      <a:defRPr lang="en-US"/>
    </a:defPPr>
    <a:lvl1pPr lvl="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lvl="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lvl="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lvl="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lvl="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lvl="5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lvl="6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lvl="7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lvl="8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686AFE4F-B6FD-4234-AB4A-66FE583B0944}" styleName="Table_0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CF4"/>
          </a:solidFill>
        </a:fill>
      </a:tcStyle>
    </a:wholeTbl>
    <a:band1H>
      <a:tcStyle>
        <a:tcBdr/>
        <a:fill>
          <a:solidFill>
            <a:srgbClr val="CFD7E7"/>
          </a:solidFill>
        </a:fill>
      </a:tcStyle>
    </a:band1H>
    <a:band1V>
      <a:tcStyle>
        <a:tcBdr/>
        <a:fill>
          <a:solidFill>
            <a:srgbClr val="CFD7E7"/>
          </a:solidFill>
        </a:fill>
      </a:tcStyle>
    </a:band1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F81BD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F81BD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F81BD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F81BD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A9FA472-BEBC-4BFB-BE00-11FCE2BF852A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F7D2793-8688-4D45-9D0D-7AA35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5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7" name="Shape 645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528" name="Shape 645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529" name="Shape 6452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IN"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86" name="Shape 6458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587" name="Shape 645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588" name="Shape 6458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IN"/>
              <a:t>4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93" name="Shape 6459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594" name="Shape 645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595" name="Shape 6459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IN"/>
              <a:t>5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6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02" name="Shape 646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603" name="Shape 646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604" name="Shape 6460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IN"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09" name="Shape 646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610" name="Shape 646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611" name="Shape 6461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IN"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6" name="Shape 646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617" name="Shape 646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618" name="Shape 6461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IN"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6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22" name="Shape 646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4623" name="Shape 646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4624" name="Shape 646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IN"/>
              <a:t>9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E6E3C-44F9-4B3C-8AEE-3D20208DB37B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22127-39DA-4300-BB1F-AC7FFA5E4D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A08C4-2746-47D9-B918-1683ECBB4E7A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DC670-2F8D-470D-98D7-AC92F26CB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C0E8B-0DD9-4B0B-B663-4472B014D80A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5FA7A-862D-48BB-A78B-7A52C2955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EF4D5-D767-4029-8D24-3290135F358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F523A-7C90-419E-9779-4FE46575486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D187A5C-B1E9-4AA3-B909-49859A073C96}" type="datetimeFigureOut">
              <a:rPr lang="en-IN"/>
              <a:pPr>
                <a:defRPr/>
              </a:pPr>
              <a:t>17-06-2020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FE1CC6A-4191-47DA-A782-0C7FBDDCCC1E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Logo2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214688" y="928688"/>
            <a:ext cx="2733675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 userDrawn="1"/>
        </p:nvSpPr>
        <p:spPr>
          <a:xfrm>
            <a:off x="2895600" y="2743200"/>
            <a:ext cx="32766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622DD-09C4-4116-B58D-06EEAEF2CC9E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7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4D938-D19B-4422-9226-BA8B4CB06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C519E-EFAD-4197-9277-8AFFF8C41BE9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5426C-F57C-4F1A-B5B4-BEC719ADD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5075F-128B-4AB4-8DD7-523B6D05990A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3ABD4-6DE5-46F4-8230-2718938B7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0978B7-9505-4444-B196-F8305D906D68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FEBDB-9219-4245-B585-1CD968A81A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E0802-DF14-466B-BA7F-2E9D92FE4D08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BE92D-CF83-4A6D-8420-4215AC023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D5723-5CFA-42D7-A8CC-98AC4AE496D7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7C49C-6D22-4B6D-9881-3A8D3181D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5AB0DE-08AE-455D-B23D-43266E524725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FDDFE-5941-4576-916C-A7503924F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AC5DD-08CB-49B3-9F4E-211339055A6D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2B78F-65A9-4D76-8878-4C14E7731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DBDCFF-D86D-4C3B-9A7C-9797F4E0062E}" type="datetimeFigureOut">
              <a:rPr lang="en-US"/>
              <a:pPr>
                <a:defRPr/>
              </a:pPr>
              <a:t>6/17/2020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DB84B59-8686-458C-9021-90AFD5EE3D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74" r:id="rId9"/>
    <p:sldLayoutId id="2147483769" r:id="rId10"/>
    <p:sldLayoutId id="2147483770" r:id="rId11"/>
    <p:sldLayoutId id="2147483775" r:id="rId12"/>
    <p:sldLayoutId id="2147483776" r:id="rId13"/>
    <p:sldLayoutId id="2147483819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squareit.edu.i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9" name="Shape 64519" descr="111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520" name="Shape 64520" descr="I²IT_With_name Final updated LOG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71688" y="71437"/>
            <a:ext cx="4892700" cy="2143200"/>
          </a:xfrm>
          <a:prstGeom prst="rect">
            <a:avLst/>
          </a:prstGeom>
          <a:noFill/>
          <a:ln>
            <a:noFill/>
          </a:ln>
        </p:spPr>
      </p:pic>
      <p:sp>
        <p:nvSpPr>
          <p:cNvPr id="64521" name="Shape 64521"/>
          <p:cNvSpPr txBox="1"/>
          <p:nvPr/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IN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    </a:t>
            </a:r>
            <a:r>
              <a:rPr lang="en-IN" sz="44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LR(0) </a:t>
            </a:r>
            <a:r>
              <a:rPr lang="en-IN" sz="44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PARSER</a:t>
            </a:r>
          </a:p>
        </p:txBody>
      </p:sp>
      <p:sp>
        <p:nvSpPr>
          <p:cNvPr id="64522" name="Shape 64522"/>
          <p:cNvSpPr txBox="1"/>
          <p:nvPr/>
        </p:nvSpPr>
        <p:spPr>
          <a:xfrm>
            <a:off x="0" y="4437062"/>
            <a:ext cx="9144000" cy="242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rmAutofit/>
          </a:bodyPr>
          <a:lstStyle/>
          <a:p>
            <a:pPr marL="342900" marR="0" lvl="0" indent="-3429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IN" sz="272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Mr.Sameer Prembabu Mamadapure</a:t>
            </a:r>
          </a:p>
          <a:p>
            <a:pPr marL="342900" marR="0" lvl="0" indent="-342900" algn="ctr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ct val="25000"/>
              <a:buNone/>
            </a:pPr>
            <a:r>
              <a:rPr lang="en-IN" sz="272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Information Technology Department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720" b="0" i="0" u="none" strike="noStrike" cap="none">
              <a:solidFill>
                <a:schemeClr val="dk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342900" marR="0" lvl="0" indent="-342900" algn="ctr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ct val="25000"/>
              <a:buNone/>
            </a:pPr>
            <a:r>
              <a:rPr lang="en-IN" sz="272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International Institute of Information Technology, I²IT</a:t>
            </a:r>
          </a:p>
          <a:p>
            <a:pPr marL="342900" marR="0" lvl="0" indent="-342900" algn="ctr" rtl="0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SzPct val="25000"/>
              <a:buNone/>
            </a:pPr>
            <a:r>
              <a:rPr lang="en-IN" sz="2720" b="0" i="0" u="sng" strike="noStrike" cap="none">
                <a:solidFill>
                  <a:schemeClr val="hlink"/>
                </a:solidFill>
                <a:latin typeface="Merriweather"/>
                <a:ea typeface="Merriweather"/>
                <a:cs typeface="Merriweather"/>
                <a:sym typeface="Merriweather"/>
                <a:hlinkClick r:id="rId4"/>
              </a:rPr>
              <a:t>www.isquareit.edu.in</a:t>
            </a:r>
            <a:r>
              <a:rPr lang="en-IN" sz="2720" b="0" i="0" u="none" strike="noStrike" cap="none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4" name="Shape 64524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algn="ctr" rtl="0">
              <a:spcBef>
                <a:spcPts val="0"/>
              </a:spcBef>
              <a:buNone/>
            </a:pPr>
            <a:r>
              <a:rPr lang="en-IN" sz="4400" b="1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LR(k) </a:t>
            </a:r>
            <a:r>
              <a:rPr lang="en-IN" sz="4400" b="1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Parsers</a:t>
            </a:r>
          </a:p>
        </p:txBody>
      </p:sp>
      <p:sp>
        <p:nvSpPr>
          <p:cNvPr id="64525" name="Shape 64525"/>
          <p:cNvSpPr txBox="1"/>
          <p:nvPr/>
        </p:nvSpPr>
        <p:spPr>
          <a:xfrm>
            <a:off x="457200" y="1371600"/>
            <a:ext cx="8436000" cy="5153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Left-to-right, rightmost derivation with k-token lookahead.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Most general parsing technique for deterministic grammars.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In general, not practical: tables too large  (10^6 states for C++, Ada).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/>
              <a:t>Common subsets: SLR, LALR (1).</a:t>
            </a:r>
          </a:p>
          <a:p>
            <a:pPr marL="342900" lvl="0" indent="-165100" rtl="0">
              <a:lnSpc>
                <a:spcPct val="80000"/>
              </a:lnSpc>
              <a:spcBef>
                <a:spcPts val="560"/>
              </a:spcBef>
              <a:buNone/>
            </a:pPr>
            <a:endParaRPr sz="28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75" name="Shape 64575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algn="ctr"/>
            <a:r>
              <a:rPr lang="en-US" sz="4400" b="1" dirty="0"/>
              <a:t>The states of the LR(0) automaton</a:t>
            </a:r>
            <a:endParaRPr lang="en-IN" sz="4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4583" name="Shape 64583"/>
          <p:cNvCxnSpPr/>
          <p:nvPr/>
        </p:nvCxnSpPr>
        <p:spPr>
          <a:xfrm>
            <a:off x="3733800" y="5257800"/>
            <a:ext cx="685800" cy="0"/>
          </a:xfrm>
          <a:prstGeom prst="straightConnector1">
            <a:avLst/>
          </a:prstGeom>
          <a:noFill/>
          <a:ln w="9525" cap="flat" cmpd="sng">
            <a:solidFill>
              <a:srgbClr val="EEECE1"/>
            </a:solidFill>
            <a:prstDash val="solid"/>
            <a:round/>
            <a:headEnd type="triangle" w="lg" len="lg"/>
            <a:tailEnd type="triangle" w="lg" len="lg"/>
          </a:ln>
        </p:spPr>
      </p:cxnSp>
      <p:cxnSp>
        <p:nvCxnSpPr>
          <p:cNvPr id="64584" name="Shape 64584"/>
          <p:cNvCxnSpPr/>
          <p:nvPr/>
        </p:nvCxnSpPr>
        <p:spPr>
          <a:xfrm>
            <a:off x="4953000" y="4724400"/>
            <a:ext cx="0" cy="381000"/>
          </a:xfrm>
          <a:prstGeom prst="straightConnector1">
            <a:avLst/>
          </a:prstGeom>
          <a:noFill/>
          <a:ln w="9525" cap="flat" cmpd="sng">
            <a:solidFill>
              <a:srgbClr val="EEECE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" name="TextBox 1"/>
          <p:cNvSpPr txBox="1"/>
          <p:nvPr/>
        </p:nvSpPr>
        <p:spPr>
          <a:xfrm>
            <a:off x="323528" y="1556792"/>
            <a:ext cx="83632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An item is a point within a production, indicating that part of the production has been recognized:</a:t>
            </a:r>
          </a:p>
          <a:p>
            <a:pPr lvl="1"/>
            <a:r>
              <a:rPr lang="en-US" sz="2400" dirty="0"/>
              <a:t>    A      </a:t>
            </a:r>
            <a:r>
              <a:rPr lang="en-US" sz="2400" b="1" dirty="0" smtClean="0">
                <a:latin typeface="Symbol" pitchFamily="18" charset="2"/>
              </a:rPr>
              <a:t>a</a:t>
            </a:r>
            <a:r>
              <a:rPr lang="en-US" sz="2400" dirty="0" smtClean="0"/>
              <a:t>. B</a:t>
            </a:r>
            <a:r>
              <a:rPr lang="en-US" sz="2400" b="1" dirty="0" smtClean="0">
                <a:latin typeface="Symbol" pitchFamily="18" charset="2"/>
              </a:rPr>
              <a:t>b</a:t>
            </a:r>
            <a:r>
              <a:rPr lang="en-US" sz="2400" dirty="0" smtClean="0"/>
              <a:t> </a:t>
            </a:r>
            <a:r>
              <a:rPr lang="en-US" sz="2400" dirty="0"/>
              <a:t>, </a:t>
            </a:r>
          </a:p>
          <a:p>
            <a:pPr lvl="2"/>
            <a:r>
              <a:rPr lang="en-US" sz="2000" dirty="0"/>
              <a:t>seen the expansion of </a:t>
            </a:r>
            <a:r>
              <a:rPr lang="en-US" sz="2000" b="1" dirty="0">
                <a:latin typeface="Symbol" pitchFamily="18" charset="2"/>
              </a:rPr>
              <a:t>a</a:t>
            </a:r>
            <a:r>
              <a:rPr lang="en-US" sz="2000" dirty="0"/>
              <a:t>, expect to see expansion of B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/>
              <a:t>A state is a set of </a:t>
            </a:r>
            <a:r>
              <a:rPr lang="en-US" sz="2400" dirty="0" smtClean="0"/>
              <a:t>items 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Transition </a:t>
            </a:r>
            <a:r>
              <a:rPr lang="en-US" sz="2400" dirty="0"/>
              <a:t>within states are determined by terminals and </a:t>
            </a:r>
            <a:r>
              <a:rPr lang="en-US" sz="2400" dirty="0" smtClean="0"/>
              <a:t>non-terminals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Parsing </a:t>
            </a:r>
            <a:r>
              <a:rPr lang="en-US" sz="2400" dirty="0"/>
              <a:t>tables are built from automaton:</a:t>
            </a:r>
          </a:p>
          <a:p>
            <a:pPr lvl="1"/>
            <a:r>
              <a:rPr lang="en-US" sz="2000" dirty="0">
                <a:solidFill>
                  <a:schemeClr val="hlink"/>
                </a:solidFill>
              </a:rPr>
              <a:t>action</a:t>
            </a:r>
            <a:r>
              <a:rPr lang="en-US" sz="2000" dirty="0"/>
              <a:t>: shift / reduce depending on next symbol</a:t>
            </a:r>
          </a:p>
          <a:p>
            <a:pPr lvl="1"/>
            <a:r>
              <a:rPr lang="en-US" sz="2000" dirty="0" err="1">
                <a:solidFill>
                  <a:schemeClr val="hlink"/>
                </a:solidFill>
              </a:rPr>
              <a:t>goto</a:t>
            </a:r>
            <a:r>
              <a:rPr lang="en-US" sz="2000" dirty="0"/>
              <a:t>: change state depending on synthesized non-terminal</a:t>
            </a:r>
            <a:endParaRPr lang="en-US" dirty="0"/>
          </a:p>
          <a:p>
            <a:endParaRPr lang="en-IN" dirty="0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547664" y="2564904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90" name="Shape 64590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algn="ctr"/>
            <a:r>
              <a:rPr lang="en-US" sz="4000" b="1" dirty="0"/>
              <a:t>Building LR (0) states</a:t>
            </a:r>
            <a:endParaRPr lang="en-IN" sz="3959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2" y="1628800"/>
            <a:ext cx="76328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If a state includes:</a:t>
            </a:r>
          </a:p>
          <a:p>
            <a:pPr>
              <a:buFontTx/>
              <a:buNone/>
            </a:pPr>
            <a:r>
              <a:rPr lang="en-US" sz="2400" dirty="0"/>
              <a:t>           A       </a:t>
            </a:r>
            <a:r>
              <a:rPr lang="en-US" sz="2400" dirty="0" smtClean="0"/>
              <a:t> </a:t>
            </a:r>
            <a:r>
              <a:rPr lang="en-US" sz="2400" b="1" dirty="0" err="1" smtClean="0">
                <a:latin typeface="Symbol" pitchFamily="18" charset="2"/>
              </a:rPr>
              <a:t>a</a:t>
            </a:r>
            <a:r>
              <a:rPr lang="en-US" sz="2400" dirty="0" smtClean="0"/>
              <a:t> .B</a:t>
            </a:r>
            <a:r>
              <a:rPr lang="en-US" sz="2400" b="1" dirty="0" smtClean="0">
                <a:latin typeface="Symbol" pitchFamily="18" charset="2"/>
              </a:rPr>
              <a:t>b</a:t>
            </a:r>
          </a:p>
          <a:p>
            <a:pPr>
              <a:buFontTx/>
              <a:buNone/>
            </a:pPr>
            <a:endParaRPr lang="en-US" sz="2400" b="1" dirty="0">
              <a:latin typeface="Symbol" pitchFamily="18" charset="2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it also includes every state that is the start of B:</a:t>
            </a:r>
          </a:p>
          <a:p>
            <a:pPr>
              <a:buFontTx/>
              <a:buNone/>
            </a:pPr>
            <a:r>
              <a:rPr lang="en-US" sz="2400" dirty="0"/>
              <a:t>          B        </a:t>
            </a:r>
            <a:r>
              <a:rPr lang="en-US" sz="2400" dirty="0" smtClean="0"/>
              <a:t> </a:t>
            </a:r>
            <a:r>
              <a:rPr lang="en-US" sz="2400" dirty="0"/>
              <a:t>. X Y Z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Informally: if I expect to see B next, I expect to see anything that B can start with, and so on:</a:t>
            </a:r>
          </a:p>
          <a:p>
            <a:pPr>
              <a:buFontTx/>
              <a:buNone/>
            </a:pPr>
            <a:r>
              <a:rPr lang="en-US" sz="2400" dirty="0"/>
              <a:t>          X        </a:t>
            </a:r>
            <a:r>
              <a:rPr lang="en-US" sz="2400" dirty="0" smtClean="0"/>
              <a:t> </a:t>
            </a:r>
            <a:r>
              <a:rPr lang="en-US" sz="2400" dirty="0"/>
              <a:t>. G H I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/>
              <a:t>States are built by </a:t>
            </a:r>
            <a:r>
              <a:rPr lang="en-US" sz="2400" dirty="0">
                <a:solidFill>
                  <a:schemeClr val="hlink"/>
                </a:solidFill>
              </a:rPr>
              <a:t>closure</a:t>
            </a:r>
            <a:r>
              <a:rPr lang="en-US" sz="2400" dirty="0"/>
              <a:t> from individual items.</a:t>
            </a:r>
            <a:endParaRPr lang="en-US" sz="2400" dirty="0">
              <a:latin typeface="Symbol" pitchFamily="18" charset="2"/>
            </a:endParaRPr>
          </a:p>
          <a:p>
            <a:endParaRPr lang="en-IN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276849" y="2276872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275405" y="3356992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186279" y="4437112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97" name="Shape 64597"/>
          <p:cNvSpPr txBox="1"/>
          <p:nvPr/>
        </p:nvSpPr>
        <p:spPr>
          <a:xfrm>
            <a:off x="457200" y="0"/>
            <a:ext cx="8229600" cy="609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algn="ctr" rtl="0">
              <a:spcBef>
                <a:spcPts val="0"/>
              </a:spcBef>
              <a:buNone/>
            </a:pPr>
            <a:endParaRPr lang="en-IN" sz="32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600" name="Shape 64600"/>
          <p:cNvSpPr txBox="1"/>
          <p:nvPr/>
        </p:nvSpPr>
        <p:spPr>
          <a:xfrm>
            <a:off x="457200" y="2132856"/>
            <a:ext cx="8229600" cy="342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</a:lstStyle>
          <a:p>
            <a:r>
              <a:rPr lang="en-US" sz="2400" dirty="0"/>
              <a:t> </a:t>
            </a:r>
            <a:r>
              <a:rPr lang="en-US" sz="2400" dirty="0">
                <a:solidFill>
                  <a:schemeClr val="tx1"/>
                </a:solidFill>
              </a:rPr>
              <a:t>E’      E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E      </a:t>
            </a:r>
            <a:r>
              <a:rPr lang="en-US" sz="2400" dirty="0" err="1">
                <a:solidFill>
                  <a:schemeClr val="tx1"/>
                </a:solidFill>
              </a:rPr>
              <a:t>E</a:t>
            </a:r>
            <a:r>
              <a:rPr lang="en-US" sz="2400" dirty="0">
                <a:solidFill>
                  <a:schemeClr val="tx1"/>
                </a:solidFill>
              </a:rPr>
              <a:t> + T | T;       --  left-recursion ok here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T      </a:t>
            </a:r>
            <a:r>
              <a:rPr lang="en-US" sz="2400" dirty="0" err="1">
                <a:solidFill>
                  <a:schemeClr val="tx1"/>
                </a:solidFill>
              </a:rPr>
              <a:t>T</a:t>
            </a:r>
            <a:r>
              <a:rPr lang="en-US" sz="2400" dirty="0">
                <a:solidFill>
                  <a:schemeClr val="tx1"/>
                </a:solidFill>
              </a:rPr>
              <a:t> * F | F;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F      </a:t>
            </a:r>
            <a:r>
              <a:rPr lang="en-US" sz="2400" dirty="0">
                <a:solidFill>
                  <a:schemeClr val="tx1"/>
                </a:solidFill>
              </a:rPr>
              <a:t>id | (E)  </a:t>
            </a:r>
          </a:p>
          <a:p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S0 </a:t>
            </a:r>
            <a:r>
              <a:rPr lang="en-US" sz="2400" dirty="0">
                <a:solidFill>
                  <a:schemeClr val="tx1"/>
                </a:solidFill>
              </a:rPr>
              <a:t>= {  E’     .E,  E     .E + T,  E      .T, </a:t>
            </a:r>
          </a:p>
          <a:p>
            <a:r>
              <a:rPr lang="en-US" sz="2400" dirty="0">
                <a:solidFill>
                  <a:schemeClr val="tx1"/>
                </a:solidFill>
              </a:rPr>
              <a:t>                   F      .id,   F       . ( E ) ,</a:t>
            </a:r>
          </a:p>
          <a:p>
            <a:r>
              <a:rPr lang="en-US" sz="2400" dirty="0">
                <a:solidFill>
                  <a:schemeClr val="tx1"/>
                </a:solidFill>
              </a:rPr>
              <a:t>                  T      .T * F,  T       .F }</a:t>
            </a:r>
            <a:endParaRPr lang="en-IN" sz="2400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7564" y="476672"/>
            <a:ext cx="78488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 grammar of expressions: initial state</a:t>
            </a:r>
            <a:endParaRPr lang="en-IN" sz="3200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971600" y="234888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1907704" y="3860056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881308" y="350100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881308" y="314096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957508" y="278092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3131840" y="3860056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4788024" y="3872136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2411760" y="4221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3779912" y="4221088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2259360" y="4577556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3951412" y="4589636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06" name="Shape 64606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algn="ctr"/>
            <a:r>
              <a:rPr lang="en-US" sz="3200" b="1" dirty="0"/>
              <a:t>Adding states</a:t>
            </a:r>
            <a:endParaRPr lang="en-IN" sz="3200" b="1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607" name="Shape 64607"/>
          <p:cNvSpPr txBox="1"/>
          <p:nvPr/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If a state has item  A     </a:t>
            </a:r>
            <a:r>
              <a:rPr lang="en-US" sz="2400" dirty="0">
                <a:solidFill>
                  <a:schemeClr val="tx1"/>
                </a:solidFill>
                <a:latin typeface="Symbol" pitchFamily="18" charset="2"/>
              </a:rPr>
              <a:t>a</a:t>
            </a:r>
            <a:r>
              <a:rPr lang="en-US" sz="2400" dirty="0">
                <a:solidFill>
                  <a:schemeClr val="tx1"/>
                </a:solidFill>
              </a:rPr>
              <a:t> .a </a:t>
            </a:r>
            <a:r>
              <a:rPr lang="en-US" sz="2400" dirty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en-US" sz="2400" dirty="0">
                <a:solidFill>
                  <a:schemeClr val="tx1"/>
                </a:solidFill>
              </a:rPr>
              <a:t>, </a:t>
            </a:r>
          </a:p>
          <a:p>
            <a:r>
              <a:rPr lang="en-US" sz="2400" dirty="0">
                <a:solidFill>
                  <a:schemeClr val="tx1"/>
                </a:solidFill>
              </a:rPr>
              <a:t>      and the next symbol in the input is a, we shift a on the stack and enter a  state that contains item </a:t>
            </a:r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                               A      </a:t>
            </a:r>
            <a:r>
              <a:rPr lang="en-US" sz="2400" dirty="0" err="1">
                <a:solidFill>
                  <a:schemeClr val="tx1"/>
                </a:solidFill>
                <a:latin typeface="Symbol" pitchFamily="18" charset="2"/>
              </a:rPr>
              <a:t>a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a.</a:t>
            </a:r>
            <a:r>
              <a:rPr lang="en-US" sz="2400" dirty="0" err="1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</a:p>
          <a:p>
            <a:r>
              <a:rPr lang="en-US" sz="2400" dirty="0">
                <a:solidFill>
                  <a:schemeClr val="tx1"/>
                </a:solidFill>
              </a:rPr>
              <a:t>       (as well as all other items brought in by closure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if a state has as item   A        </a:t>
            </a:r>
            <a:r>
              <a:rPr lang="en-US" sz="2400" dirty="0">
                <a:solidFill>
                  <a:schemeClr val="tx1"/>
                </a:solidFill>
                <a:latin typeface="Symbol" pitchFamily="18" charset="2"/>
              </a:rPr>
              <a:t>a</a:t>
            </a:r>
            <a:r>
              <a:rPr lang="en-US" sz="2400" dirty="0">
                <a:solidFill>
                  <a:schemeClr val="tx1"/>
                </a:solidFill>
              </a:rPr>
              <a:t>. , this indicates the end of a production: reduce action.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If a state has an item   A        </a:t>
            </a:r>
            <a:r>
              <a:rPr lang="en-US" sz="2400" dirty="0">
                <a:solidFill>
                  <a:schemeClr val="tx1"/>
                </a:solidFill>
                <a:latin typeface="Symbol" pitchFamily="18" charset="2"/>
              </a:rPr>
              <a:t>a</a:t>
            </a:r>
            <a:r>
              <a:rPr lang="en-US" sz="2400" dirty="0">
                <a:solidFill>
                  <a:schemeClr val="tx1"/>
                </a:solidFill>
              </a:rPr>
              <a:t> .N </a:t>
            </a:r>
            <a:r>
              <a:rPr lang="en-US" sz="2400" dirty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en-US" sz="2400" dirty="0">
                <a:solidFill>
                  <a:schemeClr val="tx1"/>
                </a:solidFill>
              </a:rPr>
              <a:t>, then after a reduction that find an N, go to a state with A     </a:t>
            </a:r>
            <a:r>
              <a:rPr lang="en-US" sz="2400" dirty="0" err="1">
                <a:solidFill>
                  <a:schemeClr val="tx1"/>
                </a:solidFill>
                <a:latin typeface="Symbol" pitchFamily="18" charset="2"/>
              </a:rPr>
              <a:t>a</a:t>
            </a:r>
            <a:r>
              <a:rPr lang="en-US" sz="2400" dirty="0">
                <a:solidFill>
                  <a:schemeClr val="tx1"/>
                </a:solidFill>
              </a:rPr>
              <a:t> N. </a:t>
            </a:r>
            <a:r>
              <a:rPr lang="en-US" sz="2400" dirty="0">
                <a:solidFill>
                  <a:schemeClr val="tx1"/>
                </a:solidFill>
                <a:latin typeface="Symbol" pitchFamily="18" charset="2"/>
              </a:rPr>
              <a:t>b</a:t>
            </a:r>
            <a:r>
              <a:rPr lang="en-US" sz="2400" dirty="0">
                <a:solidFill>
                  <a:schemeClr val="tx1"/>
                </a:solidFill>
              </a:rPr>
              <a:t>  </a:t>
            </a:r>
          </a:p>
          <a:p>
            <a:pPr marL="342900" lvl="0" rtl="0">
              <a:lnSpc>
                <a:spcPct val="90000"/>
              </a:lnSpc>
              <a:spcBef>
                <a:spcPts val="0"/>
              </a:spcBef>
              <a:buNone/>
            </a:pPr>
            <a:endParaRPr lang="en-IN" sz="2400" b="1" dirty="0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3707904" y="1844824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3733800" y="335699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267200" y="443711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4267200" y="5517232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6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3" name="Shape 64613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 algn="ctr" rtl="0">
              <a:spcBef>
                <a:spcPts val="0"/>
              </a:spcBef>
              <a:buNone/>
            </a:pPr>
            <a:r>
              <a:rPr lang="en-IN" sz="3959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Construction of a predictive parsing table</a:t>
            </a:r>
          </a:p>
        </p:txBody>
      </p:sp>
      <p:sp>
        <p:nvSpPr>
          <p:cNvPr id="64614" name="Shape 64614"/>
          <p:cNvSpPr txBox="1"/>
          <p:nvPr/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</a:lstStyle>
          <a:p>
            <a:pPr marL="342900" lvl="0" indent="-342900" rtl="0">
              <a:spcBef>
                <a:spcPts val="0"/>
              </a:spcBef>
              <a:buClr>
                <a:srgbClr val="000000"/>
              </a:buClr>
              <a:buSzPct val="100000"/>
              <a:buChar char="•"/>
            </a:pPr>
            <a:r>
              <a:rPr lang="en-IN" sz="32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following rules are used to construct the predictive parsing table:</a:t>
            </a:r>
          </a:p>
          <a:p>
            <a:pPr marL="742950" lvl="1" indent="-285750" rtl="0">
              <a:spcBef>
                <a:spcPts val="560"/>
              </a:spcBef>
              <a:buClr>
                <a:srgbClr val="000000"/>
              </a:buClr>
              <a:buSzPct val="100000"/>
              <a:buChar char="–"/>
            </a:pPr>
            <a:r>
              <a:rPr lang="en-I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1. for each terminal a in </a:t>
            </a:r>
            <a:r>
              <a:rPr lang="en-IN" sz="2800">
                <a:solidFill>
                  <a:srgbClr val="0099FF"/>
                </a:solidFill>
                <a:latin typeface="Calibri"/>
                <a:ea typeface="Calibri"/>
                <a:cs typeface="Calibri"/>
                <a:sym typeface="Calibri"/>
              </a:rPr>
              <a:t>FIRST(α)</a:t>
            </a:r>
            <a:r>
              <a:rPr lang="en-I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</a:p>
          <a:p>
            <a:pPr marL="742950" lvl="1" indent="-285750" rtl="0">
              <a:spcBef>
                <a:spcPts val="560"/>
              </a:spcBef>
              <a:buNone/>
            </a:pPr>
            <a:r>
              <a:rPr lang="en-I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 </a:t>
            </a:r>
            <a:r>
              <a:rPr lang="en-IN" sz="2800">
                <a:solidFill>
                  <a:srgbClr val="0099FF"/>
                </a:solidFill>
                <a:latin typeface="Calibri"/>
                <a:ea typeface="Calibri"/>
                <a:cs typeface="Calibri"/>
                <a:sym typeface="Calibri"/>
              </a:rPr>
              <a:t>add A → α   to matrix M[A,a]</a:t>
            </a:r>
          </a:p>
          <a:p>
            <a:pPr marL="742950" lvl="1" indent="-285750" rtl="0">
              <a:spcBef>
                <a:spcPts val="560"/>
              </a:spcBef>
              <a:buNone/>
            </a:pPr>
            <a:endParaRPr sz="2800">
              <a:solidFill>
                <a:srgbClr val="0099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 rtl="0">
              <a:spcBef>
                <a:spcPts val="560"/>
              </a:spcBef>
              <a:buClr>
                <a:srgbClr val="000000"/>
              </a:buClr>
              <a:buSzPct val="100000"/>
              <a:buChar char="–"/>
            </a:pPr>
            <a:r>
              <a:rPr lang="en-I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2. if λ is in FIRST(α), then </a:t>
            </a:r>
          </a:p>
          <a:p>
            <a:pPr marL="742950" lvl="1" indent="-285750" rtl="0">
              <a:spcBef>
                <a:spcPts val="560"/>
              </a:spcBef>
              <a:buNone/>
            </a:pPr>
            <a:r>
              <a:rPr lang="en-I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 for each terminal b in </a:t>
            </a:r>
            <a:r>
              <a:rPr lang="en-IN" sz="2800">
                <a:solidFill>
                  <a:srgbClr val="0099FF"/>
                </a:solidFill>
                <a:latin typeface="Calibri"/>
                <a:ea typeface="Calibri"/>
                <a:cs typeface="Calibri"/>
                <a:sym typeface="Calibri"/>
              </a:rPr>
              <a:t>FOLLOW(A)</a:t>
            </a:r>
            <a:r>
              <a:rPr lang="en-IN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en-IN" sz="2800">
                <a:solidFill>
                  <a:srgbClr val="0099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742950" lvl="1" indent="-285750" rtl="0">
              <a:spcBef>
                <a:spcPts val="560"/>
              </a:spcBef>
              <a:buNone/>
            </a:pPr>
            <a:r>
              <a:rPr lang="en-IN" sz="2800">
                <a:solidFill>
                  <a:srgbClr val="0099FF"/>
                </a:solidFill>
                <a:latin typeface="Calibri"/>
                <a:ea typeface="Calibri"/>
                <a:cs typeface="Calibri"/>
                <a:sym typeface="Calibri"/>
              </a:rPr>
              <a:t>        add A → α   to matrix M[A,b]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20" name="Shape 64620"/>
          <p:cNvSpPr/>
          <p:nvPr/>
        </p:nvSpPr>
        <p:spPr>
          <a:xfrm>
            <a:off x="533400" y="381000"/>
            <a:ext cx="7696200" cy="6407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</a:lstStyle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Font typeface="Calibri"/>
              <a:buNone/>
            </a:pPr>
            <a:endParaRPr sz="24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639624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The LR (0) states for expressions</a:t>
            </a:r>
            <a:endParaRPr lang="en-IN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1628800"/>
            <a:ext cx="72728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S1 = { E’    E.,  E    </a:t>
            </a:r>
            <a:r>
              <a:rPr lang="en-US" dirty="0"/>
              <a:t>E</a:t>
            </a:r>
            <a:r>
              <a:rPr lang="en-US" dirty="0"/>
              <a:t>. + T </a:t>
            </a:r>
            <a:r>
              <a:rPr lang="en-US" dirty="0" smtClean="0"/>
              <a:t>}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S2 = { E     T.,  T    </a:t>
            </a:r>
            <a:r>
              <a:rPr lang="en-US" dirty="0"/>
              <a:t>T</a:t>
            </a:r>
            <a:r>
              <a:rPr lang="en-US" dirty="0"/>
              <a:t>. * F }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S3 = { T     F. }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S4 = { F   (. E), } + S0 (by closure)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S5 = { F    id. }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S6 = { E     </a:t>
            </a:r>
            <a:r>
              <a:rPr lang="en-US" dirty="0"/>
              <a:t>E</a:t>
            </a:r>
            <a:r>
              <a:rPr lang="en-US" dirty="0"/>
              <a:t> +. T, T    .T * F, T   .F, F    .id, F    .(E)}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S7 = { T     </a:t>
            </a:r>
            <a:r>
              <a:rPr lang="en-US" dirty="0"/>
              <a:t>T</a:t>
            </a:r>
            <a:r>
              <a:rPr lang="en-US" dirty="0"/>
              <a:t> *. F, F    .id, F    .(E)}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S8 = { F     (E.), E     </a:t>
            </a:r>
            <a:r>
              <a:rPr lang="en-US" dirty="0" err="1"/>
              <a:t>E</a:t>
            </a:r>
            <a:r>
              <a:rPr lang="en-US" dirty="0"/>
              <a:t>.+ T}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S9 = { E  </a:t>
            </a:r>
            <a:r>
              <a:rPr lang="en-US" dirty="0" smtClean="0"/>
              <a:t>   </a:t>
            </a:r>
            <a:r>
              <a:rPr lang="en-US" dirty="0" smtClean="0"/>
              <a:t>E</a:t>
            </a:r>
            <a:r>
              <a:rPr lang="en-US" dirty="0" smtClean="0"/>
              <a:t> </a:t>
            </a:r>
            <a:r>
              <a:rPr lang="en-US" dirty="0"/>
              <a:t>+ T., T    T.* F}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S10 = { T    </a:t>
            </a:r>
            <a:r>
              <a:rPr lang="en-US" dirty="0"/>
              <a:t>T</a:t>
            </a:r>
            <a:r>
              <a:rPr lang="en-US" dirty="0"/>
              <a:t> * F.},                   S11 = {F     (E).}    </a:t>
            </a:r>
          </a:p>
          <a:p>
            <a:endParaRPr lang="en-IN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2415952" y="1854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3203848" y="1828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2415952" y="213285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3203848" y="213285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2352452" y="234888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2352452" y="2636912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2352452" y="2924944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2415952" y="31984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2355404" y="349681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2365152" y="378904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4"/>
          <p:cNvSpPr>
            <a:spLocks noChangeShapeType="1"/>
          </p:cNvSpPr>
          <p:nvPr/>
        </p:nvSpPr>
        <p:spPr bwMode="auto">
          <a:xfrm>
            <a:off x="2428652" y="4005064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4"/>
          <p:cNvSpPr>
            <a:spLocks noChangeShapeType="1"/>
          </p:cNvSpPr>
          <p:nvPr/>
        </p:nvSpPr>
        <p:spPr bwMode="auto">
          <a:xfrm>
            <a:off x="2441352" y="429309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>
            <a:off x="3491880" y="3240504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>
            <a:off x="5220072" y="3164304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>
            <a:off x="4599620" y="31984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>
            <a:off x="6012160" y="319846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>
            <a:off x="3491632" y="346704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4207768" y="34905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>
            <a:off x="3356248" y="3717032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4"/>
          <p:cNvSpPr>
            <a:spLocks noChangeShapeType="1"/>
          </p:cNvSpPr>
          <p:nvPr/>
        </p:nvSpPr>
        <p:spPr bwMode="auto">
          <a:xfrm>
            <a:off x="3508648" y="4005064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4"/>
          <p:cNvSpPr>
            <a:spLocks noChangeShapeType="1"/>
          </p:cNvSpPr>
          <p:nvPr/>
        </p:nvSpPr>
        <p:spPr bwMode="auto">
          <a:xfrm>
            <a:off x="5436096" y="4322936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27" name="Shape 64627"/>
          <p:cNvSpPr/>
          <p:nvPr/>
        </p:nvSpPr>
        <p:spPr>
          <a:xfrm>
            <a:off x="228600" y="381000"/>
            <a:ext cx="8763000" cy="5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n-IN" sz="320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39752" y="67335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LR(0) Automaton</a:t>
            </a:r>
            <a:endParaRPr lang="en-IN" sz="2400" b="1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303" y="1134395"/>
            <a:ext cx="5577346" cy="529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o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622</Words>
  <Application>Microsoft Office PowerPoint</Application>
  <PresentationFormat>On-screen Show (4:3)</PresentationFormat>
  <Paragraphs>75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Sameer M</cp:lastModifiedBy>
  <cp:revision>12</cp:revision>
  <dcterms:modified xsi:type="dcterms:W3CDTF">2020-06-17T09:16:52Z</dcterms:modified>
</cp:coreProperties>
</file>