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1" r:id="rId4"/>
    <p:sldId id="262" r:id="rId5"/>
    <p:sldId id="265" r:id="rId6"/>
    <p:sldId id="263" r:id="rId7"/>
    <p:sldId id="264" r:id="rId8"/>
    <p:sldId id="287" r:id="rId9"/>
    <p:sldId id="271" r:id="rId10"/>
    <p:sldId id="267" r:id="rId11"/>
    <p:sldId id="268" r:id="rId12"/>
    <p:sldId id="283" r:id="rId13"/>
    <p:sldId id="284" r:id="rId14"/>
    <p:sldId id="269" r:id="rId15"/>
    <p:sldId id="286" r:id="rId16"/>
    <p:sldId id="28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07" d="100"/>
          <a:sy n="107" d="100"/>
        </p:scale>
        <p:origin x="680"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BBE8-0B97-4917-BC48-E43E9C6D84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FBC8BF6-C467-4A41-81B6-81168E8632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BE3673E-DA1F-41CF-B63D-49C14273041F}"/>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5" name="Footer Placeholder 4">
            <a:extLst>
              <a:ext uri="{FF2B5EF4-FFF2-40B4-BE49-F238E27FC236}">
                <a16:creationId xmlns:a16="http://schemas.microsoft.com/office/drawing/2014/main" id="{A1CBFACE-F69C-4ECC-AF99-6797F52340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E7E351-EF46-48BB-ACDB-6F60B545BD65}"/>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81893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1A38-2F1F-40FE-8E08-5DE62A84317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ADF9974-9EB7-409C-B848-44127D73B1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6B2F05A-93F7-4D88-AD36-986FD88271CE}"/>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5" name="Footer Placeholder 4">
            <a:extLst>
              <a:ext uri="{FF2B5EF4-FFF2-40B4-BE49-F238E27FC236}">
                <a16:creationId xmlns:a16="http://schemas.microsoft.com/office/drawing/2014/main" id="{3309EC79-15ED-400D-B1A6-C58A4FC542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E5C3033-4141-45E0-9C61-C6C6ECB3B4F8}"/>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165910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DDAAE7-4523-4BAF-A19A-6F1F529988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8FB059-9865-4934-96E4-2E992AE2BC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53FE48F-98EC-4E44-8525-CEC11AC14DDB}"/>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5" name="Footer Placeholder 4">
            <a:extLst>
              <a:ext uri="{FF2B5EF4-FFF2-40B4-BE49-F238E27FC236}">
                <a16:creationId xmlns:a16="http://schemas.microsoft.com/office/drawing/2014/main" id="{DECD2767-EF8A-424D-8A96-46307544603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E2ABD5E-F260-4609-9002-EA8849286B35}"/>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3573988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8911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733024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153721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897682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167770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41616766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443116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65793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76B0C-86A6-422B-986C-EE875CD9735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BDAC1C3-05D7-46D9-834D-D6E22A936D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C262DF-DA3A-4CEA-8F84-49F9455E5DCF}"/>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5" name="Footer Placeholder 4">
            <a:extLst>
              <a:ext uri="{FF2B5EF4-FFF2-40B4-BE49-F238E27FC236}">
                <a16:creationId xmlns:a16="http://schemas.microsoft.com/office/drawing/2014/main" id="{43A609E9-72B4-444B-B886-34BB4B316D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19DB6B3-014A-4983-8AB7-BFB4B28CD037}"/>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24354675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6078046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3528871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7/14/21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59834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4CC7-5AEB-4CE9-8A98-A07148B2F7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6939C9B-EB72-44E9-9D16-8A8DE25BD5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4B397C-976E-440D-AD56-24EAB95FE5E2}"/>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5" name="Footer Placeholder 4">
            <a:extLst>
              <a:ext uri="{FF2B5EF4-FFF2-40B4-BE49-F238E27FC236}">
                <a16:creationId xmlns:a16="http://schemas.microsoft.com/office/drawing/2014/main" id="{FC1280B0-6BB9-4DA0-9410-CB2F10EA64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88C2BB7-BD21-4D30-AFFB-804D454FCAD7}"/>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3909706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9CE50-6B71-4ECA-B622-1EF502D6328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9F5D7A-5885-4F1E-A7F1-C53BF03CA1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0C65983-9950-4218-A628-C45FEFC7B5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07EFE3E-307B-4152-8D3A-CF3B86DC017B}"/>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6" name="Footer Placeholder 5">
            <a:extLst>
              <a:ext uri="{FF2B5EF4-FFF2-40B4-BE49-F238E27FC236}">
                <a16:creationId xmlns:a16="http://schemas.microsoft.com/office/drawing/2014/main" id="{91E35C1C-644E-40DA-B6D2-5D410EDEB8A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C06714B-0E46-442B-B245-D4F8C604C6A6}"/>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149447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E16AC-3C4A-4BA9-BAEC-354918434F9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BE5FA06-81D3-46E8-978B-52F0676B5F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99DB60-D08A-44A0-8F06-F6235BB40F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2A2F137-E4FE-4A1A-96CA-9F70CD60D5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5D452F-7BF3-4DDA-B28D-6696A32C08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88EFE95-8BFE-4267-86DF-25DDDC4DDB79}"/>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8" name="Footer Placeholder 7">
            <a:extLst>
              <a:ext uri="{FF2B5EF4-FFF2-40B4-BE49-F238E27FC236}">
                <a16:creationId xmlns:a16="http://schemas.microsoft.com/office/drawing/2014/main" id="{33E02801-2F9F-4C00-9370-A3B9647C10F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0E357AB-A227-456F-B82F-0C14B3A3846E}"/>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23812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6073-C675-4C80-BBD2-66B406DD141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A15AE4E-54A3-42FA-98B5-B632646C861E}"/>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4" name="Footer Placeholder 3">
            <a:extLst>
              <a:ext uri="{FF2B5EF4-FFF2-40B4-BE49-F238E27FC236}">
                <a16:creationId xmlns:a16="http://schemas.microsoft.com/office/drawing/2014/main" id="{4AB25DF9-20F1-4BC4-BBC0-867096305ED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8BC0511-7FBC-4E53-AC59-70F47A2DB1C6}"/>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372282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2342B8-6CA9-433D-BDE0-3BAD45D0690A}"/>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3" name="Footer Placeholder 2">
            <a:extLst>
              <a:ext uri="{FF2B5EF4-FFF2-40B4-BE49-F238E27FC236}">
                <a16:creationId xmlns:a16="http://schemas.microsoft.com/office/drawing/2014/main" id="{61216C15-D193-49FE-A922-79FC6474A3C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B6D9B1E-5AB1-4FD2-8425-0DC4AC9178CF}"/>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326215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0F5BC-D89D-485F-832D-89F2BA1400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1CCC162-6CD2-4B38-86B1-2E90BC1799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058C2EF-C572-44BD-A1D4-AC351D67F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5E00E5-A11B-4109-A189-F43752432809}"/>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6" name="Footer Placeholder 5">
            <a:extLst>
              <a:ext uri="{FF2B5EF4-FFF2-40B4-BE49-F238E27FC236}">
                <a16:creationId xmlns:a16="http://schemas.microsoft.com/office/drawing/2014/main" id="{AF2B36B5-73AC-45C5-98EF-1D6AD0798B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C9EF8A8-2266-4FF1-8133-66E54CF91216}"/>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833242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4645F-AAF9-4CBA-AE33-B94FFA0B5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5BDC3C4-CFFD-4A16-9CB4-8A766464E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537C0F3-86FD-4255-BA34-5DBE1F215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E16D04-2598-4514-9385-6233FF8D6DFD}"/>
              </a:ext>
            </a:extLst>
          </p:cNvPr>
          <p:cNvSpPr>
            <a:spLocks noGrp="1"/>
          </p:cNvSpPr>
          <p:nvPr>
            <p:ph type="dt" sz="half" idx="10"/>
          </p:nvPr>
        </p:nvSpPr>
        <p:spPr/>
        <p:txBody>
          <a:bodyPr/>
          <a:lstStyle/>
          <a:p>
            <a:fld id="{23D9CF20-B831-4467-B005-3CB6AB4488F1}" type="datetimeFigureOut">
              <a:rPr lang="en-IN" smtClean="0"/>
              <a:t>14/07/21</a:t>
            </a:fld>
            <a:endParaRPr lang="en-IN"/>
          </a:p>
        </p:txBody>
      </p:sp>
      <p:sp>
        <p:nvSpPr>
          <p:cNvPr id="6" name="Footer Placeholder 5">
            <a:extLst>
              <a:ext uri="{FF2B5EF4-FFF2-40B4-BE49-F238E27FC236}">
                <a16:creationId xmlns:a16="http://schemas.microsoft.com/office/drawing/2014/main" id="{8EFAE4EB-37B1-4FE8-832D-5778151F93E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4ED6DC2-DD31-4FCE-B418-F58121923C28}"/>
              </a:ext>
            </a:extLst>
          </p:cNvPr>
          <p:cNvSpPr>
            <a:spLocks noGrp="1"/>
          </p:cNvSpPr>
          <p:nvPr>
            <p:ph type="sldNum" sz="quarter" idx="12"/>
          </p:nvPr>
        </p:nvSpPr>
        <p:spPr/>
        <p:txBody>
          <a:bodyPr/>
          <a:lstStyle/>
          <a:p>
            <a:fld id="{C6FCFCCF-AAEF-4D14-BDF8-53E59E133540}" type="slidenum">
              <a:rPr lang="en-IN" smtClean="0"/>
              <a:t>‹#›</a:t>
            </a:fld>
            <a:endParaRPr lang="en-IN"/>
          </a:p>
        </p:txBody>
      </p:sp>
    </p:spTree>
    <p:extLst>
      <p:ext uri="{BB962C8B-B14F-4D97-AF65-F5344CB8AC3E}">
        <p14:creationId xmlns:p14="http://schemas.microsoft.com/office/powerpoint/2010/main" val="3465779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908795-C158-4461-83FC-3C89AEA696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F80F047-06A9-4459-8BAC-BD9F90B1B7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69FBD7-8A64-4D1F-9F9E-39A5873C34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9CF20-B831-4467-B005-3CB6AB4488F1}" type="datetimeFigureOut">
              <a:rPr lang="en-IN" smtClean="0"/>
              <a:t>14/07/21</a:t>
            </a:fld>
            <a:endParaRPr lang="en-IN"/>
          </a:p>
        </p:txBody>
      </p:sp>
      <p:sp>
        <p:nvSpPr>
          <p:cNvPr id="5" name="Footer Placeholder 4">
            <a:extLst>
              <a:ext uri="{FF2B5EF4-FFF2-40B4-BE49-F238E27FC236}">
                <a16:creationId xmlns:a16="http://schemas.microsoft.com/office/drawing/2014/main" id="{5CC752D7-3FA2-479F-AFCC-9E3BD398BE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EFB1436-8504-45B3-99F3-7F32443936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CFCCF-AAEF-4D14-BDF8-53E59E133540}" type="slidenum">
              <a:rPr lang="en-IN" smtClean="0"/>
              <a:t>‹#›</a:t>
            </a:fld>
            <a:endParaRPr lang="en-IN"/>
          </a:p>
        </p:txBody>
      </p:sp>
    </p:spTree>
    <p:extLst>
      <p:ext uri="{BB962C8B-B14F-4D97-AF65-F5344CB8AC3E}">
        <p14:creationId xmlns:p14="http://schemas.microsoft.com/office/powerpoint/2010/main" val="2995789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7/14/21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297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hyperlink" Target="mailto:info@isquareit.edu.i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hyperlink" Target="mailto:info@isquareit.edu.i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59F74-DC2E-479A-B877-52BBEEDA782B}"/>
              </a:ext>
            </a:extLst>
          </p:cNvPr>
          <p:cNvSpPr>
            <a:spLocks noGrp="1"/>
          </p:cNvSpPr>
          <p:nvPr>
            <p:ph type="ctrTitle"/>
          </p:nvPr>
        </p:nvSpPr>
        <p:spPr>
          <a:xfrm>
            <a:off x="1524000" y="2843841"/>
            <a:ext cx="9144000" cy="731778"/>
          </a:xfrm>
        </p:spPr>
        <p:txBody>
          <a:bodyPr>
            <a:normAutofit fontScale="90000"/>
          </a:bodyPr>
          <a:lstStyle/>
          <a:p>
            <a:r>
              <a:rPr lang="en-IN" dirty="0">
                <a:latin typeface="Times New Roman" panose="02020603050405020304" pitchFamily="18" charset="0"/>
                <a:cs typeface="Times New Roman" panose="02020603050405020304" pitchFamily="18" charset="0"/>
              </a:rPr>
              <a:t>Hypothesis Testing</a:t>
            </a:r>
          </a:p>
        </p:txBody>
      </p:sp>
      <p:sp>
        <p:nvSpPr>
          <p:cNvPr id="3" name="Subtitle 2">
            <a:extLst>
              <a:ext uri="{FF2B5EF4-FFF2-40B4-BE49-F238E27FC236}">
                <a16:creationId xmlns:a16="http://schemas.microsoft.com/office/drawing/2014/main" id="{89879DB3-F102-459F-9580-AC2E1F2AC16A}"/>
              </a:ext>
            </a:extLst>
          </p:cNvPr>
          <p:cNvSpPr>
            <a:spLocks noGrp="1"/>
          </p:cNvSpPr>
          <p:nvPr>
            <p:ph type="subTitle" idx="1"/>
          </p:nvPr>
        </p:nvSpPr>
        <p:spPr>
          <a:xfrm>
            <a:off x="1524000" y="4105469"/>
            <a:ext cx="9144000" cy="2071623"/>
          </a:xfrm>
        </p:spPr>
        <p:txBody>
          <a:bodyPr>
            <a:normAutofit/>
          </a:bodyPr>
          <a:lstStyle/>
          <a:p>
            <a:r>
              <a:rPr lang="en-US" dirty="0">
                <a:latin typeface="Times New Roman" panose="02020603050405020304" pitchFamily="18" charset="0"/>
                <a:cs typeface="Times New Roman" panose="02020603050405020304" pitchFamily="18" charset="0"/>
              </a:rPr>
              <a:t>Prof. Deptii Chaudhari</a:t>
            </a:r>
          </a:p>
          <a:p>
            <a:r>
              <a:rPr lang="en-US" dirty="0">
                <a:latin typeface="Times New Roman" panose="02020603050405020304" pitchFamily="18" charset="0"/>
                <a:cs typeface="Times New Roman" panose="02020603050405020304" pitchFamily="18" charset="0"/>
              </a:rPr>
              <a:t>Assistant Professor,</a:t>
            </a:r>
          </a:p>
          <a:p>
            <a:r>
              <a:rPr lang="en-US" dirty="0">
                <a:latin typeface="Times New Roman" panose="02020603050405020304" pitchFamily="18" charset="0"/>
                <a:cs typeface="Times New Roman" panose="02020603050405020304" pitchFamily="18" charset="0"/>
              </a:rPr>
              <a:t>Department of Computer Engineering,</a:t>
            </a:r>
          </a:p>
          <a:p>
            <a:r>
              <a:rPr lang="en-US" dirty="0">
                <a:latin typeface="Times New Roman" panose="02020603050405020304" pitchFamily="18" charset="0"/>
                <a:cs typeface="Times New Roman" panose="02020603050405020304" pitchFamily="18" charset="0"/>
              </a:rPr>
              <a:t>International Institute of Information Technology, Pune</a:t>
            </a:r>
            <a:endParaRPr lang="en-IN" sz="3200" dirty="0">
              <a:latin typeface="Times New Roman" panose="02020603050405020304" pitchFamily="18" charset="0"/>
              <a:cs typeface="Times New Roman" panose="02020603050405020304" pitchFamily="18" charset="0"/>
            </a:endParaRPr>
          </a:p>
        </p:txBody>
      </p:sp>
      <p:sp>
        <p:nvSpPr>
          <p:cNvPr id="4" name="Footer Placeholder 15">
            <a:extLst>
              <a:ext uri="{FF2B5EF4-FFF2-40B4-BE49-F238E27FC236}">
                <a16:creationId xmlns:a16="http://schemas.microsoft.com/office/drawing/2014/main" id="{DA56848F-7FFD-4FD1-8382-F5371926DDFC}"/>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pic>
        <p:nvPicPr>
          <p:cNvPr id="6" name="Picture 5">
            <a:extLst>
              <a:ext uri="{FF2B5EF4-FFF2-40B4-BE49-F238E27FC236}">
                <a16:creationId xmlns:a16="http://schemas.microsoft.com/office/drawing/2014/main" id="{56025644-F7B2-4B10-AFF2-FD35C09065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9918" y="567797"/>
            <a:ext cx="1212163" cy="1615567"/>
          </a:xfrm>
          <a:prstGeom prst="rect">
            <a:avLst/>
          </a:prstGeom>
        </p:spPr>
      </p:pic>
    </p:spTree>
    <p:extLst>
      <p:ext uri="{BB962C8B-B14F-4D97-AF65-F5344CB8AC3E}">
        <p14:creationId xmlns:p14="http://schemas.microsoft.com/office/powerpoint/2010/main" val="3385726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5AB0A-3A79-4B6D-A9C4-036CAAE6B9DC}"/>
              </a:ext>
            </a:extLst>
          </p:cNvPr>
          <p:cNvSpPr>
            <a:spLocks noGrp="1"/>
          </p:cNvSpPr>
          <p:nvPr>
            <p:ph type="title"/>
          </p:nvPr>
        </p:nvSpPr>
        <p:spPr>
          <a:xfrm>
            <a:off x="700635" y="138325"/>
            <a:ext cx="10691265" cy="533479"/>
          </a:xfrm>
        </p:spPr>
        <p:txBody>
          <a:bodyPr>
            <a:normAutofit fontScale="90000"/>
          </a:bodyPr>
          <a:lstStyle/>
          <a:p>
            <a:r>
              <a:rPr lang="en-IN" dirty="0"/>
              <a:t>Example</a:t>
            </a:r>
          </a:p>
        </p:txBody>
      </p:sp>
      <p:sp>
        <p:nvSpPr>
          <p:cNvPr id="3" name="Content Placeholder 2">
            <a:extLst>
              <a:ext uri="{FF2B5EF4-FFF2-40B4-BE49-F238E27FC236}">
                <a16:creationId xmlns:a16="http://schemas.microsoft.com/office/drawing/2014/main" id="{7B8A9A35-44A8-4534-B4EF-20C20865FBD3}"/>
              </a:ext>
            </a:extLst>
          </p:cNvPr>
          <p:cNvSpPr>
            <a:spLocks noGrp="1"/>
          </p:cNvSpPr>
          <p:nvPr>
            <p:ph idx="1"/>
          </p:nvPr>
        </p:nvSpPr>
        <p:spPr>
          <a:xfrm>
            <a:off x="700636" y="867746"/>
            <a:ext cx="11139912" cy="5598367"/>
          </a:xfrm>
        </p:spPr>
        <p:txBody>
          <a:bodyPr>
            <a:normAutofit/>
          </a:bodyPr>
          <a:lstStyle/>
          <a:p>
            <a:r>
              <a:rPr lang="en-US" sz="2400" dirty="0"/>
              <a:t>Problem 3: The school claims that at least 60% of students bring a phone to school. A teacher believes that this number is too high and randomly samples 25 students to test at the level of significance of 0.02. What is the Null hypothesis and Alternative Hypothesis and level of confidence?</a:t>
            </a:r>
          </a:p>
          <a:p>
            <a:r>
              <a:rPr lang="en-US" sz="2400" dirty="0"/>
              <a:t>H</a:t>
            </a:r>
            <a:r>
              <a:rPr lang="en-US" sz="2400" baseline="-25000" dirty="0"/>
              <a:t>0</a:t>
            </a:r>
            <a:r>
              <a:rPr lang="en-US" sz="2400" dirty="0"/>
              <a:t> : Proportion P &gt;= 0.60</a:t>
            </a:r>
          </a:p>
          <a:p>
            <a:r>
              <a:rPr lang="en-US" sz="2400" dirty="0"/>
              <a:t>H</a:t>
            </a:r>
            <a:r>
              <a:rPr lang="en-US" sz="2400" baseline="-25000" dirty="0"/>
              <a:t>a</a:t>
            </a:r>
            <a:r>
              <a:rPr lang="en-US" sz="2400" dirty="0"/>
              <a:t> : P &lt; 0.60</a:t>
            </a:r>
          </a:p>
          <a:p>
            <a:r>
              <a:rPr lang="en-US" sz="2400" dirty="0"/>
              <a:t>α = 0.02</a:t>
            </a:r>
          </a:p>
          <a:p>
            <a:r>
              <a:rPr lang="en-US" sz="2400" dirty="0"/>
              <a:t>C = 1 - α</a:t>
            </a:r>
          </a:p>
          <a:p>
            <a:r>
              <a:rPr lang="en-US" sz="2400" dirty="0"/>
              <a:t>C = 1 - 0.02 = 0.08</a:t>
            </a:r>
          </a:p>
          <a:p>
            <a:r>
              <a:rPr lang="en-US" sz="2400" dirty="0"/>
              <a:t>Hence the level of confidence is 80 %.</a:t>
            </a:r>
            <a:endParaRPr lang="en-IN" dirty="0"/>
          </a:p>
        </p:txBody>
      </p:sp>
      <p:sp>
        <p:nvSpPr>
          <p:cNvPr id="4" name="Footer Placeholder 15">
            <a:extLst>
              <a:ext uri="{FF2B5EF4-FFF2-40B4-BE49-F238E27FC236}">
                <a16:creationId xmlns:a16="http://schemas.microsoft.com/office/drawing/2014/main" id="{391B7C75-3768-4784-81FA-C81ACF04CF95}"/>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152101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AC951-83E6-45BD-A212-FF6E9C55DACE}"/>
              </a:ext>
            </a:extLst>
          </p:cNvPr>
          <p:cNvSpPr>
            <a:spLocks noGrp="1"/>
          </p:cNvSpPr>
          <p:nvPr>
            <p:ph type="title"/>
          </p:nvPr>
        </p:nvSpPr>
        <p:spPr>
          <a:xfrm>
            <a:off x="448708" y="140635"/>
            <a:ext cx="10691265" cy="465856"/>
          </a:xfrm>
        </p:spPr>
        <p:txBody>
          <a:bodyPr>
            <a:normAutofit fontScale="90000"/>
          </a:bodyPr>
          <a:lstStyle/>
          <a:p>
            <a:r>
              <a:rPr lang="en-IN" dirty="0"/>
              <a:t>example</a:t>
            </a:r>
          </a:p>
        </p:txBody>
      </p:sp>
      <p:sp>
        <p:nvSpPr>
          <p:cNvPr id="3" name="Content Placeholder 2">
            <a:extLst>
              <a:ext uri="{FF2B5EF4-FFF2-40B4-BE49-F238E27FC236}">
                <a16:creationId xmlns:a16="http://schemas.microsoft.com/office/drawing/2014/main" id="{D6041CBE-9A14-454A-B944-B04E29376DD9}"/>
              </a:ext>
            </a:extLst>
          </p:cNvPr>
          <p:cNvSpPr>
            <a:spLocks noGrp="1"/>
          </p:cNvSpPr>
          <p:nvPr>
            <p:ph idx="1"/>
          </p:nvPr>
        </p:nvSpPr>
        <p:spPr>
          <a:xfrm>
            <a:off x="376754" y="772235"/>
            <a:ext cx="11438492" cy="5768523"/>
          </a:xfrm>
        </p:spPr>
        <p:txBody>
          <a:bodyPr>
            <a:normAutofit/>
          </a:bodyPr>
          <a:lstStyle/>
          <a:p>
            <a:r>
              <a:rPr lang="en-US" sz="2800" dirty="0"/>
              <a:t>Suppose a firm manufacturing personal computers uses many printed circuit boards. Suppliers bid on the boards, and the one with the lowest bid is awarded a sizable contract. </a:t>
            </a:r>
          </a:p>
          <a:p>
            <a:r>
              <a:rPr lang="en-US" sz="2800" dirty="0"/>
              <a:t>Suppose the contract specifies that the computer manufacturer’s quality-assurance department will sample all incoming shipments of circuit boards. If more than 6 percent of the boards sampled are substandard, the shipment will be rejected. </a:t>
            </a:r>
          </a:p>
          <a:p>
            <a:r>
              <a:rPr lang="en-US" sz="2800" dirty="0"/>
              <a:t>Here, the null hypothesis is that the incoming shipment of boards contains 6 percent or less substandard boards. The alternate hypothesis is that more than 6 percent of the boards are defective.</a:t>
            </a:r>
            <a:endParaRPr lang="en-IN" sz="2800" dirty="0"/>
          </a:p>
        </p:txBody>
      </p:sp>
      <p:sp>
        <p:nvSpPr>
          <p:cNvPr id="4" name="Footer Placeholder 15">
            <a:extLst>
              <a:ext uri="{FF2B5EF4-FFF2-40B4-BE49-F238E27FC236}">
                <a16:creationId xmlns:a16="http://schemas.microsoft.com/office/drawing/2014/main" id="{662D9ED5-AE42-4ECE-B521-367BD5C0E29E}"/>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50788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80225B-600B-480F-9119-457A7B4C88E4}"/>
              </a:ext>
            </a:extLst>
          </p:cNvPr>
          <p:cNvSpPr>
            <a:spLocks noGrp="1"/>
          </p:cNvSpPr>
          <p:nvPr>
            <p:ph idx="1"/>
          </p:nvPr>
        </p:nvSpPr>
        <p:spPr>
          <a:xfrm>
            <a:off x="490276" y="830425"/>
            <a:ext cx="11359601" cy="5598366"/>
          </a:xfrm>
        </p:spPr>
        <p:txBody>
          <a:bodyPr>
            <a:normAutofit lnSpcReduction="10000"/>
          </a:bodyPr>
          <a:lstStyle/>
          <a:p>
            <a:r>
              <a:rPr lang="en-US" sz="2400" dirty="0"/>
              <a:t>A sample of 50 circuit boards received July 21 from Prime Electronics revealed that 4 boards, or 8 percent, were substandard. The shipment was rejected because it exceeded the maximum of 6 percent substandard printed circuit boards. If the shipment was actually substandard, then the decision to return the boards to the supplier was correct.</a:t>
            </a:r>
          </a:p>
          <a:p>
            <a:r>
              <a:rPr lang="en-US" sz="2400" dirty="0"/>
              <a:t>However, suppose the 4 substandard printed circuit boards selected in the sample of 50 were the only substandard boards in the shipment of 4,000 boards. </a:t>
            </a:r>
          </a:p>
          <a:p>
            <a:r>
              <a:rPr lang="en-US" sz="2400" dirty="0"/>
              <a:t>Then only 1/10 of 1 percent were defective (4/4,000 = .001). In that case, less than 6 percent of the entire shipment was substandard and rejecting the shipment was an error. </a:t>
            </a:r>
          </a:p>
          <a:p>
            <a:r>
              <a:rPr lang="en-US" sz="2400" dirty="0"/>
              <a:t>In terms of hypothesis testing, we rejected the null hypothesis that the shipment was not substandard when we should have accepted the null hypothesis.</a:t>
            </a:r>
            <a:endParaRPr lang="en-IN" sz="2400" dirty="0"/>
          </a:p>
        </p:txBody>
      </p:sp>
      <p:sp>
        <p:nvSpPr>
          <p:cNvPr id="4" name="Footer Placeholder 15">
            <a:extLst>
              <a:ext uri="{FF2B5EF4-FFF2-40B4-BE49-F238E27FC236}">
                <a16:creationId xmlns:a16="http://schemas.microsoft.com/office/drawing/2014/main" id="{48391D5C-ACE4-42D9-9FD2-8721488E0831}"/>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92035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18C08-92A5-41ED-94E1-4D91D81A7CEA}"/>
              </a:ext>
            </a:extLst>
          </p:cNvPr>
          <p:cNvSpPr>
            <a:spLocks noGrp="1"/>
          </p:cNvSpPr>
          <p:nvPr>
            <p:ph type="title"/>
          </p:nvPr>
        </p:nvSpPr>
        <p:spPr>
          <a:xfrm>
            <a:off x="700635" y="119664"/>
            <a:ext cx="10691265" cy="533480"/>
          </a:xfrm>
        </p:spPr>
        <p:txBody>
          <a:bodyPr>
            <a:normAutofit fontScale="90000"/>
          </a:bodyPr>
          <a:lstStyle/>
          <a:p>
            <a:r>
              <a:rPr lang="en-IN" dirty="0"/>
              <a:t>Errors in hypothesis testing</a:t>
            </a:r>
          </a:p>
        </p:txBody>
      </p:sp>
      <p:sp>
        <p:nvSpPr>
          <p:cNvPr id="3" name="Content Placeholder 2">
            <a:extLst>
              <a:ext uri="{FF2B5EF4-FFF2-40B4-BE49-F238E27FC236}">
                <a16:creationId xmlns:a16="http://schemas.microsoft.com/office/drawing/2014/main" id="{FB520CC9-3096-4B74-9356-BF08FC9878EF}"/>
              </a:ext>
            </a:extLst>
          </p:cNvPr>
          <p:cNvSpPr>
            <a:spLocks noGrp="1"/>
          </p:cNvSpPr>
          <p:nvPr>
            <p:ph idx="1"/>
          </p:nvPr>
        </p:nvSpPr>
        <p:spPr>
          <a:xfrm>
            <a:off x="700634" y="884203"/>
            <a:ext cx="10691265" cy="5264669"/>
          </a:xfrm>
        </p:spPr>
        <p:txBody>
          <a:bodyPr>
            <a:normAutofit/>
          </a:bodyPr>
          <a:lstStyle/>
          <a:p>
            <a:r>
              <a:rPr lang="en-US" sz="2400" b="1" dirty="0"/>
              <a:t>TYPE I ERROR </a:t>
            </a:r>
          </a:p>
          <a:p>
            <a:r>
              <a:rPr lang="en-US" sz="2400" dirty="0"/>
              <a:t>Rejecting the null hypothesis, H</a:t>
            </a:r>
            <a:r>
              <a:rPr lang="en-US" sz="2400" baseline="-25000" dirty="0"/>
              <a:t>0</a:t>
            </a:r>
            <a:r>
              <a:rPr lang="en-US" sz="2400" dirty="0"/>
              <a:t>, when it is true.</a:t>
            </a:r>
          </a:p>
          <a:p>
            <a:r>
              <a:rPr lang="en-US" sz="2400" dirty="0"/>
              <a:t>Type I error is denoted by alpha </a:t>
            </a:r>
            <a:r>
              <a:rPr lang="el-GR" sz="2800" b="1" dirty="0">
                <a:latin typeface="Times New Roman" panose="02020603050405020304" pitchFamily="18" charset="0"/>
                <a:cs typeface="Times New Roman" panose="02020603050405020304" pitchFamily="18" charset="0"/>
              </a:rPr>
              <a:t>α</a:t>
            </a:r>
            <a:r>
              <a:rPr lang="en-US" sz="2400" dirty="0"/>
              <a:t>. In hypothesis testing, the normal curve that shows the critical region is called the alpha region</a:t>
            </a:r>
          </a:p>
          <a:p>
            <a:r>
              <a:rPr lang="en-US" sz="2400" b="1" dirty="0"/>
              <a:t>TYPE II ERROR </a:t>
            </a:r>
          </a:p>
          <a:p>
            <a:r>
              <a:rPr lang="en-US" sz="2400" dirty="0"/>
              <a:t>Accepting the null hypothesis when it is false.</a:t>
            </a:r>
          </a:p>
          <a:p>
            <a:r>
              <a:rPr lang="en-US" sz="2400" dirty="0"/>
              <a:t>Type II errors are denoted by beta </a:t>
            </a:r>
            <a:r>
              <a:rPr lang="el-GR" sz="3200" b="1" dirty="0">
                <a:latin typeface="Times New Roman" panose="02020603050405020304" pitchFamily="18" charset="0"/>
                <a:cs typeface="Times New Roman" panose="02020603050405020304" pitchFamily="18" charset="0"/>
              </a:rPr>
              <a:t>ᵦ</a:t>
            </a:r>
            <a:r>
              <a:rPr lang="en-US" sz="2400" dirty="0"/>
              <a:t>. In Hypothesis testing, the normal curve that shows the acceptance region is called the beta region.</a:t>
            </a:r>
            <a:endParaRPr lang="en-IN" sz="2400" dirty="0"/>
          </a:p>
        </p:txBody>
      </p:sp>
      <p:sp>
        <p:nvSpPr>
          <p:cNvPr id="4" name="Footer Placeholder 15">
            <a:extLst>
              <a:ext uri="{FF2B5EF4-FFF2-40B4-BE49-F238E27FC236}">
                <a16:creationId xmlns:a16="http://schemas.microsoft.com/office/drawing/2014/main" id="{CE1B73A7-3304-4507-B575-816AFD98C9B2}"/>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403660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049C1-13ED-4804-B0A9-8289269667B0}"/>
              </a:ext>
            </a:extLst>
          </p:cNvPr>
          <p:cNvSpPr>
            <a:spLocks noGrp="1"/>
          </p:cNvSpPr>
          <p:nvPr>
            <p:ph type="title"/>
          </p:nvPr>
        </p:nvSpPr>
        <p:spPr>
          <a:xfrm>
            <a:off x="750367" y="149290"/>
            <a:ext cx="10691265" cy="503854"/>
          </a:xfrm>
        </p:spPr>
        <p:txBody>
          <a:bodyPr>
            <a:normAutofit fontScale="90000"/>
          </a:bodyPr>
          <a:lstStyle/>
          <a:p>
            <a:r>
              <a:rPr lang="en-IN" dirty="0"/>
              <a:t>Errors in hypothesis testing</a:t>
            </a:r>
          </a:p>
        </p:txBody>
      </p:sp>
      <p:graphicFrame>
        <p:nvGraphicFramePr>
          <p:cNvPr id="6" name="Table 3">
            <a:extLst>
              <a:ext uri="{FF2B5EF4-FFF2-40B4-BE49-F238E27FC236}">
                <a16:creationId xmlns:a16="http://schemas.microsoft.com/office/drawing/2014/main" id="{51CA00FD-DF2D-4B02-9238-CE16E593D123}"/>
              </a:ext>
            </a:extLst>
          </p:cNvPr>
          <p:cNvGraphicFramePr>
            <a:graphicFrameLocks noGrp="1"/>
          </p:cNvGraphicFramePr>
          <p:nvPr>
            <p:extLst>
              <p:ext uri="{D42A27DB-BD31-4B8C-83A1-F6EECF244321}">
                <p14:modId xmlns:p14="http://schemas.microsoft.com/office/powerpoint/2010/main" val="2355413568"/>
              </p:ext>
            </p:extLst>
          </p:nvPr>
        </p:nvGraphicFramePr>
        <p:xfrm>
          <a:off x="1052286" y="1031136"/>
          <a:ext cx="9491306" cy="4361957"/>
        </p:xfrm>
        <a:graphic>
          <a:graphicData uri="http://schemas.openxmlformats.org/drawingml/2006/table">
            <a:tbl>
              <a:tblPr firstRow="1" bandRow="1">
                <a:tableStyleId>{5C22544A-7EE6-4342-B048-85BDC9FD1C3A}</a:tableStyleId>
              </a:tblPr>
              <a:tblGrid>
                <a:gridCol w="2169918">
                  <a:extLst>
                    <a:ext uri="{9D8B030D-6E8A-4147-A177-3AD203B41FA5}">
                      <a16:colId xmlns:a16="http://schemas.microsoft.com/office/drawing/2014/main" val="4203200697"/>
                    </a:ext>
                  </a:extLst>
                </a:gridCol>
                <a:gridCol w="3660694">
                  <a:extLst>
                    <a:ext uri="{9D8B030D-6E8A-4147-A177-3AD203B41FA5}">
                      <a16:colId xmlns:a16="http://schemas.microsoft.com/office/drawing/2014/main" val="1466053613"/>
                    </a:ext>
                  </a:extLst>
                </a:gridCol>
                <a:gridCol w="3660694">
                  <a:extLst>
                    <a:ext uri="{9D8B030D-6E8A-4147-A177-3AD203B41FA5}">
                      <a16:colId xmlns:a16="http://schemas.microsoft.com/office/drawing/2014/main" val="369795180"/>
                    </a:ext>
                  </a:extLst>
                </a:gridCol>
              </a:tblGrid>
              <a:tr h="1416668">
                <a:tc rowSpan="2">
                  <a:txBody>
                    <a:bodyPr/>
                    <a:lstStyle/>
                    <a:p>
                      <a:pPr algn="ctr"/>
                      <a:endParaRPr lang="en-IN" sz="2800" dirty="0"/>
                    </a:p>
                    <a:p>
                      <a:pPr algn="ctr"/>
                      <a:r>
                        <a:rPr lang="en-IN" sz="2800" dirty="0"/>
                        <a:t>Null Hypothesis</a:t>
                      </a:r>
                    </a:p>
                  </a:txBody>
                  <a:tcPr anchor="ctr"/>
                </a:tc>
                <a:tc gridSpan="2">
                  <a:txBody>
                    <a:bodyPr/>
                    <a:lstStyle/>
                    <a:p>
                      <a:pPr algn="ctr"/>
                      <a:endParaRPr lang="en-IN" sz="2800" dirty="0"/>
                    </a:p>
                    <a:p>
                      <a:pPr algn="ctr"/>
                      <a:r>
                        <a:rPr lang="en-IN" sz="2800" dirty="0"/>
                        <a:t>Researcher</a:t>
                      </a:r>
                    </a:p>
                  </a:txBody>
                  <a:tcPr anchor="ctr"/>
                </a:tc>
                <a:tc hMerge="1">
                  <a:txBody>
                    <a:bodyPr/>
                    <a:lstStyle/>
                    <a:p>
                      <a:endParaRPr lang="en-IN" dirty="0"/>
                    </a:p>
                  </a:txBody>
                  <a:tcPr/>
                </a:tc>
                <a:extLst>
                  <a:ext uri="{0D108BD9-81ED-4DB2-BD59-A6C34878D82A}">
                    <a16:rowId xmlns:a16="http://schemas.microsoft.com/office/drawing/2014/main" val="1941365592"/>
                  </a:ext>
                </a:extLst>
              </a:tr>
              <a:tr h="981763">
                <a:tc vMerge="1">
                  <a:txBody>
                    <a:bodyPr/>
                    <a:lstStyle/>
                    <a:p>
                      <a:pPr algn="ctr"/>
                      <a:endParaRPr lang="en-IN" sz="2800" dirty="0"/>
                    </a:p>
                  </a:txBody>
                  <a:tcPr/>
                </a:tc>
                <a:tc>
                  <a:txBody>
                    <a:bodyPr/>
                    <a:lstStyle/>
                    <a:p>
                      <a:pPr algn="ctr"/>
                      <a:r>
                        <a:rPr lang="en-IN" sz="2800" dirty="0"/>
                        <a:t>Does not reject </a:t>
                      </a:r>
                      <a:r>
                        <a:rPr lang="en-US" sz="2800" dirty="0"/>
                        <a:t>H</a:t>
                      </a:r>
                      <a:r>
                        <a:rPr lang="en-US" sz="2800" baseline="-25000" dirty="0"/>
                        <a:t>0</a:t>
                      </a:r>
                      <a:endParaRPr lang="en-IN" sz="2800" dirty="0"/>
                    </a:p>
                  </a:txBody>
                  <a:tcPr anchor="ctr">
                    <a:solidFill>
                      <a:schemeClr val="accent1"/>
                    </a:solidFill>
                  </a:tcPr>
                </a:tc>
                <a:tc>
                  <a:txBody>
                    <a:bodyPr/>
                    <a:lstStyle/>
                    <a:p>
                      <a:pPr algn="ctr"/>
                      <a:r>
                        <a:rPr lang="en-IN" sz="2800" dirty="0"/>
                        <a:t>Rejects </a:t>
                      </a:r>
                      <a:r>
                        <a:rPr lang="en-US" sz="2800" dirty="0"/>
                        <a:t>H</a:t>
                      </a:r>
                      <a:r>
                        <a:rPr lang="en-US" sz="2800" baseline="-25000" dirty="0"/>
                        <a:t>0</a:t>
                      </a:r>
                      <a:endParaRPr lang="en-IN" sz="2800" dirty="0"/>
                    </a:p>
                  </a:txBody>
                  <a:tcPr anchor="ctr">
                    <a:solidFill>
                      <a:schemeClr val="accent1"/>
                    </a:solidFill>
                  </a:tcPr>
                </a:tc>
                <a:extLst>
                  <a:ext uri="{0D108BD9-81ED-4DB2-BD59-A6C34878D82A}">
                    <a16:rowId xmlns:a16="http://schemas.microsoft.com/office/drawing/2014/main" val="1991261209"/>
                  </a:ext>
                </a:extLst>
              </a:tr>
              <a:tr h="981763">
                <a:tc>
                  <a:txBody>
                    <a:bodyPr/>
                    <a:lstStyle/>
                    <a:p>
                      <a:pPr algn="ctr"/>
                      <a:r>
                        <a:rPr lang="en-US" sz="2800" dirty="0"/>
                        <a:t>H</a:t>
                      </a:r>
                      <a:r>
                        <a:rPr lang="en-US" sz="2800" baseline="-25000" dirty="0"/>
                        <a:t>0</a:t>
                      </a:r>
                      <a:r>
                        <a:rPr lang="en-IN" sz="2800" dirty="0"/>
                        <a:t> is true</a:t>
                      </a:r>
                    </a:p>
                  </a:txBody>
                  <a:tcPr anchor="ctr">
                    <a:solidFill>
                      <a:schemeClr val="accent1"/>
                    </a:solidFill>
                  </a:tcPr>
                </a:tc>
                <a:tc>
                  <a:txBody>
                    <a:bodyPr/>
                    <a:lstStyle/>
                    <a:p>
                      <a:pPr algn="ctr"/>
                      <a:r>
                        <a:rPr lang="en-IN" sz="2800" dirty="0"/>
                        <a:t>Correct decision</a:t>
                      </a:r>
                    </a:p>
                  </a:txBody>
                  <a:tcPr anchor="ctr"/>
                </a:tc>
                <a:tc>
                  <a:txBody>
                    <a:bodyPr/>
                    <a:lstStyle/>
                    <a:p>
                      <a:pPr algn="ctr"/>
                      <a:r>
                        <a:rPr lang="en-IN" sz="2800" dirty="0"/>
                        <a:t>Type I error</a:t>
                      </a:r>
                    </a:p>
                  </a:txBody>
                  <a:tcPr anchor="ctr"/>
                </a:tc>
                <a:extLst>
                  <a:ext uri="{0D108BD9-81ED-4DB2-BD59-A6C34878D82A}">
                    <a16:rowId xmlns:a16="http://schemas.microsoft.com/office/drawing/2014/main" val="61312223"/>
                  </a:ext>
                </a:extLst>
              </a:tr>
              <a:tr h="981763">
                <a:tc>
                  <a:txBody>
                    <a:bodyPr/>
                    <a:lstStyle/>
                    <a:p>
                      <a:pPr algn="ctr"/>
                      <a:r>
                        <a:rPr lang="en-US" sz="2800" dirty="0"/>
                        <a:t>H</a:t>
                      </a:r>
                      <a:r>
                        <a:rPr lang="en-US" sz="2800" baseline="-25000" dirty="0"/>
                        <a:t>0</a:t>
                      </a:r>
                      <a:r>
                        <a:rPr lang="en-IN" sz="2800" dirty="0"/>
                        <a:t> is false</a:t>
                      </a:r>
                    </a:p>
                  </a:txBody>
                  <a:tcPr anchor="ctr">
                    <a:solidFill>
                      <a:schemeClr val="accent1"/>
                    </a:solidFill>
                  </a:tcPr>
                </a:tc>
                <a:tc>
                  <a:txBody>
                    <a:bodyPr/>
                    <a:lstStyle/>
                    <a:p>
                      <a:pPr algn="ctr"/>
                      <a:r>
                        <a:rPr lang="en-IN" sz="2800" dirty="0"/>
                        <a:t>Type II error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800" dirty="0"/>
                        <a:t>Correct decision</a:t>
                      </a:r>
                    </a:p>
                    <a:p>
                      <a:pPr algn="ctr"/>
                      <a:endParaRPr lang="en-IN" sz="2800" dirty="0"/>
                    </a:p>
                  </a:txBody>
                  <a:tcPr anchor="ctr"/>
                </a:tc>
                <a:extLst>
                  <a:ext uri="{0D108BD9-81ED-4DB2-BD59-A6C34878D82A}">
                    <a16:rowId xmlns:a16="http://schemas.microsoft.com/office/drawing/2014/main" val="2050106205"/>
                  </a:ext>
                </a:extLst>
              </a:tr>
            </a:tbl>
          </a:graphicData>
        </a:graphic>
      </p:graphicFrame>
      <p:sp>
        <p:nvSpPr>
          <p:cNvPr id="7" name="Footer Placeholder 15">
            <a:extLst>
              <a:ext uri="{FF2B5EF4-FFF2-40B4-BE49-F238E27FC236}">
                <a16:creationId xmlns:a16="http://schemas.microsoft.com/office/drawing/2014/main" id="{9AAD40AC-5D98-4AC7-9231-7293FA1477DA}"/>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571914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1E510-C6AF-4F5A-B73B-0EB5E9FF81CD}"/>
              </a:ext>
            </a:extLst>
          </p:cNvPr>
          <p:cNvSpPr>
            <a:spLocks noGrp="1"/>
          </p:cNvSpPr>
          <p:nvPr>
            <p:ph type="title"/>
          </p:nvPr>
        </p:nvSpPr>
        <p:spPr>
          <a:xfrm>
            <a:off x="750366" y="1637857"/>
            <a:ext cx="10691265" cy="860051"/>
          </a:xfrm>
        </p:spPr>
        <p:txBody>
          <a:bodyPr>
            <a:normAutofit/>
          </a:bodyPr>
          <a:lstStyle/>
          <a:p>
            <a:pPr algn="ctr"/>
            <a:r>
              <a:rPr lang="en-IN" sz="4800" b="1" dirty="0"/>
              <a:t>Thank you !!</a:t>
            </a:r>
          </a:p>
        </p:txBody>
      </p:sp>
      <p:pic>
        <p:nvPicPr>
          <p:cNvPr id="5" name="Picture 4" descr="Logo&#10;&#10;Description automatically generated">
            <a:extLst>
              <a:ext uri="{FF2B5EF4-FFF2-40B4-BE49-F238E27FC236}">
                <a16:creationId xmlns:a16="http://schemas.microsoft.com/office/drawing/2014/main" id="{7832370D-2BFF-41DC-A807-41F29D1947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3279" y="3141085"/>
            <a:ext cx="1925440" cy="2566219"/>
          </a:xfrm>
          <a:prstGeom prst="rect">
            <a:avLst/>
          </a:prstGeom>
        </p:spPr>
      </p:pic>
      <p:sp>
        <p:nvSpPr>
          <p:cNvPr id="6" name="Footer Placeholder 15">
            <a:extLst>
              <a:ext uri="{FF2B5EF4-FFF2-40B4-BE49-F238E27FC236}">
                <a16:creationId xmlns:a16="http://schemas.microsoft.com/office/drawing/2014/main" id="{4EC80E0C-9C4D-41BF-9116-24D8DBFA9DDC}"/>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3"/>
              </a:rPr>
              <a:t>www.isquareit.edu.in</a:t>
            </a:r>
            <a:r>
              <a:rPr lang="en-US" dirty="0">
                <a:solidFill>
                  <a:srgbClr val="FF0000"/>
                </a:solidFill>
              </a:rPr>
              <a:t> ; Email - </a:t>
            </a:r>
            <a:r>
              <a:rPr lang="en-US" dirty="0">
                <a:solidFill>
                  <a:srgbClr val="FF0000"/>
                </a:solidFill>
                <a:hlinkClick r:id="rId4"/>
              </a:rPr>
              <a:t>info@isquareit.edu.in</a:t>
            </a:r>
            <a:r>
              <a:rPr lang="en-US" dirty="0">
                <a:solidFill>
                  <a:srgbClr val="FF0000"/>
                </a:solidFill>
              </a:rPr>
              <a:t> </a:t>
            </a:r>
          </a:p>
        </p:txBody>
      </p:sp>
    </p:spTree>
    <p:extLst>
      <p:ext uri="{BB962C8B-B14F-4D97-AF65-F5344CB8AC3E}">
        <p14:creationId xmlns:p14="http://schemas.microsoft.com/office/powerpoint/2010/main" val="175381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700DC-18AD-4852-A7A0-37D4C44DDBE9}"/>
              </a:ext>
            </a:extLst>
          </p:cNvPr>
          <p:cNvSpPr>
            <a:spLocks noGrp="1"/>
          </p:cNvSpPr>
          <p:nvPr>
            <p:ph type="title"/>
          </p:nvPr>
        </p:nvSpPr>
        <p:spPr>
          <a:xfrm>
            <a:off x="750367" y="119663"/>
            <a:ext cx="10691265" cy="561471"/>
          </a:xfrm>
        </p:spPr>
        <p:txBody>
          <a:bodyPr>
            <a:normAutofit fontScale="90000"/>
          </a:bodyPr>
          <a:lstStyle/>
          <a:p>
            <a:r>
              <a:rPr lang="en-IN" dirty="0"/>
              <a:t>Hypothesis testing</a:t>
            </a:r>
          </a:p>
        </p:txBody>
      </p:sp>
      <p:sp>
        <p:nvSpPr>
          <p:cNvPr id="3" name="Content Placeholder 2">
            <a:extLst>
              <a:ext uri="{FF2B5EF4-FFF2-40B4-BE49-F238E27FC236}">
                <a16:creationId xmlns:a16="http://schemas.microsoft.com/office/drawing/2014/main" id="{FAB46DDC-4DB5-4D27-A327-09797BC23364}"/>
              </a:ext>
            </a:extLst>
          </p:cNvPr>
          <p:cNvSpPr>
            <a:spLocks noGrp="1"/>
          </p:cNvSpPr>
          <p:nvPr>
            <p:ph idx="1"/>
          </p:nvPr>
        </p:nvSpPr>
        <p:spPr>
          <a:xfrm>
            <a:off x="750366" y="951722"/>
            <a:ext cx="10763610" cy="5178490"/>
          </a:xfrm>
        </p:spPr>
        <p:txBody>
          <a:bodyPr>
            <a:normAutofit fontScale="92500"/>
          </a:bodyPr>
          <a:lstStyle/>
          <a:p>
            <a:r>
              <a:rPr lang="en-US" sz="2800" dirty="0"/>
              <a:t>Hypothesis : A premise or claim that we want to test or to investigate.</a:t>
            </a:r>
          </a:p>
          <a:p>
            <a:r>
              <a:rPr lang="en-US" sz="2800" dirty="0"/>
              <a:t>A hypothesis is a statement about a population parameter </a:t>
            </a:r>
            <a:r>
              <a:rPr lang="en-US" sz="2800" b="1" i="1" dirty="0">
                <a:solidFill>
                  <a:srgbClr val="C00000"/>
                </a:solidFill>
              </a:rPr>
              <a:t>subject to verification</a:t>
            </a:r>
            <a:r>
              <a:rPr lang="en-US" sz="2800" b="1" i="1" dirty="0"/>
              <a:t>.</a:t>
            </a:r>
          </a:p>
          <a:p>
            <a:r>
              <a:rPr lang="en-US" sz="2800" dirty="0"/>
              <a:t>Example: Boys are taller than girls.</a:t>
            </a:r>
          </a:p>
          <a:p>
            <a:r>
              <a:rPr lang="en-US" sz="2800" b="1" dirty="0">
                <a:solidFill>
                  <a:srgbClr val="FF0000"/>
                </a:solidFill>
              </a:rPr>
              <a:t>Data must be interpreted in order to add meaning.</a:t>
            </a:r>
          </a:p>
          <a:p>
            <a:r>
              <a:rPr lang="en-US" sz="2800" dirty="0"/>
              <a:t>We can interpret data by assuming a specific structure or outcome and use statistical methods to confirm or reject the assumption. </a:t>
            </a:r>
          </a:p>
          <a:p>
            <a:r>
              <a:rPr lang="en-US" sz="2800" dirty="0"/>
              <a:t>The assumption is called a </a:t>
            </a:r>
            <a:r>
              <a:rPr lang="en-US" sz="2800" b="1" dirty="0"/>
              <a:t>hypothesis</a:t>
            </a:r>
            <a:r>
              <a:rPr lang="en-US" sz="2800" dirty="0"/>
              <a:t> and the statistical tests used for this purpose are called statistical hypothesis tests.</a:t>
            </a:r>
            <a:endParaRPr lang="en-IN" sz="2800" dirty="0"/>
          </a:p>
        </p:txBody>
      </p:sp>
      <p:sp>
        <p:nvSpPr>
          <p:cNvPr id="4" name="Footer Placeholder 15">
            <a:extLst>
              <a:ext uri="{FF2B5EF4-FFF2-40B4-BE49-F238E27FC236}">
                <a16:creationId xmlns:a16="http://schemas.microsoft.com/office/drawing/2014/main" id="{5CB7B327-63E8-4279-9DDB-1CC2358CBED8}"/>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248891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2E659-B23D-486C-B995-CAC33B18BFA7}"/>
              </a:ext>
            </a:extLst>
          </p:cNvPr>
          <p:cNvSpPr>
            <a:spLocks noGrp="1"/>
          </p:cNvSpPr>
          <p:nvPr>
            <p:ph type="title"/>
          </p:nvPr>
        </p:nvSpPr>
        <p:spPr>
          <a:xfrm>
            <a:off x="750367" y="130629"/>
            <a:ext cx="10691265" cy="550505"/>
          </a:xfrm>
        </p:spPr>
        <p:txBody>
          <a:bodyPr>
            <a:normAutofit fontScale="90000"/>
          </a:bodyPr>
          <a:lstStyle/>
          <a:p>
            <a:r>
              <a:rPr lang="en-IN" dirty="0"/>
              <a:t>Hypothesis testing</a:t>
            </a:r>
          </a:p>
        </p:txBody>
      </p:sp>
      <p:sp>
        <p:nvSpPr>
          <p:cNvPr id="3" name="Content Placeholder 2">
            <a:extLst>
              <a:ext uri="{FF2B5EF4-FFF2-40B4-BE49-F238E27FC236}">
                <a16:creationId xmlns:a16="http://schemas.microsoft.com/office/drawing/2014/main" id="{360D89B2-8C41-4E94-8C3F-8B3A689D7042}"/>
              </a:ext>
            </a:extLst>
          </p:cNvPr>
          <p:cNvSpPr>
            <a:spLocks noGrp="1"/>
          </p:cNvSpPr>
          <p:nvPr>
            <p:ph idx="1"/>
          </p:nvPr>
        </p:nvSpPr>
        <p:spPr>
          <a:xfrm>
            <a:off x="700635" y="989044"/>
            <a:ext cx="10691265" cy="5113175"/>
          </a:xfrm>
        </p:spPr>
        <p:txBody>
          <a:bodyPr>
            <a:normAutofit lnSpcReduction="10000"/>
          </a:bodyPr>
          <a:lstStyle/>
          <a:p>
            <a:r>
              <a:rPr lang="en-US" sz="2800" dirty="0"/>
              <a:t>Hypothesis testing is a statistical method that is used in making statistical decisions using experimental data. </a:t>
            </a:r>
          </a:p>
          <a:p>
            <a:r>
              <a:rPr lang="en-US" sz="2800" dirty="0"/>
              <a:t>Hypothesis Testing is basically an assumption that we make about the population parameter.</a:t>
            </a:r>
          </a:p>
          <a:p>
            <a:r>
              <a:rPr lang="en-US" sz="2800" dirty="0"/>
              <a:t>It is a procedure based on sample evidence and probability theory to determine whether the hypothesis is a reasonable statement.</a:t>
            </a:r>
          </a:p>
          <a:p>
            <a:r>
              <a:rPr lang="en-US" sz="2800" dirty="0"/>
              <a:t>The result of the test allows us to interpret whether the assumption holds or whether the assumption has been violated.</a:t>
            </a:r>
          </a:p>
          <a:p>
            <a:r>
              <a:rPr lang="en-US" sz="3200" b="1" i="1" dirty="0">
                <a:solidFill>
                  <a:srgbClr val="002060"/>
                </a:solidFill>
              </a:rPr>
              <a:t>“Innocent till proven guilty”</a:t>
            </a:r>
            <a:endParaRPr lang="en-IN" sz="2800" dirty="0"/>
          </a:p>
        </p:txBody>
      </p:sp>
      <p:sp>
        <p:nvSpPr>
          <p:cNvPr id="4" name="Footer Placeholder 15">
            <a:extLst>
              <a:ext uri="{FF2B5EF4-FFF2-40B4-BE49-F238E27FC236}">
                <a16:creationId xmlns:a16="http://schemas.microsoft.com/office/drawing/2014/main" id="{A35ED410-D436-442A-8F7C-C85BDCA247D2}"/>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398461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965FB-9333-45F8-A2DE-063447B8985D}"/>
              </a:ext>
            </a:extLst>
          </p:cNvPr>
          <p:cNvSpPr>
            <a:spLocks noGrp="1"/>
          </p:cNvSpPr>
          <p:nvPr>
            <p:ph type="title"/>
          </p:nvPr>
        </p:nvSpPr>
        <p:spPr>
          <a:xfrm>
            <a:off x="727849" y="156987"/>
            <a:ext cx="10915977" cy="542809"/>
          </a:xfrm>
        </p:spPr>
        <p:txBody>
          <a:bodyPr>
            <a:normAutofit fontScale="90000"/>
          </a:bodyPr>
          <a:lstStyle/>
          <a:p>
            <a:r>
              <a:rPr lang="en-US" dirty="0"/>
              <a:t>Five-Step Procedure for Testing a Hypothesis</a:t>
            </a:r>
            <a:endParaRPr lang="en-IN" dirty="0"/>
          </a:p>
        </p:txBody>
      </p:sp>
      <p:sp>
        <p:nvSpPr>
          <p:cNvPr id="3" name="Content Placeholder 2">
            <a:extLst>
              <a:ext uri="{FF2B5EF4-FFF2-40B4-BE49-F238E27FC236}">
                <a16:creationId xmlns:a16="http://schemas.microsoft.com/office/drawing/2014/main" id="{4F011EF3-8CFE-4097-BF57-4DECB779FDA5}"/>
              </a:ext>
            </a:extLst>
          </p:cNvPr>
          <p:cNvSpPr>
            <a:spLocks noGrp="1"/>
          </p:cNvSpPr>
          <p:nvPr>
            <p:ph idx="1"/>
          </p:nvPr>
        </p:nvSpPr>
        <p:spPr>
          <a:xfrm>
            <a:off x="566353" y="3897289"/>
            <a:ext cx="11121250" cy="2586785"/>
          </a:xfrm>
        </p:spPr>
        <p:txBody>
          <a:bodyPr>
            <a:normAutofit/>
          </a:bodyPr>
          <a:lstStyle/>
          <a:p>
            <a:r>
              <a:rPr lang="en-US" sz="2400" dirty="0"/>
              <a:t>NULL HYPOTHESIS : A statement about the value of a population parameter developed for the purpose of testing numerical evidence.</a:t>
            </a:r>
          </a:p>
          <a:p>
            <a:r>
              <a:rPr lang="en-US" sz="2400" dirty="0"/>
              <a:t>ALTERNATE HYPOTHESIS : A statement that is accepted if the sample data provide sufficient evidence that the null hypothesis is false.</a:t>
            </a:r>
            <a:endParaRPr lang="en-IN" sz="2400" dirty="0"/>
          </a:p>
        </p:txBody>
      </p:sp>
      <p:sp>
        <p:nvSpPr>
          <p:cNvPr id="5" name="Footer Placeholder 15">
            <a:extLst>
              <a:ext uri="{FF2B5EF4-FFF2-40B4-BE49-F238E27FC236}">
                <a16:creationId xmlns:a16="http://schemas.microsoft.com/office/drawing/2014/main" id="{34ABBCEE-B136-40D2-A46A-259386004E45}"/>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grpSp>
        <p:nvGrpSpPr>
          <p:cNvPr id="28" name="Group 27">
            <a:extLst>
              <a:ext uri="{FF2B5EF4-FFF2-40B4-BE49-F238E27FC236}">
                <a16:creationId xmlns:a16="http://schemas.microsoft.com/office/drawing/2014/main" id="{D0494D33-3F05-4AF0-AEFD-0A44405840A6}"/>
              </a:ext>
            </a:extLst>
          </p:cNvPr>
          <p:cNvGrpSpPr/>
          <p:nvPr/>
        </p:nvGrpSpPr>
        <p:grpSpPr>
          <a:xfrm>
            <a:off x="335480" y="1201393"/>
            <a:ext cx="11521039" cy="2568224"/>
            <a:chOff x="535375" y="997481"/>
            <a:chExt cx="11521039" cy="2568224"/>
          </a:xfrm>
        </p:grpSpPr>
        <p:sp>
          <p:nvSpPr>
            <p:cNvPr id="4" name="Rectangle 3">
              <a:extLst>
                <a:ext uri="{FF2B5EF4-FFF2-40B4-BE49-F238E27FC236}">
                  <a16:creationId xmlns:a16="http://schemas.microsoft.com/office/drawing/2014/main" id="{5F8F819F-CFA5-47C0-B18B-7956D000FCB8}"/>
                </a:ext>
              </a:extLst>
            </p:cNvPr>
            <p:cNvSpPr/>
            <p:nvPr/>
          </p:nvSpPr>
          <p:spPr>
            <a:xfrm>
              <a:off x="535375" y="1676314"/>
              <a:ext cx="1610665" cy="943729"/>
            </a:xfrm>
            <a:prstGeom prst="rect">
              <a:avLst/>
            </a:prstGeom>
            <a:effectLst>
              <a:glow rad="63500">
                <a:schemeClr val="accent3">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IN" dirty="0"/>
                <a:t>State null &amp; alternate hypothesis</a:t>
              </a:r>
            </a:p>
          </p:txBody>
        </p:sp>
        <p:sp>
          <p:nvSpPr>
            <p:cNvPr id="6" name="TextBox 5">
              <a:extLst>
                <a:ext uri="{FF2B5EF4-FFF2-40B4-BE49-F238E27FC236}">
                  <a16:creationId xmlns:a16="http://schemas.microsoft.com/office/drawing/2014/main" id="{951D05B8-69EA-4176-AA0F-CB457D2CC732}"/>
                </a:ext>
              </a:extLst>
            </p:cNvPr>
            <p:cNvSpPr txBox="1"/>
            <p:nvPr/>
          </p:nvSpPr>
          <p:spPr>
            <a:xfrm>
              <a:off x="696894" y="1237060"/>
              <a:ext cx="1287625" cy="400110"/>
            </a:xfrm>
            <a:prstGeom prst="rect">
              <a:avLst/>
            </a:prstGeom>
            <a:noFill/>
          </p:spPr>
          <p:txBody>
            <a:bodyPr wrap="square" rtlCol="0">
              <a:spAutoFit/>
            </a:bodyPr>
            <a:lstStyle/>
            <a:p>
              <a:pPr algn="ctr"/>
              <a:r>
                <a:rPr lang="en-IN" sz="2000" b="1" dirty="0"/>
                <a:t>Step 1</a:t>
              </a:r>
            </a:p>
          </p:txBody>
        </p:sp>
        <p:sp>
          <p:nvSpPr>
            <p:cNvPr id="8" name="Rectangle 7">
              <a:extLst>
                <a:ext uri="{FF2B5EF4-FFF2-40B4-BE49-F238E27FC236}">
                  <a16:creationId xmlns:a16="http://schemas.microsoft.com/office/drawing/2014/main" id="{9D738D48-9B51-4CE7-9AF4-960ADC9098C7}"/>
                </a:ext>
              </a:extLst>
            </p:cNvPr>
            <p:cNvSpPr/>
            <p:nvPr/>
          </p:nvSpPr>
          <p:spPr>
            <a:xfrm>
              <a:off x="2493247" y="1671794"/>
              <a:ext cx="1610665" cy="943729"/>
            </a:xfrm>
            <a:prstGeom prst="rect">
              <a:avLst/>
            </a:prstGeom>
            <a:effectLst>
              <a:glow rad="63500">
                <a:schemeClr val="accent3">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IN" dirty="0"/>
                <a:t>Select a level of significance </a:t>
              </a:r>
            </a:p>
          </p:txBody>
        </p:sp>
        <p:sp>
          <p:nvSpPr>
            <p:cNvPr id="9" name="Rectangle 8">
              <a:extLst>
                <a:ext uri="{FF2B5EF4-FFF2-40B4-BE49-F238E27FC236}">
                  <a16:creationId xmlns:a16="http://schemas.microsoft.com/office/drawing/2014/main" id="{47E39477-F1F3-4BF8-A041-C9A03A797669}"/>
                </a:ext>
              </a:extLst>
            </p:cNvPr>
            <p:cNvSpPr/>
            <p:nvPr/>
          </p:nvSpPr>
          <p:spPr>
            <a:xfrm>
              <a:off x="4496641" y="1671794"/>
              <a:ext cx="1610665" cy="943729"/>
            </a:xfrm>
            <a:prstGeom prst="rect">
              <a:avLst/>
            </a:prstGeom>
            <a:effectLst>
              <a:glow rad="63500">
                <a:schemeClr val="accent3">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IN" dirty="0"/>
                <a:t>Identify the test statistics</a:t>
              </a:r>
            </a:p>
          </p:txBody>
        </p:sp>
        <p:sp>
          <p:nvSpPr>
            <p:cNvPr id="10" name="Rectangle 9">
              <a:extLst>
                <a:ext uri="{FF2B5EF4-FFF2-40B4-BE49-F238E27FC236}">
                  <a16:creationId xmlns:a16="http://schemas.microsoft.com/office/drawing/2014/main" id="{4E1169AC-111A-4A5E-B222-B463ED62E4A7}"/>
                </a:ext>
              </a:extLst>
            </p:cNvPr>
            <p:cNvSpPr/>
            <p:nvPr/>
          </p:nvSpPr>
          <p:spPr>
            <a:xfrm>
              <a:off x="6484484" y="1671793"/>
              <a:ext cx="1610665" cy="943729"/>
            </a:xfrm>
            <a:prstGeom prst="rect">
              <a:avLst/>
            </a:prstGeom>
            <a:effectLst>
              <a:glow rad="63500">
                <a:schemeClr val="accent3">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IN" dirty="0"/>
                <a:t>Formulate a decision rule</a:t>
              </a:r>
            </a:p>
          </p:txBody>
        </p:sp>
        <p:sp>
          <p:nvSpPr>
            <p:cNvPr id="11" name="Rectangle 10">
              <a:extLst>
                <a:ext uri="{FF2B5EF4-FFF2-40B4-BE49-F238E27FC236}">
                  <a16:creationId xmlns:a16="http://schemas.microsoft.com/office/drawing/2014/main" id="{9C32D76E-EECC-4259-B523-532F55BB4BEE}"/>
                </a:ext>
              </a:extLst>
            </p:cNvPr>
            <p:cNvSpPr/>
            <p:nvPr/>
          </p:nvSpPr>
          <p:spPr>
            <a:xfrm>
              <a:off x="8487878" y="1671792"/>
              <a:ext cx="1610665" cy="943729"/>
            </a:xfrm>
            <a:prstGeom prst="rect">
              <a:avLst/>
            </a:prstGeom>
            <a:effectLst>
              <a:glow rad="63500">
                <a:schemeClr val="accent3">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IN" dirty="0"/>
                <a:t>Take a sample arrive at decision</a:t>
              </a:r>
            </a:p>
          </p:txBody>
        </p:sp>
        <p:cxnSp>
          <p:nvCxnSpPr>
            <p:cNvPr id="13" name="Straight Arrow Connector 12">
              <a:extLst>
                <a:ext uri="{FF2B5EF4-FFF2-40B4-BE49-F238E27FC236}">
                  <a16:creationId xmlns:a16="http://schemas.microsoft.com/office/drawing/2014/main" id="{BEC34A21-D40D-49D0-9F62-CB15A22C4511}"/>
                </a:ext>
              </a:extLst>
            </p:cNvPr>
            <p:cNvCxnSpPr>
              <a:stCxn id="4" idx="3"/>
              <a:endCxn id="8" idx="1"/>
            </p:cNvCxnSpPr>
            <p:nvPr/>
          </p:nvCxnSpPr>
          <p:spPr>
            <a:xfrm flipV="1">
              <a:off x="2146040" y="2143659"/>
              <a:ext cx="347207" cy="4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25EEA84-1192-47AF-A759-ABF4F633CE8E}"/>
                </a:ext>
              </a:extLst>
            </p:cNvPr>
            <p:cNvCxnSpPr/>
            <p:nvPr/>
          </p:nvCxnSpPr>
          <p:spPr>
            <a:xfrm flipV="1">
              <a:off x="4126673" y="2100733"/>
              <a:ext cx="347207" cy="4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2DBBE9C-5319-47B4-918C-2D8B2660C122}"/>
                </a:ext>
              </a:extLst>
            </p:cNvPr>
            <p:cNvCxnSpPr/>
            <p:nvPr/>
          </p:nvCxnSpPr>
          <p:spPr>
            <a:xfrm flipV="1">
              <a:off x="6153270" y="2105253"/>
              <a:ext cx="347207" cy="4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DFCE51D-6FDD-4429-81DB-6F949F6B6414}"/>
                </a:ext>
              </a:extLst>
            </p:cNvPr>
            <p:cNvCxnSpPr/>
            <p:nvPr/>
          </p:nvCxnSpPr>
          <p:spPr>
            <a:xfrm flipV="1">
              <a:off x="8143334" y="2100733"/>
              <a:ext cx="347207" cy="4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C28E619-5043-47CE-A48F-A020EE72D918}"/>
                </a:ext>
              </a:extLst>
            </p:cNvPr>
            <p:cNvCxnSpPr>
              <a:stCxn id="11" idx="3"/>
            </p:cNvCxnSpPr>
            <p:nvPr/>
          </p:nvCxnSpPr>
          <p:spPr>
            <a:xfrm flipV="1">
              <a:off x="10098543" y="1594983"/>
              <a:ext cx="715637" cy="548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CD65365-6332-4F1D-ACB5-341E0B4A6308}"/>
                </a:ext>
              </a:extLst>
            </p:cNvPr>
            <p:cNvCxnSpPr>
              <a:cxnSpLocks/>
              <a:stCxn id="11" idx="3"/>
            </p:cNvCxnSpPr>
            <p:nvPr/>
          </p:nvCxnSpPr>
          <p:spPr>
            <a:xfrm>
              <a:off x="10098543" y="2143657"/>
              <a:ext cx="715637" cy="375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F6EB76B-A0D7-48FB-B324-1ACADDF408CA}"/>
                </a:ext>
              </a:extLst>
            </p:cNvPr>
            <p:cNvSpPr txBox="1"/>
            <p:nvPr/>
          </p:nvSpPr>
          <p:spPr>
            <a:xfrm>
              <a:off x="2654766" y="1201614"/>
              <a:ext cx="1287625" cy="400110"/>
            </a:xfrm>
            <a:prstGeom prst="rect">
              <a:avLst/>
            </a:prstGeom>
            <a:noFill/>
          </p:spPr>
          <p:txBody>
            <a:bodyPr wrap="square" rtlCol="0">
              <a:spAutoFit/>
            </a:bodyPr>
            <a:lstStyle/>
            <a:p>
              <a:pPr algn="ctr"/>
              <a:r>
                <a:rPr lang="en-IN" sz="2000" b="1" dirty="0"/>
                <a:t>Step 2</a:t>
              </a:r>
            </a:p>
          </p:txBody>
        </p:sp>
        <p:sp>
          <p:nvSpPr>
            <p:cNvPr id="23" name="TextBox 22">
              <a:extLst>
                <a:ext uri="{FF2B5EF4-FFF2-40B4-BE49-F238E27FC236}">
                  <a16:creationId xmlns:a16="http://schemas.microsoft.com/office/drawing/2014/main" id="{72FB9121-A372-411B-9D7D-467DC533BD73}"/>
                </a:ext>
              </a:extLst>
            </p:cNvPr>
            <p:cNvSpPr txBox="1"/>
            <p:nvPr/>
          </p:nvSpPr>
          <p:spPr>
            <a:xfrm>
              <a:off x="4658160" y="1228402"/>
              <a:ext cx="1287625" cy="400110"/>
            </a:xfrm>
            <a:prstGeom prst="rect">
              <a:avLst/>
            </a:prstGeom>
            <a:noFill/>
          </p:spPr>
          <p:txBody>
            <a:bodyPr wrap="square" rtlCol="0">
              <a:spAutoFit/>
            </a:bodyPr>
            <a:lstStyle/>
            <a:p>
              <a:pPr algn="ctr"/>
              <a:r>
                <a:rPr lang="en-IN" sz="2000" b="1" dirty="0"/>
                <a:t>Step 3</a:t>
              </a:r>
            </a:p>
          </p:txBody>
        </p:sp>
        <p:sp>
          <p:nvSpPr>
            <p:cNvPr id="24" name="TextBox 23">
              <a:extLst>
                <a:ext uri="{FF2B5EF4-FFF2-40B4-BE49-F238E27FC236}">
                  <a16:creationId xmlns:a16="http://schemas.microsoft.com/office/drawing/2014/main" id="{245EA67C-3B7E-4BB9-B125-8DE5C5DEA7C9}"/>
                </a:ext>
              </a:extLst>
            </p:cNvPr>
            <p:cNvSpPr txBox="1"/>
            <p:nvPr/>
          </p:nvSpPr>
          <p:spPr>
            <a:xfrm>
              <a:off x="6644301" y="1241206"/>
              <a:ext cx="1287625" cy="400110"/>
            </a:xfrm>
            <a:prstGeom prst="rect">
              <a:avLst/>
            </a:prstGeom>
            <a:noFill/>
          </p:spPr>
          <p:txBody>
            <a:bodyPr wrap="square" rtlCol="0">
              <a:spAutoFit/>
            </a:bodyPr>
            <a:lstStyle/>
            <a:p>
              <a:pPr algn="ctr"/>
              <a:r>
                <a:rPr lang="en-IN" sz="2000" b="1" dirty="0"/>
                <a:t>Step 4</a:t>
              </a:r>
            </a:p>
          </p:txBody>
        </p:sp>
        <p:sp>
          <p:nvSpPr>
            <p:cNvPr id="25" name="TextBox 24">
              <a:extLst>
                <a:ext uri="{FF2B5EF4-FFF2-40B4-BE49-F238E27FC236}">
                  <a16:creationId xmlns:a16="http://schemas.microsoft.com/office/drawing/2014/main" id="{6792F99D-5355-4724-8621-050B1AD7A944}"/>
                </a:ext>
              </a:extLst>
            </p:cNvPr>
            <p:cNvSpPr txBox="1"/>
            <p:nvPr/>
          </p:nvSpPr>
          <p:spPr>
            <a:xfrm>
              <a:off x="8652715" y="1242409"/>
              <a:ext cx="1287625" cy="400110"/>
            </a:xfrm>
            <a:prstGeom prst="rect">
              <a:avLst/>
            </a:prstGeom>
            <a:noFill/>
          </p:spPr>
          <p:txBody>
            <a:bodyPr wrap="square" rtlCol="0">
              <a:spAutoFit/>
            </a:bodyPr>
            <a:lstStyle/>
            <a:p>
              <a:pPr algn="ctr"/>
              <a:r>
                <a:rPr lang="en-IN" sz="2000" b="1" dirty="0"/>
                <a:t>Step 5</a:t>
              </a:r>
            </a:p>
          </p:txBody>
        </p:sp>
        <p:sp>
          <p:nvSpPr>
            <p:cNvPr id="26" name="TextBox 25">
              <a:extLst>
                <a:ext uri="{FF2B5EF4-FFF2-40B4-BE49-F238E27FC236}">
                  <a16:creationId xmlns:a16="http://schemas.microsoft.com/office/drawing/2014/main" id="{CC65076E-D355-4205-8C18-68D47031A3AD}"/>
                </a:ext>
              </a:extLst>
            </p:cNvPr>
            <p:cNvSpPr txBox="1"/>
            <p:nvPr/>
          </p:nvSpPr>
          <p:spPr>
            <a:xfrm>
              <a:off x="10814179" y="997481"/>
              <a:ext cx="1242235" cy="707886"/>
            </a:xfrm>
            <a:prstGeom prst="rect">
              <a:avLst/>
            </a:prstGeom>
            <a:noFill/>
          </p:spPr>
          <p:txBody>
            <a:bodyPr wrap="square" rtlCol="0">
              <a:spAutoFit/>
            </a:bodyPr>
            <a:lstStyle/>
            <a:p>
              <a:pPr algn="ctr"/>
              <a:r>
                <a:rPr lang="en-IN" sz="2000" b="1" dirty="0"/>
                <a:t>Do not reject H</a:t>
              </a:r>
              <a:r>
                <a:rPr lang="en-IN" sz="2000" b="1" baseline="-25000" dirty="0"/>
                <a:t>0 </a:t>
              </a:r>
            </a:p>
          </p:txBody>
        </p:sp>
        <p:sp>
          <p:nvSpPr>
            <p:cNvPr id="27" name="TextBox 26">
              <a:extLst>
                <a:ext uri="{FF2B5EF4-FFF2-40B4-BE49-F238E27FC236}">
                  <a16:creationId xmlns:a16="http://schemas.microsoft.com/office/drawing/2014/main" id="{3859E93D-B950-45AA-9A1D-6E226E0F5A7F}"/>
                </a:ext>
              </a:extLst>
            </p:cNvPr>
            <p:cNvSpPr txBox="1"/>
            <p:nvPr/>
          </p:nvSpPr>
          <p:spPr>
            <a:xfrm>
              <a:off x="10814180" y="2242266"/>
              <a:ext cx="1242234" cy="1323439"/>
            </a:xfrm>
            <a:prstGeom prst="rect">
              <a:avLst/>
            </a:prstGeom>
            <a:noFill/>
          </p:spPr>
          <p:txBody>
            <a:bodyPr wrap="square" rtlCol="0">
              <a:spAutoFit/>
            </a:bodyPr>
            <a:lstStyle/>
            <a:p>
              <a:pPr algn="ctr"/>
              <a:r>
                <a:rPr lang="en-IN" sz="2000" b="1" dirty="0"/>
                <a:t>Reject H</a:t>
              </a:r>
              <a:r>
                <a:rPr lang="en-IN" sz="2000" b="1" baseline="-25000" dirty="0"/>
                <a:t>0</a:t>
              </a:r>
              <a:endParaRPr lang="en-IN" sz="2000" b="1" dirty="0"/>
            </a:p>
            <a:p>
              <a:pPr algn="ctr"/>
              <a:r>
                <a:rPr lang="en-IN" sz="2000" b="1" dirty="0"/>
                <a:t>Or </a:t>
              </a:r>
            </a:p>
            <a:p>
              <a:pPr algn="ctr"/>
              <a:r>
                <a:rPr lang="en-IN" sz="2000" b="1" dirty="0"/>
                <a:t>Accept H</a:t>
              </a:r>
              <a:r>
                <a:rPr lang="en-IN" sz="2000" b="1" baseline="-25000" dirty="0"/>
                <a:t>1</a:t>
              </a:r>
            </a:p>
          </p:txBody>
        </p:sp>
      </p:grpSp>
    </p:spTree>
    <p:extLst>
      <p:ext uri="{BB962C8B-B14F-4D97-AF65-F5344CB8AC3E}">
        <p14:creationId xmlns:p14="http://schemas.microsoft.com/office/powerpoint/2010/main" val="84399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DA01-98BD-4B27-AF53-988BF92E79EF}"/>
              </a:ext>
            </a:extLst>
          </p:cNvPr>
          <p:cNvSpPr>
            <a:spLocks noGrp="1"/>
          </p:cNvSpPr>
          <p:nvPr>
            <p:ph type="title"/>
          </p:nvPr>
        </p:nvSpPr>
        <p:spPr>
          <a:xfrm>
            <a:off x="700635" y="91672"/>
            <a:ext cx="10691265" cy="598794"/>
          </a:xfrm>
        </p:spPr>
        <p:txBody>
          <a:bodyPr>
            <a:normAutofit fontScale="90000"/>
          </a:bodyPr>
          <a:lstStyle/>
          <a:p>
            <a:r>
              <a:rPr lang="en-IN" dirty="0"/>
              <a:t>Hypothesis testing</a:t>
            </a:r>
          </a:p>
        </p:txBody>
      </p:sp>
      <p:sp>
        <p:nvSpPr>
          <p:cNvPr id="3" name="Content Placeholder 2">
            <a:extLst>
              <a:ext uri="{FF2B5EF4-FFF2-40B4-BE49-F238E27FC236}">
                <a16:creationId xmlns:a16="http://schemas.microsoft.com/office/drawing/2014/main" id="{0AED8B47-7768-4FEC-AE88-9DFA1A74F3CE}"/>
              </a:ext>
            </a:extLst>
          </p:cNvPr>
          <p:cNvSpPr>
            <a:spLocks noGrp="1"/>
          </p:cNvSpPr>
          <p:nvPr>
            <p:ph idx="1"/>
          </p:nvPr>
        </p:nvSpPr>
        <p:spPr>
          <a:xfrm>
            <a:off x="700635" y="690467"/>
            <a:ext cx="10691265" cy="5458406"/>
          </a:xfrm>
        </p:spPr>
        <p:txBody>
          <a:bodyPr>
            <a:normAutofit lnSpcReduction="10000"/>
          </a:bodyPr>
          <a:lstStyle/>
          <a:p>
            <a:r>
              <a:rPr lang="en-IN" sz="2800" b="1" i="1" dirty="0"/>
              <a:t>Null Hypothesis</a:t>
            </a:r>
          </a:p>
          <a:p>
            <a:r>
              <a:rPr lang="en-US" sz="2400" dirty="0"/>
              <a:t>The default hypothesis Or Generally accepted notion </a:t>
            </a:r>
          </a:p>
          <a:p>
            <a:r>
              <a:rPr lang="en-US" sz="2400" dirty="0"/>
              <a:t>Denoted as H</a:t>
            </a:r>
            <a:r>
              <a:rPr lang="en-US" sz="2400" baseline="-25000" dirty="0"/>
              <a:t>0</a:t>
            </a:r>
            <a:r>
              <a:rPr lang="en-US" sz="2400" dirty="0"/>
              <a:t>  - Currently accepted value for a parameter.</a:t>
            </a:r>
          </a:p>
          <a:p>
            <a:r>
              <a:rPr lang="en-US" sz="2400" dirty="0"/>
              <a:t>Usually comes from previous survey or test data. </a:t>
            </a:r>
          </a:p>
          <a:p>
            <a:r>
              <a:rPr lang="en-IN" sz="2800" b="1" i="1" dirty="0"/>
              <a:t>Alternative Hypothesis </a:t>
            </a:r>
          </a:p>
          <a:p>
            <a:r>
              <a:rPr lang="en-US" sz="2400" dirty="0"/>
              <a:t>Denoted as H</a:t>
            </a:r>
            <a:r>
              <a:rPr lang="en-US" sz="2400" baseline="-25000" dirty="0"/>
              <a:t>a</a:t>
            </a:r>
            <a:r>
              <a:rPr lang="en-US" sz="2400" dirty="0"/>
              <a:t> - Also known as Research Hypothesis</a:t>
            </a:r>
          </a:p>
          <a:p>
            <a:r>
              <a:rPr lang="en-US" sz="2400" dirty="0"/>
              <a:t>Involves the claim to be tested</a:t>
            </a:r>
          </a:p>
          <a:p>
            <a:r>
              <a:rPr lang="en-US" sz="2400" dirty="0"/>
              <a:t>Generally, involves someone producing a claim that they believe is true and should be tested</a:t>
            </a:r>
          </a:p>
          <a:p>
            <a:r>
              <a:rPr lang="en-US" sz="2400" dirty="0"/>
              <a:t>The fact that we are proposing to be true</a:t>
            </a:r>
          </a:p>
          <a:p>
            <a:endParaRPr lang="en-IN" dirty="0"/>
          </a:p>
        </p:txBody>
      </p:sp>
      <p:sp>
        <p:nvSpPr>
          <p:cNvPr id="4" name="Footer Placeholder 15">
            <a:extLst>
              <a:ext uri="{FF2B5EF4-FFF2-40B4-BE49-F238E27FC236}">
                <a16:creationId xmlns:a16="http://schemas.microsoft.com/office/drawing/2014/main" id="{FBFC3948-8ED0-4CB1-BCE1-22C0347058CC}"/>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3710784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97074-BE2A-4680-828A-D9084447C2A1}"/>
              </a:ext>
            </a:extLst>
          </p:cNvPr>
          <p:cNvSpPr>
            <a:spLocks noGrp="1"/>
          </p:cNvSpPr>
          <p:nvPr>
            <p:ph type="title"/>
          </p:nvPr>
        </p:nvSpPr>
        <p:spPr>
          <a:xfrm>
            <a:off x="700635" y="101002"/>
            <a:ext cx="10691265" cy="589463"/>
          </a:xfrm>
        </p:spPr>
        <p:txBody>
          <a:bodyPr>
            <a:normAutofit fontScale="90000"/>
          </a:bodyPr>
          <a:lstStyle/>
          <a:p>
            <a:r>
              <a:rPr lang="en-IN" dirty="0"/>
              <a:t>H</a:t>
            </a:r>
            <a:r>
              <a:rPr lang="en-IN" baseline="-25000" dirty="0"/>
              <a:t>0</a:t>
            </a:r>
            <a:r>
              <a:rPr lang="en-IN" dirty="0"/>
              <a:t> and H</a:t>
            </a:r>
            <a:r>
              <a:rPr lang="en-IN" cap="none" baseline="-25000" dirty="0"/>
              <a:t>a</a:t>
            </a:r>
            <a:endParaRPr lang="en-IN" baseline="-25000" dirty="0"/>
          </a:p>
        </p:txBody>
      </p:sp>
      <p:sp>
        <p:nvSpPr>
          <p:cNvPr id="3" name="Content Placeholder 2">
            <a:extLst>
              <a:ext uri="{FF2B5EF4-FFF2-40B4-BE49-F238E27FC236}">
                <a16:creationId xmlns:a16="http://schemas.microsoft.com/office/drawing/2014/main" id="{3B7104F5-6848-47F3-B962-63C2EBD2CD29}"/>
              </a:ext>
            </a:extLst>
          </p:cNvPr>
          <p:cNvSpPr>
            <a:spLocks noGrp="1"/>
          </p:cNvSpPr>
          <p:nvPr>
            <p:ph idx="1"/>
          </p:nvPr>
        </p:nvSpPr>
        <p:spPr>
          <a:xfrm>
            <a:off x="700634" y="942392"/>
            <a:ext cx="10822672" cy="5159828"/>
          </a:xfrm>
        </p:spPr>
        <p:txBody>
          <a:bodyPr>
            <a:normAutofit/>
          </a:bodyPr>
          <a:lstStyle/>
          <a:p>
            <a:r>
              <a:rPr lang="en-US" sz="2800" dirty="0"/>
              <a:t>Example: It is believed that the machine makes chocolate bars that are on average 5 gm. A worker claims that the machine after maintenance no longer makes 5 gm bars. What is Null Hypothesis and Alternative Hypothesis here?</a:t>
            </a:r>
          </a:p>
          <a:p>
            <a:r>
              <a:rPr lang="en-US" sz="2800" dirty="0"/>
              <a:t>H</a:t>
            </a:r>
            <a:r>
              <a:rPr lang="en-US" sz="2800" baseline="-25000" dirty="0"/>
              <a:t>0</a:t>
            </a:r>
            <a:r>
              <a:rPr lang="en-US" sz="2800" dirty="0"/>
              <a:t> : Mean / Average weight of bars is 5 gm. </a:t>
            </a:r>
            <a:r>
              <a:rPr lang="en-US" sz="2800" dirty="0">
                <a:sym typeface="Wingdings" panose="05000000000000000000" pitchFamily="2" charset="2"/>
              </a:rPr>
              <a:t> </a:t>
            </a:r>
            <a:r>
              <a:rPr lang="en-US" sz="2800" dirty="0"/>
              <a:t>µ = 5 gm</a:t>
            </a:r>
          </a:p>
          <a:p>
            <a:r>
              <a:rPr lang="en-US" sz="2800" dirty="0"/>
              <a:t>H</a:t>
            </a:r>
            <a:r>
              <a:rPr lang="en-US" sz="2800" baseline="-25000" dirty="0"/>
              <a:t>a</a:t>
            </a:r>
            <a:r>
              <a:rPr lang="en-US" sz="2800" dirty="0"/>
              <a:t>: µ ≠ 5 gm</a:t>
            </a:r>
          </a:p>
          <a:p>
            <a:r>
              <a:rPr lang="en-US" sz="2800" dirty="0"/>
              <a:t>The Null Hypothesis and Alternative Hypothesis are mathematical opposites.</a:t>
            </a:r>
          </a:p>
        </p:txBody>
      </p:sp>
      <p:sp>
        <p:nvSpPr>
          <p:cNvPr id="4" name="Footer Placeholder 15">
            <a:extLst>
              <a:ext uri="{FF2B5EF4-FFF2-40B4-BE49-F238E27FC236}">
                <a16:creationId xmlns:a16="http://schemas.microsoft.com/office/drawing/2014/main" id="{0BA6E2E9-7A46-4694-9231-A0AFAA3EF934}"/>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404012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87C3C-3C43-47A1-9302-161C0F511417}"/>
              </a:ext>
            </a:extLst>
          </p:cNvPr>
          <p:cNvSpPr>
            <a:spLocks noGrp="1"/>
          </p:cNvSpPr>
          <p:nvPr>
            <p:ph type="title"/>
          </p:nvPr>
        </p:nvSpPr>
        <p:spPr>
          <a:xfrm>
            <a:off x="896578" y="110333"/>
            <a:ext cx="10691265" cy="626786"/>
          </a:xfrm>
        </p:spPr>
        <p:txBody>
          <a:bodyPr>
            <a:normAutofit fontScale="90000"/>
          </a:bodyPr>
          <a:lstStyle/>
          <a:p>
            <a:r>
              <a:rPr lang="en-IN" dirty="0"/>
              <a:t>Null v</a:t>
            </a:r>
            <a:r>
              <a:rPr lang="en-IN" cap="none" dirty="0"/>
              <a:t>s</a:t>
            </a:r>
            <a:r>
              <a:rPr lang="en-IN" dirty="0"/>
              <a:t> alternative hypothesis</a:t>
            </a:r>
          </a:p>
        </p:txBody>
      </p:sp>
      <p:sp>
        <p:nvSpPr>
          <p:cNvPr id="3" name="Content Placeholder 2">
            <a:extLst>
              <a:ext uri="{FF2B5EF4-FFF2-40B4-BE49-F238E27FC236}">
                <a16:creationId xmlns:a16="http://schemas.microsoft.com/office/drawing/2014/main" id="{DEB26835-43B0-480C-AC39-C76C43368B28}"/>
              </a:ext>
            </a:extLst>
          </p:cNvPr>
          <p:cNvSpPr>
            <a:spLocks noGrp="1"/>
          </p:cNvSpPr>
          <p:nvPr>
            <p:ph idx="1"/>
          </p:nvPr>
        </p:nvSpPr>
        <p:spPr>
          <a:xfrm>
            <a:off x="980554" y="1117468"/>
            <a:ext cx="4477854" cy="4788809"/>
          </a:xfrm>
        </p:spPr>
        <p:txBody>
          <a:bodyPr>
            <a:normAutofit/>
          </a:bodyPr>
          <a:lstStyle/>
          <a:p>
            <a:pPr marL="0" indent="0" algn="ctr">
              <a:buNone/>
            </a:pPr>
            <a:r>
              <a:rPr lang="en-IN" sz="2400" b="1" dirty="0"/>
              <a:t>Null Hypothesis (H</a:t>
            </a:r>
            <a:r>
              <a:rPr lang="en-IN" sz="2400" b="1" baseline="-25000" dirty="0"/>
              <a:t>0</a:t>
            </a:r>
            <a:r>
              <a:rPr lang="en-IN" sz="2400" b="1" dirty="0"/>
              <a:t>)</a:t>
            </a:r>
          </a:p>
          <a:p>
            <a:r>
              <a:rPr lang="en-IN" sz="2400" dirty="0"/>
              <a:t>It is a statement about a population parameter</a:t>
            </a:r>
          </a:p>
          <a:p>
            <a:r>
              <a:rPr lang="en-IN" sz="2400" dirty="0"/>
              <a:t>We test the likelihood of this statement being true in order to decide whether to accept or reject our alternative hypothesis.</a:t>
            </a:r>
          </a:p>
          <a:p>
            <a:r>
              <a:rPr lang="en-IN" sz="2400" dirty="0"/>
              <a:t>Can include = , &lt;= or  &gt;= sign</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516A9B5B-1978-48A6-8B03-436647F6FD21}"/>
                  </a:ext>
                </a:extLst>
              </p:cNvPr>
              <p:cNvSpPr txBox="1">
                <a:spLocks/>
              </p:cNvSpPr>
              <p:nvPr/>
            </p:nvSpPr>
            <p:spPr>
              <a:xfrm>
                <a:off x="6563369" y="1135026"/>
                <a:ext cx="4810647" cy="478880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IN" sz="2400" b="1" dirty="0"/>
                  <a:t>Alternative Hypothesis (H</a:t>
                </a:r>
                <a:r>
                  <a:rPr lang="en-IN" sz="2400" b="1" baseline="-25000" dirty="0"/>
                  <a:t>1</a:t>
                </a:r>
                <a:r>
                  <a:rPr lang="en-IN" sz="2400" b="1" dirty="0"/>
                  <a:t>)</a:t>
                </a:r>
              </a:p>
              <a:p>
                <a:r>
                  <a:rPr lang="en-IN" sz="2400" dirty="0"/>
                  <a:t>It is that statement which directly contradicts the null hypothesis.</a:t>
                </a:r>
              </a:p>
              <a:p>
                <a:r>
                  <a:rPr lang="en-IN" sz="2400" dirty="0"/>
                  <a:t>We determine whether or not to accept or reject this statement based on the likelihood of the null or opposite hypothesis being true.</a:t>
                </a:r>
              </a:p>
              <a:p>
                <a:r>
                  <a:rPr lang="en-IN" sz="2400" dirty="0"/>
                  <a:t>Can include </a:t>
                </a:r>
                <a14:m>
                  <m:oMath xmlns:m="http://schemas.openxmlformats.org/officeDocument/2006/math">
                    <m:r>
                      <a:rPr lang="en-IN" sz="2400" i="1" smtClean="0">
                        <a:latin typeface="Cambria Math" panose="02040503050406030204" pitchFamily="18" charset="0"/>
                        <a:ea typeface="Cambria Math" panose="02040503050406030204" pitchFamily="18" charset="0"/>
                      </a:rPr>
                      <m:t>≠</m:t>
                    </m:r>
                  </m:oMath>
                </a14:m>
                <a:r>
                  <a:rPr lang="en-IN" sz="2400" dirty="0"/>
                  <a:t>, &gt; or &lt; sign</a:t>
                </a:r>
              </a:p>
            </p:txBody>
          </p:sp>
        </mc:Choice>
        <mc:Fallback xmlns="">
          <p:sp>
            <p:nvSpPr>
              <p:cNvPr id="4" name="Content Placeholder 2">
                <a:extLst>
                  <a:ext uri="{FF2B5EF4-FFF2-40B4-BE49-F238E27FC236}">
                    <a16:creationId xmlns:a16="http://schemas.microsoft.com/office/drawing/2014/main" id="{516A9B5B-1978-48A6-8B03-436647F6FD21}"/>
                  </a:ext>
                </a:extLst>
              </p:cNvPr>
              <p:cNvSpPr txBox="1">
                <a:spLocks noRot="1" noChangeAspect="1" noMove="1" noResize="1" noEditPoints="1" noAdjustHandles="1" noChangeArrowheads="1" noChangeShapeType="1" noTextEdit="1"/>
              </p:cNvSpPr>
              <p:nvPr/>
            </p:nvSpPr>
            <p:spPr>
              <a:xfrm>
                <a:off x="6563369" y="1135026"/>
                <a:ext cx="4810647" cy="4788809"/>
              </a:xfrm>
              <a:prstGeom prst="rect">
                <a:avLst/>
              </a:prstGeom>
              <a:blipFill>
                <a:blip r:embed="rId2"/>
                <a:stretch>
                  <a:fillRect l="-1774" t="-254" r="-127"/>
                </a:stretch>
              </a:blipFill>
            </p:spPr>
            <p:txBody>
              <a:bodyPr/>
              <a:lstStyle/>
              <a:p>
                <a:r>
                  <a:rPr lang="en-IN">
                    <a:noFill/>
                  </a:rPr>
                  <a:t> </a:t>
                </a:r>
              </a:p>
            </p:txBody>
          </p:sp>
        </mc:Fallback>
      </mc:AlternateContent>
      <p:cxnSp>
        <p:nvCxnSpPr>
          <p:cNvPr id="6" name="Straight Arrow Connector 5">
            <a:extLst>
              <a:ext uri="{FF2B5EF4-FFF2-40B4-BE49-F238E27FC236}">
                <a16:creationId xmlns:a16="http://schemas.microsoft.com/office/drawing/2014/main" id="{02DBFC36-671E-49D1-9F23-CD4F11DFD827}"/>
              </a:ext>
            </a:extLst>
          </p:cNvPr>
          <p:cNvCxnSpPr/>
          <p:nvPr/>
        </p:nvCxnSpPr>
        <p:spPr>
          <a:xfrm>
            <a:off x="5906278" y="942392"/>
            <a:ext cx="0" cy="4795934"/>
          </a:xfrm>
          <a:prstGeom prst="straightConnector1">
            <a:avLst/>
          </a:prstGeom>
          <a:ln w="57150">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Footer Placeholder 15">
            <a:extLst>
              <a:ext uri="{FF2B5EF4-FFF2-40B4-BE49-F238E27FC236}">
                <a16:creationId xmlns:a16="http://schemas.microsoft.com/office/drawing/2014/main" id="{55A1EB7A-A23B-4B64-BCE3-22B57C27801C}"/>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3"/>
              </a:rPr>
              <a:t>www.isquareit.edu.in</a:t>
            </a:r>
            <a:r>
              <a:rPr lang="en-US" dirty="0">
                <a:solidFill>
                  <a:srgbClr val="FF0000"/>
                </a:solidFill>
              </a:rPr>
              <a:t> ; Email - </a:t>
            </a:r>
            <a:r>
              <a:rPr lang="en-US" dirty="0">
                <a:solidFill>
                  <a:srgbClr val="FF0000"/>
                </a:solidFill>
                <a:hlinkClick r:id="rId4"/>
              </a:rPr>
              <a:t>info@isquareit.edu.in</a:t>
            </a:r>
            <a:r>
              <a:rPr lang="en-US" dirty="0">
                <a:solidFill>
                  <a:srgbClr val="FF0000"/>
                </a:solidFill>
              </a:rPr>
              <a:t> </a:t>
            </a:r>
          </a:p>
        </p:txBody>
      </p:sp>
    </p:spTree>
    <p:extLst>
      <p:ext uri="{BB962C8B-B14F-4D97-AF65-F5344CB8AC3E}">
        <p14:creationId xmlns:p14="http://schemas.microsoft.com/office/powerpoint/2010/main" val="2630096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186FD-6A12-44A3-A67F-151AC7DE70B2}"/>
              </a:ext>
            </a:extLst>
          </p:cNvPr>
          <p:cNvSpPr>
            <a:spLocks noGrp="1"/>
          </p:cNvSpPr>
          <p:nvPr>
            <p:ph type="title"/>
          </p:nvPr>
        </p:nvSpPr>
        <p:spPr>
          <a:xfrm>
            <a:off x="750367" y="82341"/>
            <a:ext cx="10691265" cy="580133"/>
          </a:xfrm>
        </p:spPr>
        <p:txBody>
          <a:bodyPr>
            <a:normAutofit fontScale="90000"/>
          </a:bodyPr>
          <a:lstStyle/>
          <a:p>
            <a:r>
              <a:rPr lang="en-US" dirty="0"/>
              <a:t>Selecting a Level of Significance</a:t>
            </a:r>
            <a:endParaRPr lang="en-IN" dirty="0"/>
          </a:p>
        </p:txBody>
      </p:sp>
      <p:sp>
        <p:nvSpPr>
          <p:cNvPr id="3" name="Content Placeholder 2">
            <a:extLst>
              <a:ext uri="{FF2B5EF4-FFF2-40B4-BE49-F238E27FC236}">
                <a16:creationId xmlns:a16="http://schemas.microsoft.com/office/drawing/2014/main" id="{10B4EAB4-52A6-4DB2-8C38-E142E5FF6774}"/>
              </a:ext>
            </a:extLst>
          </p:cNvPr>
          <p:cNvSpPr>
            <a:spLocks noGrp="1"/>
          </p:cNvSpPr>
          <p:nvPr>
            <p:ph idx="1"/>
          </p:nvPr>
        </p:nvSpPr>
        <p:spPr>
          <a:xfrm>
            <a:off x="426097" y="923730"/>
            <a:ext cx="11339805" cy="5495731"/>
          </a:xfrm>
        </p:spPr>
        <p:txBody>
          <a:bodyPr>
            <a:normAutofit fontScale="55000" lnSpcReduction="20000"/>
          </a:bodyPr>
          <a:lstStyle/>
          <a:p>
            <a:r>
              <a:rPr lang="en-US" sz="4500" b="1" i="1" dirty="0"/>
              <a:t>Statistical Significance - Where do we draw the line to make a decision?</a:t>
            </a:r>
          </a:p>
          <a:p>
            <a:r>
              <a:rPr lang="en-US" sz="4500" b="1" i="1" dirty="0"/>
              <a:t> The probability of rejecting the null hypothesis when it is true. It is also sometimes called the level of risk.</a:t>
            </a:r>
          </a:p>
          <a:p>
            <a:r>
              <a:rPr lang="en-US" sz="3800" dirty="0"/>
              <a:t>Refers to the degree of significance in which we accept or reject the null-hypothesis. </a:t>
            </a:r>
          </a:p>
          <a:p>
            <a:r>
              <a:rPr lang="en-US" sz="3800" dirty="0"/>
              <a:t>100% accuracy is not possible for accepting or rejecting a hypothesis, so we therefore select a level of significance that is usually 5%.</a:t>
            </a:r>
          </a:p>
          <a:p>
            <a:r>
              <a:rPr lang="en-US" sz="3800" dirty="0"/>
              <a:t>Example: </a:t>
            </a:r>
          </a:p>
          <a:p>
            <a:r>
              <a:rPr lang="en-US" sz="3800" dirty="0"/>
              <a:t>Monday : Sample of 50 bars Avg = 5.12 gm (a little bit more but ok)</a:t>
            </a:r>
          </a:p>
          <a:p>
            <a:r>
              <a:rPr lang="en-US" sz="3800" dirty="0"/>
              <a:t>Wednesday: Sample of 50 bars Avg = 5.72 gm (A little bit more and a little significant)</a:t>
            </a:r>
          </a:p>
          <a:p>
            <a:r>
              <a:rPr lang="en-US" sz="3800" dirty="0"/>
              <a:t>Saturday: Sample of 50 bars Avg = 7.23 gm (Way too off)</a:t>
            </a:r>
          </a:p>
          <a:p>
            <a:r>
              <a:rPr lang="en-US" sz="3800" b="1" i="1" dirty="0"/>
              <a:t>Here comes the statistics : We cannot make decisions on whim but should make decisions with proofs.</a:t>
            </a:r>
          </a:p>
          <a:p>
            <a:r>
              <a:rPr lang="en-US" sz="3800" dirty="0"/>
              <a:t>We collect the data, put it some equations and then decide to accept or reject the Hypothesis.</a:t>
            </a:r>
          </a:p>
          <a:p>
            <a:endParaRPr lang="en-IN" dirty="0"/>
          </a:p>
        </p:txBody>
      </p:sp>
      <p:sp>
        <p:nvSpPr>
          <p:cNvPr id="4" name="Footer Placeholder 15">
            <a:extLst>
              <a:ext uri="{FF2B5EF4-FFF2-40B4-BE49-F238E27FC236}">
                <a16:creationId xmlns:a16="http://schemas.microsoft.com/office/drawing/2014/main" id="{0A556EC5-DB16-46E6-A792-1E3E2473E0F2}"/>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336029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AB34C-17FA-4D30-B950-14A095D69D60}"/>
              </a:ext>
            </a:extLst>
          </p:cNvPr>
          <p:cNvSpPr>
            <a:spLocks noGrp="1"/>
          </p:cNvSpPr>
          <p:nvPr>
            <p:ph type="title"/>
          </p:nvPr>
        </p:nvSpPr>
        <p:spPr>
          <a:xfrm>
            <a:off x="750367" y="73010"/>
            <a:ext cx="10691265" cy="570802"/>
          </a:xfrm>
        </p:spPr>
        <p:txBody>
          <a:bodyPr>
            <a:normAutofit fontScale="90000"/>
          </a:bodyPr>
          <a:lstStyle/>
          <a:p>
            <a:r>
              <a:rPr lang="en-IN" dirty="0"/>
              <a:t>Level of Confidence C </a:t>
            </a:r>
          </a:p>
        </p:txBody>
      </p:sp>
      <p:sp>
        <p:nvSpPr>
          <p:cNvPr id="3" name="Content Placeholder 2">
            <a:extLst>
              <a:ext uri="{FF2B5EF4-FFF2-40B4-BE49-F238E27FC236}">
                <a16:creationId xmlns:a16="http://schemas.microsoft.com/office/drawing/2014/main" id="{E021BD4F-9453-4885-AD77-892AD18F131D}"/>
              </a:ext>
            </a:extLst>
          </p:cNvPr>
          <p:cNvSpPr>
            <a:spLocks noGrp="1"/>
          </p:cNvSpPr>
          <p:nvPr>
            <p:ph idx="1"/>
          </p:nvPr>
        </p:nvSpPr>
        <p:spPr>
          <a:xfrm>
            <a:off x="750367" y="839756"/>
            <a:ext cx="10691265" cy="5598366"/>
          </a:xfrm>
        </p:spPr>
        <p:txBody>
          <a:bodyPr>
            <a:normAutofit fontScale="62500" lnSpcReduction="20000"/>
          </a:bodyPr>
          <a:lstStyle/>
          <a:p>
            <a:pPr>
              <a:lnSpc>
                <a:spcPct val="140000"/>
              </a:lnSpc>
            </a:pPr>
            <a:r>
              <a:rPr lang="en-IN" sz="3800" b="1" i="1" dirty="0"/>
              <a:t>Level of Confidence C : </a:t>
            </a:r>
            <a:r>
              <a:rPr lang="en-US" sz="3800" b="1" i="1" dirty="0"/>
              <a:t>How confident are we in our decision?</a:t>
            </a:r>
          </a:p>
          <a:p>
            <a:pPr>
              <a:lnSpc>
                <a:spcPct val="140000"/>
              </a:lnSpc>
            </a:pPr>
            <a:r>
              <a:rPr lang="en-US" sz="3300" dirty="0"/>
              <a:t>Level of Significance : α = 1 - C </a:t>
            </a:r>
          </a:p>
          <a:p>
            <a:pPr>
              <a:lnSpc>
                <a:spcPct val="140000"/>
              </a:lnSpc>
            </a:pPr>
            <a:r>
              <a:rPr lang="en-US" sz="3300" dirty="0"/>
              <a:t>If LoC (Level of Confidence) = 95 %  </a:t>
            </a:r>
            <a:r>
              <a:rPr lang="en-US" sz="3300" dirty="0">
                <a:sym typeface="Wingdings" panose="05000000000000000000" pitchFamily="2" charset="2"/>
              </a:rPr>
              <a:t></a:t>
            </a:r>
            <a:r>
              <a:rPr lang="en-US" sz="3300" dirty="0"/>
              <a:t> Confidence = 0.95 </a:t>
            </a:r>
          </a:p>
          <a:p>
            <a:pPr>
              <a:lnSpc>
                <a:spcPct val="140000"/>
              </a:lnSpc>
            </a:pPr>
            <a:r>
              <a:rPr lang="en-US" sz="3300" dirty="0"/>
              <a:t>α = 1 - 0.95 = 0.05</a:t>
            </a:r>
          </a:p>
          <a:p>
            <a:pPr>
              <a:lnSpc>
                <a:spcPct val="140000"/>
              </a:lnSpc>
            </a:pPr>
            <a:r>
              <a:rPr lang="en-US" sz="3300" dirty="0"/>
              <a:t>Problem 1: A company has stated that their straw machine makes straws that are 4 mm in diameter. A worker believes the machine no longer makes straws of this size and samples 100 straws to perform a hypothesis test with 99% confidence.</a:t>
            </a:r>
          </a:p>
          <a:p>
            <a:pPr>
              <a:lnSpc>
                <a:spcPct val="140000"/>
              </a:lnSpc>
            </a:pPr>
            <a:r>
              <a:rPr lang="en-US" sz="3300" dirty="0"/>
              <a:t>H</a:t>
            </a:r>
            <a:r>
              <a:rPr lang="en-US" sz="3300" baseline="-25000" dirty="0"/>
              <a:t>0</a:t>
            </a:r>
            <a:r>
              <a:rPr lang="en-US" sz="3300" dirty="0"/>
              <a:t> : µ = 4 mm</a:t>
            </a:r>
          </a:p>
          <a:p>
            <a:pPr>
              <a:lnSpc>
                <a:spcPct val="140000"/>
              </a:lnSpc>
            </a:pPr>
            <a:r>
              <a:rPr lang="en-US" sz="3300" dirty="0"/>
              <a:t>H</a:t>
            </a:r>
            <a:r>
              <a:rPr lang="en-US" sz="3300" baseline="-25000" dirty="0"/>
              <a:t>a</a:t>
            </a:r>
            <a:r>
              <a:rPr lang="en-US" sz="3300" dirty="0"/>
              <a:t> : µ ≠ 4 mm</a:t>
            </a:r>
          </a:p>
          <a:p>
            <a:pPr>
              <a:lnSpc>
                <a:spcPct val="140000"/>
              </a:lnSpc>
            </a:pPr>
            <a:r>
              <a:rPr lang="en-US" sz="3300" dirty="0"/>
              <a:t>Sample size n = 100 	Confidence C = 0.99</a:t>
            </a:r>
          </a:p>
          <a:p>
            <a:pPr>
              <a:lnSpc>
                <a:spcPct val="140000"/>
              </a:lnSpc>
            </a:pPr>
            <a:r>
              <a:rPr lang="en-US" sz="3300" dirty="0"/>
              <a:t>α = 1 - C = 0.01</a:t>
            </a:r>
            <a:endParaRPr lang="en-IN" dirty="0"/>
          </a:p>
        </p:txBody>
      </p:sp>
      <p:sp>
        <p:nvSpPr>
          <p:cNvPr id="4" name="Footer Placeholder 15">
            <a:extLst>
              <a:ext uri="{FF2B5EF4-FFF2-40B4-BE49-F238E27FC236}">
                <a16:creationId xmlns:a16="http://schemas.microsoft.com/office/drawing/2014/main" id="{444DC33A-AE49-4CE5-9E7D-80D95DCAA3DA}"/>
              </a:ext>
            </a:extLst>
          </p:cNvPr>
          <p:cNvSpPr>
            <a:spLocks noGrp="1"/>
          </p:cNvSpPr>
          <p:nvPr/>
        </p:nvSpPr>
        <p:spPr>
          <a:xfrm>
            <a:off x="0" y="6400165"/>
            <a:ext cx="12192000" cy="45783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Hope Foundation’s International Institute of Information Technology, I²IT, P-14 Rajiv Gandhi Infotech Park, Hinjawadi, Pune - 411 057 </a:t>
            </a:r>
          </a:p>
          <a:p>
            <a:r>
              <a:rPr lang="en-US" dirty="0">
                <a:solidFill>
                  <a:srgbClr val="FF0000"/>
                </a:solidFill>
              </a:rPr>
              <a:t>Tel - +91 20 22933441 / 2 / 3  |  Website - </a:t>
            </a:r>
            <a:r>
              <a:rPr lang="en-US" dirty="0">
                <a:solidFill>
                  <a:srgbClr val="FF0000"/>
                </a:solidFill>
                <a:hlinkClick r:id="rId2"/>
              </a:rPr>
              <a:t>www.isquareit.edu.in</a:t>
            </a:r>
            <a:r>
              <a:rPr lang="en-US" dirty="0">
                <a:solidFill>
                  <a:srgbClr val="FF0000"/>
                </a:solidFill>
              </a:rPr>
              <a:t> ; Email - </a:t>
            </a:r>
            <a:r>
              <a:rPr lang="en-US" dirty="0">
                <a:solidFill>
                  <a:srgbClr val="FF0000"/>
                </a:solidFill>
                <a:hlinkClick r:id="rId3"/>
              </a:rPr>
              <a:t>info@isquareit.edu.in</a:t>
            </a:r>
            <a:r>
              <a:rPr lang="en-US" dirty="0">
                <a:solidFill>
                  <a:srgbClr val="FF0000"/>
                </a:solidFill>
              </a:rPr>
              <a:t> </a:t>
            </a:r>
          </a:p>
        </p:txBody>
      </p:sp>
    </p:spTree>
    <p:extLst>
      <p:ext uri="{BB962C8B-B14F-4D97-AF65-F5344CB8AC3E}">
        <p14:creationId xmlns:p14="http://schemas.microsoft.com/office/powerpoint/2010/main" val="318241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ronicleVTI">
  <a:themeElements>
    <a:clrScheme name="AnalogousFromLightSeedLeftStep">
      <a:dk1>
        <a:srgbClr val="000000"/>
      </a:dk1>
      <a:lt1>
        <a:srgbClr val="FFFFFF"/>
      </a:lt1>
      <a:dk2>
        <a:srgbClr val="33351E"/>
      </a:dk2>
      <a:lt2>
        <a:srgbClr val="E8E2E3"/>
      </a:lt2>
      <a:accent1>
        <a:srgbClr val="63AF9D"/>
      </a:accent1>
      <a:accent2>
        <a:srgbClr val="56B376"/>
      </a:accent2>
      <a:accent3>
        <a:srgbClr val="62B25C"/>
      </a:accent3>
      <a:accent4>
        <a:srgbClr val="80AE53"/>
      </a:accent4>
      <a:accent5>
        <a:srgbClr val="A0A662"/>
      </a:accent5>
      <a:accent6>
        <a:srgbClr val="BC9C58"/>
      </a:accent6>
      <a:hlink>
        <a:srgbClr val="AE697A"/>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137</TotalTime>
  <Words>2068</Words>
  <Application>Microsoft Macintosh PowerPoint</Application>
  <PresentationFormat>Widescreen</PresentationFormat>
  <Paragraphs>147</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Calibri Light</vt:lpstr>
      <vt:lpstr>Calisto MT</vt:lpstr>
      <vt:lpstr>Cambria Math</vt:lpstr>
      <vt:lpstr>Times New Roman</vt:lpstr>
      <vt:lpstr>Univers Condensed</vt:lpstr>
      <vt:lpstr>Office Theme</vt:lpstr>
      <vt:lpstr>ChronicleVTI</vt:lpstr>
      <vt:lpstr>Hypothesis Testing</vt:lpstr>
      <vt:lpstr>Hypothesis testing</vt:lpstr>
      <vt:lpstr>Hypothesis testing</vt:lpstr>
      <vt:lpstr>Five-Step Procedure for Testing a Hypothesis</vt:lpstr>
      <vt:lpstr>Hypothesis testing</vt:lpstr>
      <vt:lpstr>H0 and Ha</vt:lpstr>
      <vt:lpstr>Null vs alternative hypothesis</vt:lpstr>
      <vt:lpstr>Selecting a Level of Significance</vt:lpstr>
      <vt:lpstr>Level of Confidence C </vt:lpstr>
      <vt:lpstr>Example</vt:lpstr>
      <vt:lpstr>example</vt:lpstr>
      <vt:lpstr>PowerPoint Presentation</vt:lpstr>
      <vt:lpstr>Errors in hypothesis testing</vt:lpstr>
      <vt:lpstr>Errors in hypothesis testing</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Office3414</dc:creator>
  <cp:lastModifiedBy>Vaidehi B</cp:lastModifiedBy>
  <cp:revision>15</cp:revision>
  <dcterms:created xsi:type="dcterms:W3CDTF">2021-07-11T04:32:26Z</dcterms:created>
  <dcterms:modified xsi:type="dcterms:W3CDTF">2021-07-14T04:24:09Z</dcterms:modified>
</cp:coreProperties>
</file>