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4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2" roundtripDataSignature="AMtx7mg3ekJVbTo+Zn0dEYDT9BEyPR6P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customschemas.google.com/relationships/presentationmetadata" Target="metadata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2fd79518b_0_8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e2fd79518b_0_81:notes"/>
          <p:cNvSpPr/>
          <p:nvPr>
            <p:ph idx="2" type="sldImg"/>
          </p:nvPr>
        </p:nvSpPr>
        <p:spPr>
          <a:xfrm>
            <a:off x="1524000" y="514350"/>
            <a:ext cx="6096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4fc770834_0_304:notes"/>
          <p:cNvSpPr/>
          <p:nvPr>
            <p:ph idx="2" type="sldImg"/>
          </p:nvPr>
        </p:nvSpPr>
        <p:spPr>
          <a:xfrm>
            <a:off x="1524300" y="514350"/>
            <a:ext cx="60963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4fc770834_0_30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4fc770834_0_298:notes"/>
          <p:cNvSpPr/>
          <p:nvPr>
            <p:ph idx="2" type="sldImg"/>
          </p:nvPr>
        </p:nvSpPr>
        <p:spPr>
          <a:xfrm>
            <a:off x="1524300" y="514350"/>
            <a:ext cx="60963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4fc770834_0_29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4fc770834_0_246:notes"/>
          <p:cNvSpPr/>
          <p:nvPr>
            <p:ph idx="2" type="sldImg"/>
          </p:nvPr>
        </p:nvSpPr>
        <p:spPr>
          <a:xfrm>
            <a:off x="1524300" y="514350"/>
            <a:ext cx="60963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4fc770834_0_24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3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4fc770834_0_280:notes"/>
          <p:cNvSpPr/>
          <p:nvPr>
            <p:ph idx="2" type="sldImg"/>
          </p:nvPr>
        </p:nvSpPr>
        <p:spPr>
          <a:xfrm>
            <a:off x="1524300" y="514350"/>
            <a:ext cx="60963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4fc770834_0_28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4fc770834_0_27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ge4fc770834_0_271:notes"/>
          <p:cNvSpPr/>
          <p:nvPr>
            <p:ph idx="2" type="sldImg"/>
          </p:nvPr>
        </p:nvSpPr>
        <p:spPr>
          <a:xfrm>
            <a:off x="1524300" y="514350"/>
            <a:ext cx="60963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1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/>
          <p:nvPr>
            <p:ph type="title"/>
          </p:nvPr>
        </p:nvSpPr>
        <p:spPr>
          <a:xfrm>
            <a:off x="3212973" y="272922"/>
            <a:ext cx="2718053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7"/>
          <p:cNvSpPr txBox="1"/>
          <p:nvPr>
            <p:ph idx="1" type="body"/>
          </p:nvPr>
        </p:nvSpPr>
        <p:spPr>
          <a:xfrm>
            <a:off x="1413382" y="2509519"/>
            <a:ext cx="6317234" cy="1798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7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7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7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2fd79518b_0_1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e2fd79518b_0_11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ge2fd79518b_0_11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3" name="Google Shape;73;ge2fd79518b_0_11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ge2fd79518b_0_11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5" name="Google Shape;75;ge2fd79518b_0_1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ge2fd79518b_0_118"/>
          <p:cNvSpPr txBox="1"/>
          <p:nvPr>
            <p:ph idx="11" type="ftr"/>
          </p:nvPr>
        </p:nvSpPr>
        <p:spPr>
          <a:xfrm>
            <a:off x="0" y="635635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e2fd79518b_0_1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2fd79518b_0_1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e2fd79518b_0_12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e2fd79518b_0_127"/>
          <p:cNvSpPr txBox="1"/>
          <p:nvPr>
            <p:ph idx="11" type="ftr"/>
          </p:nvPr>
        </p:nvSpPr>
        <p:spPr>
          <a:xfrm>
            <a:off x="0" y="635635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e2fd79518b_0_1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2fd79518b_0_13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e2fd79518b_0_132"/>
          <p:cNvSpPr txBox="1"/>
          <p:nvPr>
            <p:ph idx="11" type="ftr"/>
          </p:nvPr>
        </p:nvSpPr>
        <p:spPr>
          <a:xfrm>
            <a:off x="0" y="635635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e2fd79518b_0_13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2fd79518b_0_136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e2fd79518b_0_136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0" name="Google Shape;90;ge2fd79518b_0_136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1" name="Google Shape;91;ge2fd79518b_0_13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e2fd79518b_0_136"/>
          <p:cNvSpPr txBox="1"/>
          <p:nvPr>
            <p:ph idx="11" type="ftr"/>
          </p:nvPr>
        </p:nvSpPr>
        <p:spPr>
          <a:xfrm>
            <a:off x="0" y="635635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e2fd79518b_0_13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2fd79518b_0_143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e2fd79518b_0_14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ge2fd79518b_0_143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8" name="Google Shape;98;ge2fd79518b_0_14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ge2fd79518b_0_143"/>
          <p:cNvSpPr txBox="1"/>
          <p:nvPr>
            <p:ph idx="11" type="ftr"/>
          </p:nvPr>
        </p:nvSpPr>
        <p:spPr>
          <a:xfrm>
            <a:off x="0" y="635635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e2fd79518b_0_14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2fd79518b_0_1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e2fd79518b_0_150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ge2fd79518b_0_15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ge2fd79518b_0_150"/>
          <p:cNvSpPr txBox="1"/>
          <p:nvPr>
            <p:ph idx="11" type="ftr"/>
          </p:nvPr>
        </p:nvSpPr>
        <p:spPr>
          <a:xfrm>
            <a:off x="0" y="635635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e2fd79518b_0_15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2fd79518b_0_156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e2fd79518b_0_156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ge2fd79518b_0_15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e2fd79518b_0_156"/>
          <p:cNvSpPr txBox="1"/>
          <p:nvPr>
            <p:ph idx="11" type="ftr"/>
          </p:nvPr>
        </p:nvSpPr>
        <p:spPr>
          <a:xfrm>
            <a:off x="0" y="635635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e2fd79518b_0_15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4fc770834_0_9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e4fc770834_0_9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ge4fc770834_0_9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e4fc770834_0_9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e4fc770834_0_9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4fc770834_0_1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e4fc770834_0_10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ge4fc770834_0_10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e4fc770834_0_10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e4fc770834_0_10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4fc770834_0_10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e4fc770834_0_10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4" name="Google Shape;134;ge4fc770834_0_10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e4fc770834_0_10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e4fc770834_0_10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/>
          <p:nvPr>
            <p:ph type="title"/>
          </p:nvPr>
        </p:nvSpPr>
        <p:spPr>
          <a:xfrm>
            <a:off x="3212973" y="272922"/>
            <a:ext cx="2718053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8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4fc770834_0_1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e4fc770834_0_113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0" name="Google Shape;140;ge4fc770834_0_113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1" name="Google Shape;141;ge4fc770834_0_1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e4fc770834_0_1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e4fc770834_0_1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4fc770834_0_1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e4fc770834_0_12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ge4fc770834_0_12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8" name="Google Shape;148;ge4fc770834_0_120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9" name="Google Shape;149;ge4fc770834_0_120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0" name="Google Shape;150;ge4fc770834_0_1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e4fc770834_0_1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e4fc770834_0_1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4fc770834_0_1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e4fc770834_0_12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e4fc770834_0_12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e4fc770834_0_12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4fc770834_0_13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e4fc770834_0_13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e4fc770834_0_13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4fc770834_0_138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e4fc770834_0_138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5" name="Google Shape;165;ge4fc770834_0_138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6" name="Google Shape;166;ge4fc770834_0_13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e4fc770834_0_13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e4fc770834_0_13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4fc770834_0_145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e4fc770834_0_14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ge4fc770834_0_145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3" name="Google Shape;173;ge4fc770834_0_14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e4fc770834_0_14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e4fc770834_0_1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4fc770834_0_1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ge4fc770834_0_152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ge4fc770834_0_15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e4fc770834_0_15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e4fc770834_0_15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4fc770834_0_158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e4fc770834_0_158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ge4fc770834_0_15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ge4fc770834_0_15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ge4fc770834_0_15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9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9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9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0"/>
          <p:cNvSpPr txBox="1"/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0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0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0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0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"/>
          <p:cNvSpPr txBox="1"/>
          <p:nvPr>
            <p:ph type="title"/>
          </p:nvPr>
        </p:nvSpPr>
        <p:spPr>
          <a:xfrm>
            <a:off x="3212973" y="272922"/>
            <a:ext cx="2718053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1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1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1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e2fd79518b_0_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e2fd79518b_0_9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ge2fd79518b_0_9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ge2fd79518b_0_93"/>
          <p:cNvSpPr txBox="1"/>
          <p:nvPr>
            <p:ph idx="11" type="ftr"/>
          </p:nvPr>
        </p:nvSpPr>
        <p:spPr>
          <a:xfrm>
            <a:off x="0" y="635635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e2fd79518b_0_9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2fd79518b_0_9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e2fd79518b_0_9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ge2fd79518b_0_9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e2fd79518b_0_99"/>
          <p:cNvSpPr txBox="1"/>
          <p:nvPr>
            <p:ph idx="11" type="ftr"/>
          </p:nvPr>
        </p:nvSpPr>
        <p:spPr>
          <a:xfrm>
            <a:off x="0" y="635635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e2fd79518b_0_9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2fd79518b_0_10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e2fd79518b_0_10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ge2fd79518b_0_10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ge2fd79518b_0_105"/>
          <p:cNvSpPr txBox="1"/>
          <p:nvPr>
            <p:ph idx="11" type="ftr"/>
          </p:nvPr>
        </p:nvSpPr>
        <p:spPr>
          <a:xfrm>
            <a:off x="0" y="635635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e2fd79518b_0_10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2fd79518b_0_1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e2fd79518b_0_111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ge2fd79518b_0_111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ge2fd79518b_0_1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ge2fd79518b_0_111"/>
          <p:cNvSpPr txBox="1"/>
          <p:nvPr>
            <p:ph idx="11" type="ftr"/>
          </p:nvPr>
        </p:nvSpPr>
        <p:spPr>
          <a:xfrm>
            <a:off x="0" y="635635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e2fd79518b_0_1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/>
          <p:nvPr>
            <p:ph type="title"/>
          </p:nvPr>
        </p:nvSpPr>
        <p:spPr>
          <a:xfrm>
            <a:off x="3212973" y="272922"/>
            <a:ext cx="2718053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6"/>
          <p:cNvSpPr txBox="1"/>
          <p:nvPr>
            <p:ph idx="1" type="body"/>
          </p:nvPr>
        </p:nvSpPr>
        <p:spPr>
          <a:xfrm>
            <a:off x="1413382" y="2509519"/>
            <a:ext cx="6317234" cy="1798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6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6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6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2IT Photo 1.jpg" id="40" name="Google Shape;40;ge2fd79518b_0_88"/>
          <p:cNvPicPr preferRelativeResize="0"/>
          <p:nvPr/>
        </p:nvPicPr>
        <p:blipFill rotWithShape="1">
          <a:blip r:embed="rId1">
            <a:alphaModFix/>
          </a:blip>
          <a:srcRect b="0" l="11088" r="11096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e2fd79518b_0_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ge2fd79518b_0_8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e2fd79518b_0_88"/>
          <p:cNvSpPr txBox="1"/>
          <p:nvPr>
            <p:ph idx="11" type="ftr"/>
          </p:nvPr>
        </p:nvSpPr>
        <p:spPr>
          <a:xfrm>
            <a:off x="0" y="635635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4fc770834_0_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e4fc770834_0_8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e4fc770834_0_8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ge4fc770834_0_8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ge4fc770834_0_8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://www.isquareit.edu.in/" TargetMode="External"/><Relationship Id="rId5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nvestopedia.com/terms/a/algorithm.asp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northeastern.edu/graduate/blog/data-science-careers-shaping-our-future/" TargetMode="External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1.png" id="192" name="Google Shape;192;ge2fd79518b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e2fd79518b_0_81"/>
          <p:cNvSpPr txBox="1"/>
          <p:nvPr/>
        </p:nvSpPr>
        <p:spPr>
          <a:xfrm>
            <a:off x="383125" y="2049725"/>
            <a:ext cx="8371500" cy="20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32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0574"/>
              <a:buFont typeface="Arial"/>
              <a:buNone/>
            </a:pPr>
            <a:r>
              <a:rPr lang="en-IN" sz="10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0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108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32408" marR="147955" rtl="0" algn="ctr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5"/>
              <a:buFont typeface="Arial"/>
              <a:buNone/>
            </a:pPr>
            <a:r>
              <a:rPr lang="en-IN" sz="10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endParaRPr sz="108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32408" rtl="0" algn="ctr">
              <a:lnSpc>
                <a:spcPct val="113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5"/>
              <a:buFont typeface="Arial"/>
              <a:buNone/>
            </a:pPr>
            <a:r>
              <a:rPr lang="en-IN" sz="10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SCIENCE , BIG DATA, DATA ANALYTICS</a:t>
            </a:r>
            <a:endParaRPr b="0" i="0" sz="71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e2fd79518b_0_81"/>
          <p:cNvSpPr txBox="1"/>
          <p:nvPr/>
        </p:nvSpPr>
        <p:spPr>
          <a:xfrm>
            <a:off x="0" y="4437063"/>
            <a:ext cx="9144000" cy="24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 </a:t>
            </a:r>
            <a:r>
              <a:rPr lang="en-I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Ekta M. Choudhari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Information Technology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494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Institute of Information Technology, I²IT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www.isquareit.edu.in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e2fd79518b_0_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4850" y="0"/>
            <a:ext cx="2088049" cy="206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e4fc770834_0_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9875"/>
            <a:ext cx="8678700" cy="62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4fc770834_0_298"/>
          <p:cNvSpPr txBox="1"/>
          <p:nvPr/>
        </p:nvSpPr>
        <p:spPr>
          <a:xfrm>
            <a:off x="210725" y="1168025"/>
            <a:ext cx="89334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-IN" sz="2650">
                <a:solidFill>
                  <a:srgbClr val="202122"/>
                </a:solidFill>
                <a:highlight>
                  <a:srgbClr val="FFFFFF"/>
                </a:highlight>
              </a:rPr>
              <a:t>Data analytics</a:t>
            </a:r>
            <a:r>
              <a:rPr lang="en-IN" sz="2650">
                <a:solidFill>
                  <a:srgbClr val="202122"/>
                </a:solidFill>
                <a:highlight>
                  <a:srgbClr val="FFFFFF"/>
                </a:highlight>
              </a:rPr>
              <a:t> is the science of analyzing raw data in order to make conclusions about that information. Many of the techniques and processes of data analytics have been automated into mechanical processes and </a:t>
            </a:r>
            <a:r>
              <a:rPr lang="en-IN" sz="2650">
                <a:solidFill>
                  <a:srgbClr val="202122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algorithms</a:t>
            </a:r>
            <a:r>
              <a:rPr lang="en-IN" sz="2650">
                <a:solidFill>
                  <a:srgbClr val="202122"/>
                </a:solidFill>
                <a:highlight>
                  <a:srgbClr val="FFFFFF"/>
                </a:highlight>
              </a:rPr>
              <a:t> that work over raw data for human consumption.</a:t>
            </a:r>
            <a:endParaRPr sz="26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  <p:sp>
        <p:nvSpPr>
          <p:cNvPr id="257" name="Google Shape;257;ge4fc770834_0_298"/>
          <p:cNvSpPr txBox="1"/>
          <p:nvPr/>
        </p:nvSpPr>
        <p:spPr>
          <a:xfrm>
            <a:off x="629100" y="172425"/>
            <a:ext cx="80808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4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Is Data Analytics?</a:t>
            </a:r>
            <a:endParaRPr sz="4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8" name="Google Shape;258;ge4fc770834_0_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600" y="3637025"/>
            <a:ext cx="8380826" cy="30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 txBox="1"/>
          <p:nvPr>
            <p:ph type="title"/>
          </p:nvPr>
        </p:nvSpPr>
        <p:spPr>
          <a:xfrm>
            <a:off x="517225" y="364350"/>
            <a:ext cx="82371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IN" sz="4150">
                <a:latin typeface="Georgia"/>
                <a:ea typeface="Georgia"/>
                <a:cs typeface="Georgia"/>
                <a:sym typeface="Georgia"/>
              </a:rPr>
              <a:t>Some of the Companies using Big Data</a:t>
            </a:r>
            <a:endParaRPr b="0" sz="415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432800" y="2107200"/>
            <a:ext cx="8237100" cy="414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4fc770834_0_246"/>
          <p:cNvSpPr txBox="1"/>
          <p:nvPr/>
        </p:nvSpPr>
        <p:spPr>
          <a:xfrm>
            <a:off x="217200" y="268200"/>
            <a:ext cx="8926800" cy="50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IN" sz="41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Common Job Titles</a:t>
            </a:r>
            <a:endParaRPr sz="4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25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41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IN" sz="2850">
                <a:solidFill>
                  <a:srgbClr val="202122"/>
                </a:solidFill>
                <a:highlight>
                  <a:srgbClr val="FFFFFF"/>
                </a:highlight>
              </a:rPr>
              <a:t>The most common </a:t>
            </a:r>
            <a:r>
              <a:rPr lang="en-IN" sz="2850">
                <a:solidFill>
                  <a:srgbClr val="202122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careers in data science</a:t>
            </a:r>
            <a:r>
              <a:rPr lang="en-IN" sz="2850">
                <a:solidFill>
                  <a:srgbClr val="202122"/>
                </a:solidFill>
                <a:highlight>
                  <a:srgbClr val="FFFFFF"/>
                </a:highlight>
              </a:rPr>
              <a:t> and big data field  include the following roles.</a:t>
            </a:r>
            <a:endParaRPr sz="2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68300" lvl="0" marL="457200" marR="101600" rtl="0" algn="l">
              <a:lnSpc>
                <a:spcPct val="140000"/>
              </a:lnSpc>
              <a:spcBef>
                <a:spcPts val="1900"/>
              </a:spcBef>
              <a:spcAft>
                <a:spcPts val="0"/>
              </a:spcAft>
              <a:buClr>
                <a:srgbClr val="333333"/>
              </a:buClr>
              <a:buSzPts val="2200"/>
              <a:buChar char="●"/>
            </a:pPr>
            <a:r>
              <a:rPr lang="en-IN" sz="2850">
                <a:solidFill>
                  <a:srgbClr val="202122"/>
                </a:solidFill>
                <a:highlight>
                  <a:srgbClr val="FFFFFF"/>
                </a:highlight>
              </a:rPr>
              <a:t>Data scientists</a:t>
            </a:r>
            <a:endParaRPr sz="2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68300" lvl="0" marL="457200" marR="10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Char char="●"/>
            </a:pPr>
            <a:r>
              <a:rPr lang="en-IN" sz="2850">
                <a:solidFill>
                  <a:srgbClr val="202122"/>
                </a:solidFill>
                <a:highlight>
                  <a:srgbClr val="FFFFFF"/>
                </a:highlight>
              </a:rPr>
              <a:t>Data analysts </a:t>
            </a:r>
            <a:endParaRPr sz="2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68300" lvl="0" marL="457200" marR="10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Char char="●"/>
            </a:pPr>
            <a:r>
              <a:rPr lang="en-IN" sz="2850">
                <a:solidFill>
                  <a:srgbClr val="202122"/>
                </a:solidFill>
                <a:highlight>
                  <a:srgbClr val="FFFFFF"/>
                </a:highlight>
              </a:rPr>
              <a:t>Big Data Specialists</a:t>
            </a:r>
            <a:endParaRPr sz="28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  <p:pic>
        <p:nvPicPr>
          <p:cNvPr id="270" name="Google Shape;270;ge4fc770834_0_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825" y="2586150"/>
            <a:ext cx="4080300" cy="38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/>
          <p:nvPr/>
        </p:nvSpPr>
        <p:spPr>
          <a:xfrm>
            <a:off x="1207476" y="1905000"/>
            <a:ext cx="6611815" cy="22656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4fc770834_0_28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e4fc770834_0_28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ge4fc770834_0_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25" y="689625"/>
            <a:ext cx="8774501" cy="56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4fc770834_0_271"/>
          <p:cNvSpPr txBox="1"/>
          <p:nvPr>
            <p:ph type="title"/>
          </p:nvPr>
        </p:nvSpPr>
        <p:spPr>
          <a:xfrm>
            <a:off x="460044" y="895934"/>
            <a:ext cx="31497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240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8" name="Google Shape;208;ge4fc770834_0_271"/>
          <p:cNvSpPr txBox="1"/>
          <p:nvPr/>
        </p:nvSpPr>
        <p:spPr>
          <a:xfrm>
            <a:off x="3822953" y="1200734"/>
            <a:ext cx="5094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9" name="Google Shape;209;ge4fc770834_0_271"/>
          <p:cNvSpPr txBox="1"/>
          <p:nvPr/>
        </p:nvSpPr>
        <p:spPr>
          <a:xfrm>
            <a:off x="438743" y="980524"/>
            <a:ext cx="8342700" cy="21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lang="en-IN" sz="2400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</a:rPr>
              <a:t>Data	science</a:t>
            </a:r>
            <a:r>
              <a:rPr b="1" lang="en-I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b="1" lang="en-IN" sz="2000">
                <a:solidFill>
                  <a:srgbClr val="548ED4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as data-driven science, is also an </a:t>
            </a:r>
            <a:r>
              <a:rPr b="1" i="0" lang="en-IN" sz="2000" u="none" cap="none" strike="noStrike">
                <a:solidFill>
                  <a:srgbClr val="548ED4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interdisciplinary field of scientific methods, processes,  algorithms, and systems to extract knowledge or insights from  data in various forms, either structured or unstructured, similar  to data mining. </a:t>
            </a:r>
            <a:r>
              <a:rPr b="0" i="0" lang="en-IN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ge4fc770834_0_271"/>
          <p:cNvSpPr/>
          <p:nvPr/>
        </p:nvSpPr>
        <p:spPr>
          <a:xfrm>
            <a:off x="914400" y="3267123"/>
            <a:ext cx="7391400" cy="3258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e4fc770834_0_271"/>
          <p:cNvSpPr txBox="1"/>
          <p:nvPr/>
        </p:nvSpPr>
        <p:spPr>
          <a:xfrm>
            <a:off x="1676400" y="152400"/>
            <a:ext cx="586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IN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Data science 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"/>
          <p:cNvSpPr txBox="1"/>
          <p:nvPr/>
        </p:nvSpPr>
        <p:spPr>
          <a:xfrm>
            <a:off x="287350" y="328925"/>
            <a:ext cx="85245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-389255" lvl="0" marL="3568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IN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Various sectors use Data Science to extract the information they need to</a:t>
            </a:r>
            <a:r>
              <a:rPr lang="en-I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different services and products.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762000" y="1503528"/>
            <a:ext cx="7696200" cy="444007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big-data-characteristics.jpg" id="222" name="Google Shape;2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609600"/>
            <a:ext cx="72390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/>
          <p:nvPr>
            <p:ph type="title"/>
          </p:nvPr>
        </p:nvSpPr>
        <p:spPr>
          <a:xfrm>
            <a:off x="770300" y="208925"/>
            <a:ext cx="73902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IN" sz="4150">
                <a:latin typeface="Georgia"/>
                <a:ea typeface="Georgia"/>
                <a:cs typeface="Georgia"/>
                <a:sym typeface="Georgia"/>
              </a:rPr>
              <a:t>Big</a:t>
            </a:r>
            <a:r>
              <a:rPr lang="en-IN" sz="4000"/>
              <a:t> Data at a Glance</a:t>
            </a:r>
            <a:endParaRPr sz="4000"/>
          </a:p>
        </p:txBody>
      </p:sp>
      <p:sp>
        <p:nvSpPr>
          <p:cNvPr id="228" name="Google Shape;228;p10"/>
          <p:cNvSpPr/>
          <p:nvPr/>
        </p:nvSpPr>
        <p:spPr>
          <a:xfrm>
            <a:off x="770300" y="1143000"/>
            <a:ext cx="7857066" cy="5486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/>
          <p:nvPr>
            <p:ph type="title"/>
          </p:nvPr>
        </p:nvSpPr>
        <p:spPr>
          <a:xfrm>
            <a:off x="533476" y="272925"/>
            <a:ext cx="81534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IN" sz="4150">
                <a:latin typeface="Georgia"/>
                <a:ea typeface="Georgia"/>
                <a:cs typeface="Georgia"/>
                <a:sym typeface="Georgia"/>
              </a:rPr>
              <a:t>Different</a:t>
            </a:r>
            <a:r>
              <a:rPr lang="en-IN"/>
              <a:t> Types of Data</a:t>
            </a:r>
            <a:endParaRPr/>
          </a:p>
        </p:txBody>
      </p:sp>
      <p:pic>
        <p:nvPicPr>
          <p:cNvPr descr="C:\Users\Administrator\Desktop\Types-of-Big-Data-Infographic-1024x536.png" id="234" name="Google Shape;2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143000"/>
            <a:ext cx="81534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/>
          <p:nvPr>
            <p:ph type="title"/>
          </p:nvPr>
        </p:nvSpPr>
        <p:spPr>
          <a:xfrm>
            <a:off x="2317924" y="326250"/>
            <a:ext cx="49233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3200"/>
              <a:t>5 </a:t>
            </a:r>
            <a:r>
              <a:rPr b="0" lang="en-IN" sz="4150">
                <a:latin typeface="Georgia"/>
                <a:ea typeface="Georgia"/>
                <a:cs typeface="Georgia"/>
                <a:sym typeface="Georgia"/>
              </a:rPr>
              <a:t>V’s</a:t>
            </a:r>
            <a:r>
              <a:rPr lang="en-IN" sz="3200"/>
              <a:t> of Big Data</a:t>
            </a:r>
            <a:endParaRPr sz="3200"/>
          </a:p>
        </p:txBody>
      </p:sp>
      <p:pic>
        <p:nvPicPr>
          <p:cNvPr descr="C:\Users\Administrator\Desktop\The-5-Vs-of-Big-Data.png" id="240" name="Google Shape;2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219200"/>
            <a:ext cx="7391400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/>
          <p:nvPr>
            <p:ph type="title"/>
          </p:nvPr>
        </p:nvSpPr>
        <p:spPr>
          <a:xfrm>
            <a:off x="585622" y="356743"/>
            <a:ext cx="79692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IN" sz="4150">
                <a:latin typeface="Georgia"/>
                <a:ea typeface="Georgia"/>
                <a:cs typeface="Georgia"/>
                <a:sym typeface="Georgia"/>
              </a:rPr>
              <a:t>Challenges of Traditional Systems (RDBMS &amp;DWH)</a:t>
            </a:r>
            <a:endParaRPr b="0" sz="415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457200" y="1992275"/>
            <a:ext cx="8229600" cy="4103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2021-01-12T10:55:56Z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2021-01-12T00:00:00Z</vt:filetime>
  </property>
</Properties>
</file>