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4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9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34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93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7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508AB7-E5F5-4CB0-9AE0-807E95213B4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26B961-D0BF-4C3E-ACBD-802464A5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0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squareit.edu.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BFA9-B1EA-4A44-B791-0FABC432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677" y="2152691"/>
            <a:ext cx="7732466" cy="41301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visualization using power bi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000" b="1" dirty="0"/>
              <a:t>how to connect Microsoft forms to power bi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Prof.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Bhavana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Kanawade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 of information technology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international institute of information technology,I</a:t>
            </a:r>
            <a:r>
              <a:rPr lang="en-US" sz="20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IN" sz="1600" b="1" cap="none" dirty="0">
                <a:solidFill>
                  <a:srgbClr val="92D050"/>
                </a:solidFill>
                <a:hlinkClick r:id="rId2"/>
              </a:rPr>
              <a:t>www.isquareit.edu.in</a:t>
            </a:r>
            <a:r>
              <a:rPr lang="en-IN" sz="1600" cap="none" dirty="0">
                <a:solidFill>
                  <a:srgbClr val="92D050"/>
                </a:solidFill>
              </a:rPr>
              <a:t> </a:t>
            </a:r>
            <a:br>
              <a:rPr lang="en-IN" dirty="0"/>
            </a:b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phic 5" descr="Bar chart">
            <a:extLst>
              <a:ext uri="{FF2B5EF4-FFF2-40B4-BE49-F238E27FC236}">
                <a16:creationId xmlns:a16="http://schemas.microsoft.com/office/drawing/2014/main" id="{5794CF50-4630-4829-8642-CE941E616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497" y="2387823"/>
            <a:ext cx="4004489" cy="4004489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7" name="Picture 5" descr="I²IT_With_name Final updated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3931" y="9566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58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70" t="24375" r="31393" b="36161"/>
          <a:stretch/>
        </p:blipFill>
        <p:spPr>
          <a:xfrm>
            <a:off x="117564" y="535578"/>
            <a:ext cx="4493623" cy="2886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372" t="26339" r="39425" b="43840"/>
          <a:stretch/>
        </p:blipFill>
        <p:spPr>
          <a:xfrm>
            <a:off x="5865223" y="130631"/>
            <a:ext cx="4493623" cy="2181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271" t="26340" r="20650" b="51517"/>
          <a:stretch/>
        </p:blipFill>
        <p:spPr>
          <a:xfrm>
            <a:off x="0" y="4671455"/>
            <a:ext cx="5865223" cy="1619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066" t="25625" r="19245" b="29911"/>
          <a:stretch/>
        </p:blipFill>
        <p:spPr>
          <a:xfrm>
            <a:off x="5884815" y="3178040"/>
            <a:ext cx="6204858" cy="3252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564" y="130631"/>
            <a:ext cx="4349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Create flow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886" y="3513909"/>
            <a:ext cx="3866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forms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form id as form name—student feedback form</a:t>
            </a:r>
          </a:p>
        </p:txBody>
      </p:sp>
      <p:sp>
        <p:nvSpPr>
          <p:cNvPr id="14" name="Oval 13"/>
          <p:cNvSpPr/>
          <p:nvPr/>
        </p:nvSpPr>
        <p:spPr>
          <a:xfrm>
            <a:off x="1208314" y="5777664"/>
            <a:ext cx="1724297" cy="322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30240" y="2417781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“when a new response is submitted”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next step select forms again</a:t>
            </a:r>
          </a:p>
        </p:txBody>
      </p:sp>
      <p:sp>
        <p:nvSpPr>
          <p:cNvPr id="16" name="Oval 15"/>
          <p:cNvSpPr/>
          <p:nvPr/>
        </p:nvSpPr>
        <p:spPr>
          <a:xfrm>
            <a:off x="5865223" y="1069038"/>
            <a:ext cx="3566160" cy="482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97189" y="2965578"/>
            <a:ext cx="2782389" cy="2515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9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68" t="24554" r="20550" b="25803"/>
          <a:stretch/>
        </p:blipFill>
        <p:spPr>
          <a:xfrm>
            <a:off x="143691" y="117564"/>
            <a:ext cx="5225143" cy="3631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49" y="3766848"/>
            <a:ext cx="618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“Get response details”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form Id and response id  &amp; click on next step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769" t="25268" r="20550" b="42589"/>
          <a:stretch/>
        </p:blipFill>
        <p:spPr>
          <a:xfrm>
            <a:off x="143691" y="4506685"/>
            <a:ext cx="5943600" cy="23513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91194" y="5908291"/>
            <a:ext cx="2214155" cy="819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569" t="23841" r="20650" b="38292"/>
          <a:stretch/>
        </p:blipFill>
        <p:spPr>
          <a:xfrm>
            <a:off x="6235337" y="1643085"/>
            <a:ext cx="5956663" cy="2770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8319" y="478051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Power BI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“Add rows to dataset”</a:t>
            </a:r>
          </a:p>
        </p:txBody>
      </p:sp>
    </p:spTree>
    <p:extLst>
      <p:ext uri="{BB962C8B-B14F-4D97-AF65-F5344CB8AC3E}">
        <p14:creationId xmlns:p14="http://schemas.microsoft.com/office/powerpoint/2010/main" val="362198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40" t="31066" r="20476" b="7353"/>
          <a:stretch/>
        </p:blipFill>
        <p:spPr>
          <a:xfrm>
            <a:off x="222451" y="175771"/>
            <a:ext cx="6158752" cy="6184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5332" y="2144893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workspace, dataset and table.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Drag and drop the form fields into the dataset fields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Select save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Submit responses in Microsoft form (Give feedback )</a:t>
            </a:r>
          </a:p>
        </p:txBody>
      </p:sp>
    </p:spTree>
    <p:extLst>
      <p:ext uri="{BB962C8B-B14F-4D97-AF65-F5344CB8AC3E}">
        <p14:creationId xmlns:p14="http://schemas.microsoft.com/office/powerpoint/2010/main" val="90120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7325" y="1093147"/>
            <a:ext cx="2730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Open report and see your data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Go on adding visuals to understand your data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0705011" y="2863215"/>
            <a:ext cx="287383" cy="261257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7" t="14375" r="3282" b="4910"/>
          <a:stretch/>
        </p:blipFill>
        <p:spPr>
          <a:xfrm>
            <a:off x="78378" y="139471"/>
            <a:ext cx="9548947" cy="65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178" y="2475652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86446" y="6061122"/>
            <a:ext cx="7850777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410711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94" y="0"/>
            <a:ext cx="599585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8" y="1305341"/>
            <a:ext cx="53427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Visualize Sales Versus Marketing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Take a look at your marketing health.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Take a look at your company's financial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performance in real time.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Generate reports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Feedback analysis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Sentiment analysis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-1"/>
            <a:ext cx="6479177" cy="1507067"/>
          </a:xfrm>
        </p:spPr>
        <p:txBody>
          <a:bodyPr>
            <a:normAutofit/>
          </a:bodyPr>
          <a:lstStyle/>
          <a:p>
            <a:r>
              <a:rPr lang="en-US" sz="3200" dirty="0"/>
              <a:t>Applications of power bi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381EB1-3986-45ED-B873-0156B4E3AEFB}"/>
              </a:ext>
            </a:extLst>
          </p:cNvPr>
          <p:cNvSpPr txBox="1">
            <a:spLocks/>
          </p:cNvSpPr>
          <p:nvPr/>
        </p:nvSpPr>
        <p:spPr>
          <a:xfrm>
            <a:off x="6257108" y="985300"/>
            <a:ext cx="5934891" cy="273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chemeClr val="tx1"/>
                </a:solidFill>
              </a:rPr>
              <a:t>Power BI is –</a:t>
            </a:r>
          </a:p>
          <a:p>
            <a:r>
              <a:rPr lang="en-US" sz="1900" b="1" dirty="0">
                <a:solidFill>
                  <a:schemeClr val="tx1"/>
                </a:solidFill>
              </a:rPr>
              <a:t>Business intelligence tool. </a:t>
            </a:r>
          </a:p>
          <a:p>
            <a:r>
              <a:rPr lang="en-US" sz="1900" b="1" dirty="0">
                <a:solidFill>
                  <a:schemeClr val="tx1"/>
                </a:solidFill>
              </a:rPr>
              <a:t>Data and analytics reporting tool that helps organizations bring together disparate data</a:t>
            </a:r>
          </a:p>
          <a:p>
            <a:endParaRPr lang="en-US" sz="1900" b="1" dirty="0">
              <a:solidFill>
                <a:schemeClr val="tx1"/>
              </a:solidFill>
            </a:endParaRPr>
          </a:p>
          <a:p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chemeClr val="tx1"/>
                </a:solidFill>
              </a:rPr>
              <a:t>What we are going to look now::::::::::</a:t>
            </a:r>
            <a:r>
              <a:rPr lang="en-US" sz="1900" b="1" dirty="0">
                <a:solidFill>
                  <a:srgbClr val="FFFF00"/>
                </a:solidFill>
              </a:rPr>
              <a:t>Connect Microsoft forms to Power BI (Feedback analysis)</a:t>
            </a:r>
          </a:p>
          <a:p>
            <a:endParaRPr lang="en-US" dirty="0">
              <a:solidFill>
                <a:schemeClr val="tx1"/>
              </a:solidFill>
              <a:latin typeface="AvenirNext"/>
            </a:endParaRPr>
          </a:p>
          <a:p>
            <a:endParaRPr lang="en-US" dirty="0">
              <a:solidFill>
                <a:schemeClr val="tx1"/>
              </a:solidFill>
              <a:latin typeface="AvenirNext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FDADED7-26A3-4BE1-BDFE-F6E0847C7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109" y="3958046"/>
            <a:ext cx="5447211" cy="27432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8765177" y="3226526"/>
            <a:ext cx="104503" cy="60089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74" y="5127171"/>
            <a:ext cx="10660145" cy="1507067"/>
          </a:xfrm>
        </p:spPr>
        <p:txBody>
          <a:bodyPr>
            <a:normAutofit/>
          </a:bodyPr>
          <a:lstStyle/>
          <a:p>
            <a:r>
              <a:rPr lang="en-US" sz="2700" cap="none" dirty="0"/>
              <a:t>Visualize feedback data entered through forms using different visuals in Power BI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29" y="463731"/>
            <a:ext cx="5102634" cy="3615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15" t="12411" r="21454" b="4732"/>
          <a:stretch/>
        </p:blipFill>
        <p:spPr>
          <a:xfrm>
            <a:off x="0" y="1"/>
            <a:ext cx="6460906" cy="4754880"/>
          </a:xfrm>
          <a:prstGeom prst="rect">
            <a:avLst/>
          </a:prstGeom>
        </p:spPr>
      </p:pic>
      <p:sp>
        <p:nvSpPr>
          <p:cNvPr id="6" name="Curved Up Arrow 5"/>
          <p:cNvSpPr/>
          <p:nvPr/>
        </p:nvSpPr>
        <p:spPr>
          <a:xfrm>
            <a:off x="6008914" y="3922242"/>
            <a:ext cx="2207623" cy="871825"/>
          </a:xfrm>
          <a:prstGeom prst="curvedUpArrow">
            <a:avLst>
              <a:gd name="adj1" fmla="val 25000"/>
              <a:gd name="adj2" fmla="val 76880"/>
              <a:gd name="adj3" fmla="val 25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7" y="992777"/>
            <a:ext cx="5395133" cy="29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303" r="48360" b="30893"/>
          <a:stretch/>
        </p:blipFill>
        <p:spPr>
          <a:xfrm>
            <a:off x="0" y="248195"/>
            <a:ext cx="4750253" cy="3926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303" r="68942" b="8125"/>
          <a:stretch/>
        </p:blipFill>
        <p:spPr>
          <a:xfrm>
            <a:off x="8150950" y="979713"/>
            <a:ext cx="4041050" cy="5747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3483" r="67336" b="13661"/>
          <a:stretch/>
        </p:blipFill>
        <p:spPr>
          <a:xfrm>
            <a:off x="4258218" y="640080"/>
            <a:ext cx="3892732" cy="5329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263" y="44413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Forms </a:t>
            </a:r>
          </a:p>
          <a:p>
            <a:r>
              <a:rPr lang="en-US" dirty="0"/>
              <a:t>1. Create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218" y="593467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BI </a:t>
            </a:r>
          </a:p>
          <a:p>
            <a:r>
              <a:rPr lang="en-US" dirty="0"/>
              <a:t>2. Generate Database</a:t>
            </a:r>
          </a:p>
          <a:p>
            <a:r>
              <a:rPr lang="en-US" dirty="0"/>
              <a:t>3. Generate report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0950" y="5638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Automate</a:t>
            </a:r>
          </a:p>
          <a:p>
            <a:r>
              <a:rPr lang="en-US" dirty="0"/>
              <a:t>4. Establish link between forms and 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54541"/>
            <a:ext cx="3775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you require?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Office365 only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supports different Apps like forms, power BI, Power Automate</a:t>
            </a:r>
          </a:p>
        </p:txBody>
      </p:sp>
    </p:spTree>
    <p:extLst>
      <p:ext uri="{BB962C8B-B14F-4D97-AF65-F5344CB8AC3E}">
        <p14:creationId xmlns:p14="http://schemas.microsoft.com/office/powerpoint/2010/main" val="110446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01" t="13662" r="74162" b="15625"/>
          <a:stretch/>
        </p:blipFill>
        <p:spPr>
          <a:xfrm>
            <a:off x="0" y="0"/>
            <a:ext cx="3400969" cy="5172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5577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Step 1: Create form</a:t>
            </a:r>
          </a:p>
          <a:p>
            <a:pPr marL="342900" indent="-342900">
              <a:buAutoNum type="arabicPeriod"/>
            </a:pPr>
            <a:r>
              <a:rPr lang="en-US" dirty="0"/>
              <a:t>Select forms</a:t>
            </a:r>
          </a:p>
          <a:p>
            <a:pPr marL="342900" indent="-342900">
              <a:buAutoNum type="arabicPeriod"/>
            </a:pPr>
            <a:r>
              <a:rPr lang="en-US" dirty="0"/>
              <a:t>New quiz</a:t>
            </a:r>
          </a:p>
          <a:p>
            <a:pPr marL="342900" indent="-342900">
              <a:buAutoNum type="arabicPeriod"/>
            </a:pPr>
            <a:r>
              <a:rPr lang="en-US" dirty="0"/>
              <a:t>New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661" r="40228" b="7768"/>
          <a:stretch/>
        </p:blipFill>
        <p:spPr>
          <a:xfrm>
            <a:off x="4266927" y="0"/>
            <a:ext cx="7777026" cy="5172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6605" y="5309606"/>
            <a:ext cx="39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Here u go……….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Add questions in your form</a:t>
            </a:r>
          </a:p>
        </p:txBody>
      </p:sp>
      <p:sp>
        <p:nvSpPr>
          <p:cNvPr id="8" name="Oval 7"/>
          <p:cNvSpPr/>
          <p:nvPr/>
        </p:nvSpPr>
        <p:spPr>
          <a:xfrm>
            <a:off x="1384663" y="574765"/>
            <a:ext cx="1711234" cy="1188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95897" y="574765"/>
            <a:ext cx="496389" cy="300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0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561702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Step 2: Generate database</a:t>
            </a:r>
          </a:p>
          <a:p>
            <a:pPr marL="342900" indent="-342900">
              <a:buAutoNum type="arabicPeriod"/>
            </a:pPr>
            <a:r>
              <a:rPr lang="en-US" b="1" dirty="0"/>
              <a:t>Select My workspace</a:t>
            </a:r>
          </a:p>
          <a:p>
            <a:pPr marL="342900" indent="-342900">
              <a:buAutoNum type="arabicPeriod"/>
            </a:pPr>
            <a:r>
              <a:rPr lang="en-US" b="1" dirty="0"/>
              <a:t>New</a:t>
            </a:r>
          </a:p>
          <a:p>
            <a:pPr marL="342900" indent="-342900">
              <a:buAutoNum type="arabicPeriod"/>
            </a:pPr>
            <a:r>
              <a:rPr lang="en-US" b="1" dirty="0"/>
              <a:t>Streaming dataset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274" r="58104" b="5981"/>
          <a:stretch/>
        </p:blipFill>
        <p:spPr>
          <a:xfrm>
            <a:off x="-1" y="0"/>
            <a:ext cx="4911635" cy="5617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0239" y="1097279"/>
            <a:ext cx="1071155" cy="43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5777" y="3474720"/>
            <a:ext cx="1874520" cy="587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313" y="4511040"/>
            <a:ext cx="1471750" cy="635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24842" y="783769"/>
            <a:ext cx="496389" cy="300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10297" y="3398519"/>
            <a:ext cx="496389" cy="300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25582" y="4151088"/>
            <a:ext cx="496389" cy="300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9457" t="13235" b="5926"/>
          <a:stretch/>
        </p:blipFill>
        <p:spPr>
          <a:xfrm>
            <a:off x="4506686" y="313508"/>
            <a:ext cx="3958046" cy="49900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6706" y="534996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Select API</a:t>
            </a:r>
          </a:p>
          <a:p>
            <a:r>
              <a:rPr lang="en-US" b="1" dirty="0"/>
              <a:t>5. Next</a:t>
            </a:r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973" t="19375" r="2277" b="7053"/>
          <a:stretch/>
        </p:blipFill>
        <p:spPr>
          <a:xfrm>
            <a:off x="7772400" y="1435461"/>
            <a:ext cx="4415247" cy="53818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64732" y="-2"/>
            <a:ext cx="3727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6. Give dataset name</a:t>
            </a:r>
          </a:p>
          <a:p>
            <a:r>
              <a:rPr lang="en-US" b="1" dirty="0">
                <a:solidFill>
                  <a:schemeClr val="bg1"/>
                </a:solidFill>
              </a:rPr>
              <a:t>7. Add values and select datatype (questions in form)</a:t>
            </a:r>
          </a:p>
          <a:p>
            <a:r>
              <a:rPr lang="en-US" b="1" dirty="0">
                <a:solidFill>
                  <a:schemeClr val="bg1"/>
                </a:solidFill>
              </a:rPr>
              <a:t>8. Turn on historic data analysis</a:t>
            </a:r>
          </a:p>
          <a:p>
            <a:r>
              <a:rPr lang="en-US" b="1" dirty="0">
                <a:solidFill>
                  <a:schemeClr val="bg1"/>
                </a:solidFill>
              </a:rPr>
              <a:t>9. Select create and done</a:t>
            </a:r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89966" y="2815043"/>
            <a:ext cx="2455817" cy="43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29154" y="3448594"/>
            <a:ext cx="3798718" cy="2677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9967" y="253832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Step 3: Generate report in power BI</a:t>
            </a:r>
          </a:p>
          <a:p>
            <a:r>
              <a:rPr lang="en-US" b="1" dirty="0"/>
              <a:t>1. Select create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911" r="39525"/>
          <a:stretch/>
        </p:blipFill>
        <p:spPr>
          <a:xfrm>
            <a:off x="770709" y="666204"/>
            <a:ext cx="6609806" cy="51663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99954" y="3814351"/>
            <a:ext cx="2286001" cy="43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4245428" y="2090055"/>
            <a:ext cx="2181497" cy="1371600"/>
          </a:xfrm>
          <a:prstGeom prst="irregularSeal1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4880" y="2468878"/>
            <a:ext cx="112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Dataset created</a:t>
            </a:r>
          </a:p>
        </p:txBody>
      </p:sp>
      <p:sp>
        <p:nvSpPr>
          <p:cNvPr id="9" name="Oval 8"/>
          <p:cNvSpPr/>
          <p:nvPr/>
        </p:nvSpPr>
        <p:spPr>
          <a:xfrm>
            <a:off x="5336176" y="4245427"/>
            <a:ext cx="1471750" cy="378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303" b="5625"/>
          <a:stretch/>
        </p:blipFill>
        <p:spPr>
          <a:xfrm>
            <a:off x="0" y="0"/>
            <a:ext cx="10402661" cy="5930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297" y="3910374"/>
            <a:ext cx="4624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Step 3: Generate report in power BI</a:t>
            </a:r>
          </a:p>
          <a:p>
            <a:r>
              <a:rPr lang="en-US" b="1" dirty="0">
                <a:solidFill>
                  <a:schemeClr val="bg1"/>
                </a:solidFill>
              </a:rPr>
              <a:t>2. Select clustered column chart</a:t>
            </a:r>
          </a:p>
          <a:p>
            <a:r>
              <a:rPr lang="en-US" b="1" dirty="0">
                <a:solidFill>
                  <a:schemeClr val="bg1"/>
                </a:solidFill>
              </a:rPr>
              <a:t>3. Add teacher name in axis</a:t>
            </a:r>
          </a:p>
          <a:p>
            <a:r>
              <a:rPr lang="en-US" b="1" dirty="0">
                <a:solidFill>
                  <a:schemeClr val="bg1"/>
                </a:solidFill>
              </a:rPr>
              <a:t>4. Add other fields in values</a:t>
            </a:r>
          </a:p>
          <a:p>
            <a:r>
              <a:rPr lang="en-US" b="1" dirty="0">
                <a:solidFill>
                  <a:schemeClr val="bg1"/>
                </a:solidFill>
              </a:rPr>
              <a:t>…..still you can not see your data in report wait……..</a:t>
            </a:r>
          </a:p>
        </p:txBody>
      </p:sp>
      <p:sp>
        <p:nvSpPr>
          <p:cNvPr id="6" name="Oval 5"/>
          <p:cNvSpPr/>
          <p:nvPr/>
        </p:nvSpPr>
        <p:spPr>
          <a:xfrm>
            <a:off x="9078686" y="1672045"/>
            <a:ext cx="1323975" cy="138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54389" y="3056710"/>
            <a:ext cx="1724297" cy="587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60919" y="4225834"/>
            <a:ext cx="1717767" cy="1123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10136777" y="796834"/>
            <a:ext cx="2055223" cy="2168435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6082" y="1280886"/>
            <a:ext cx="178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Report fetched attributes of dataset</a:t>
            </a:r>
          </a:p>
        </p:txBody>
      </p:sp>
    </p:spTree>
    <p:extLst>
      <p:ext uri="{BB962C8B-B14F-4D97-AF65-F5344CB8AC3E}">
        <p14:creationId xmlns:p14="http://schemas.microsoft.com/office/powerpoint/2010/main" val="80457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5235" y="2339705"/>
            <a:ext cx="5146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are near to completion….yeah….</a:t>
            </a:r>
          </a:p>
          <a:p>
            <a:r>
              <a:rPr lang="en-US" b="1" dirty="0">
                <a:solidFill>
                  <a:srgbClr val="92D050"/>
                </a:solidFill>
              </a:rPr>
              <a:t>Step 4. Establish link between form and database</a:t>
            </a:r>
          </a:p>
          <a:p>
            <a:pPr marL="342900" indent="-342900">
              <a:buAutoNum type="arabicPeriod"/>
            </a:pPr>
            <a:r>
              <a:rPr lang="en-US" dirty="0"/>
              <a:t>In Power Automate create instant flow and skip the nest step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225" r="45594" b="5443"/>
          <a:stretch/>
        </p:blipFill>
        <p:spPr>
          <a:xfrm>
            <a:off x="169817" y="274320"/>
            <a:ext cx="6776453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1488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</TotalTime>
  <Words>477</Words>
  <Application>Microsoft Macintosh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AvenirNext</vt:lpstr>
      <vt:lpstr>Century Gothic</vt:lpstr>
      <vt:lpstr>Wingdings</vt:lpstr>
      <vt:lpstr>Wingdings 3</vt:lpstr>
      <vt:lpstr>Slice</vt:lpstr>
      <vt:lpstr>Data visualization using power bi  how to connect Microsoft forms to power bi  Prof. Bhavana Kanawade Department of information technology international institute of information technology,I2IT www.isquareit.edu.in  </vt:lpstr>
      <vt:lpstr>Applications of power bi</vt:lpstr>
      <vt:lpstr>Visualize feedback data entered through forms using different visuals in Power BI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using power bi  how to connect Microsoft forms to power bi  Prof. Bhavana Kanawade Department of information technology international institute of information technology</dc:title>
  <dc:creator>Windows User</dc:creator>
  <cp:lastModifiedBy>Vaidehi B</cp:lastModifiedBy>
  <cp:revision>25</cp:revision>
  <dcterms:created xsi:type="dcterms:W3CDTF">2021-07-11T07:07:20Z</dcterms:created>
  <dcterms:modified xsi:type="dcterms:W3CDTF">2021-07-12T06:08:08Z</dcterms:modified>
</cp:coreProperties>
</file>