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74" r:id="rId2"/>
    <p:sldId id="257" r:id="rId3"/>
    <p:sldId id="258" r:id="rId4"/>
    <p:sldId id="259" r:id="rId5"/>
    <p:sldId id="275" r:id="rId6"/>
    <p:sldId id="260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7" r:id="rId15"/>
    <p:sldId id="278" r:id="rId16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FF"/>
    <a:srgbClr val="D600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806" y="-11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2352526-EF99-42E9-9B33-C1E3139CB971}" type="datetimeFigureOut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2/29/2012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993C105-3293-48CD-88B8-5309397579E8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WenQuanYi Micro Hei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165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840" cy="37710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D09AC5E9-5155-47DD-92DA-8274775B41ED}" type="datetimeFigureOut">
              <a:rPr/>
              <a:pPr lvl="0"/>
              <a:t>2/29/2012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BFEA57AD-03E8-4CC3-BDED-D1751059394C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3478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/>
          <a:lstStyle/>
          <a:p>
            <a:pPr lvl="0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/>
          <a:lstStyle/>
          <a:p>
            <a:pPr lvl="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5141358"/>
            <a:ext cx="1008844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6047" y="1931918"/>
            <a:ext cx="8568531" cy="201697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56047" y="3981128"/>
            <a:ext cx="8568531" cy="1322451"/>
          </a:xfrm>
        </p:spPr>
        <p:txBody>
          <a:bodyPr lIns="50397" rIns="50397"/>
          <a:lstStyle>
            <a:lvl1pPr marL="0" marR="70556" indent="0" algn="r">
              <a:buNone/>
              <a:defRPr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150" y="5459765"/>
            <a:ext cx="10084776" cy="2107723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lvl="0"/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lvl="0"/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lvl="0"/>
            <a:fld id="{55B783EA-2FE2-440A-B9F4-F9A9E8A15D40}" type="slidenum">
              <a:rPr lang="en-IN" smtClean="0"/>
              <a:pPr lvl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632891"/>
            <a:ext cx="9072563" cy="48348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A60D8CB0-A600-426D-B6AE-0852F87C9ABB}" type="slidenum">
              <a:rPr lang="en-IN" smtClean="0"/>
              <a:pPr lvl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5049" y="302740"/>
            <a:ext cx="1959537" cy="616498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0AACE15A-E364-42E4-BDA2-9E0E362CE3BE}" type="slidenum">
              <a:rPr lang="en-IN" smtClean="0"/>
              <a:pPr lvl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5BACCFF1-34B6-4C79-97C5-6AF5224096A0}" type="slidenum">
              <a:rPr lang="en-IN" smtClean="0"/>
              <a:pPr lvl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70" y="1168136"/>
            <a:ext cx="8568531" cy="201591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4518" y="3231669"/>
            <a:ext cx="5040313" cy="1603745"/>
          </a:xfrm>
        </p:spPr>
        <p:txBody>
          <a:bodyPr lIns="100794" rIns="100794" anchor="t"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4C082AEA-5CEB-446A-AFD9-1230B9690095}" type="slidenum">
              <a:rPr lang="en-IN" smtClean="0"/>
              <a:pPr lvl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4009187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803676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ADB5DB1D-6492-4CBB-B7DE-8A16ABE7605F}" type="slidenum">
              <a:rPr lang="en-IN" smtClean="0"/>
              <a:pPr lvl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0987"/>
            <a:ext cx="9072563" cy="1259946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5963744"/>
            <a:ext cx="4454027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9" y="5963744"/>
            <a:ext cx="4455776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1592067"/>
            <a:ext cx="4454027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1592067"/>
            <a:ext cx="4455776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0503809B-AE14-4F72-A756-15AC96E2F8C7}" type="slidenum">
              <a:rPr lang="en-IN" smtClean="0"/>
              <a:pPr lvl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3E349014-03AE-4F1C-B550-D777964A3339}" type="slidenum">
              <a:rPr lang="en-IN" smtClean="0"/>
              <a:pPr lvl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B4090ACA-3F47-4097-96BE-B6DAFBCF8F42}" type="slidenum">
              <a:rPr lang="en-IN" smtClean="0"/>
              <a:pPr lvl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5375769"/>
            <a:ext cx="8248138" cy="503978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872302" y="5903008"/>
            <a:ext cx="4381712" cy="1007957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08063" y="302387"/>
            <a:ext cx="8245951" cy="503978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6086" y="7063571"/>
            <a:ext cx="2116931" cy="403183"/>
          </a:xfrm>
        </p:spPr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9AD0F6C6-3D7D-4E19-BE31-B7243D156010}" type="slidenum">
              <a:rPr lang="en-IN" smtClean="0"/>
              <a:pPr lvl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8129" y="6000343"/>
            <a:ext cx="7896490" cy="714556"/>
          </a:xfrm>
          <a:noFill/>
        </p:spPr>
        <p:txBody>
          <a:bodyPr lIns="100794" tIns="0" rIns="100794" anchor="t"/>
          <a:lstStyle>
            <a:lvl1pPr marL="0" marR="20159" indent="0" algn="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2016" y="209405"/>
            <a:ext cx="9576594" cy="483819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28726" y="7063572"/>
            <a:ext cx="2591463" cy="4024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fld id="{085AD24A-79CD-48C2-9578-4D38101EF2F7}" type="slidenum">
              <a:rPr lang="en-IN" smtClean="0"/>
              <a:pPr lvl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16" y="5362896"/>
            <a:ext cx="8902603" cy="62024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89822" y="5513771"/>
            <a:ext cx="4191444" cy="15907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9047" y="6376917"/>
            <a:ext cx="4191444" cy="923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9551582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9346071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89822" y="5513771"/>
            <a:ext cx="4191444" cy="15907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9047" y="6376917"/>
            <a:ext cx="4191444" cy="923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4031" y="1632890"/>
            <a:ext cx="9072563" cy="498903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416086" y="7063571"/>
            <a:ext cx="2116931" cy="4031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 lvl="0"/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828726" y="7063572"/>
            <a:ext cx="2591463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533017" y="7063572"/>
            <a:ext cx="403225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pPr lvl="0"/>
            <a:fld id="{AD5DEB1A-7362-411D-9C8C-7B9EB88957EA}" type="slidenum">
              <a:rPr lang="en-IN" smtClean="0"/>
              <a:pPr lvl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3177" indent="-282224" algn="l" rtl="0" eaLnBrk="1" latinLnBrk="0" hangingPunct="1">
        <a:spcBef>
          <a:spcPts val="441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401" indent="-251986" algn="l" rtl="0" eaLnBrk="1" latinLnBrk="0" hangingPunct="1">
        <a:spcBef>
          <a:spcPts val="357"/>
        </a:spcBef>
        <a:buClr>
          <a:schemeClr val="accent1"/>
        </a:buClr>
        <a:buFont typeface="Verdana"/>
        <a:buChar char="◦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47467" indent="-251986" algn="l" rtl="0" eaLnBrk="1" latinLnBrk="0" hangingPunct="1">
        <a:spcBef>
          <a:spcPts val="386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929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3900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67872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858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stmetrics.com/blog/tech/what-is-cloud-computin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Cloud_computing_architecture" TargetMode="External"/><Relationship Id="rId5" Type="http://schemas.openxmlformats.org/officeDocument/2006/relationships/hyperlink" Target="https://www.ques10.com/p/30825/enlist-and-explain-various-service-model-and-deplo/" TargetMode="External"/><Relationship Id="rId4" Type="http://schemas.openxmlformats.org/officeDocument/2006/relationships/hyperlink" Target="https://computer.howstuffworks.com/cloud-computing/cloud-computing.ht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0" y="5923497"/>
            <a:ext cx="10080625" cy="120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/>
            <a:r>
              <a:rPr lang="en-IN" b="1" dirty="0">
                <a:latin typeface="Tahoma" pitchFamily="34" charset="0"/>
                <a:cs typeface="Tahoma" pitchFamily="34" charset="0"/>
              </a:rPr>
              <a:t>HOPE FOUNDATION’S</a:t>
            </a:r>
          </a:p>
          <a:p>
            <a:pPr algn="ctr"/>
            <a:r>
              <a:rPr lang="en-IN" b="1" dirty="0">
                <a:latin typeface="Tahoma" pitchFamily="34" charset="0"/>
                <a:cs typeface="Tahoma" pitchFamily="34" charset="0"/>
              </a:rPr>
              <a:t>INTERNATIONAL INSTITUTE OF </a:t>
            </a:r>
            <a:r>
              <a:rPr lang="en-IN" b="1" dirty="0" smtClean="0">
                <a:latin typeface="Tahoma" pitchFamily="34" charset="0"/>
                <a:cs typeface="Tahoma" pitchFamily="34" charset="0"/>
              </a:rPr>
              <a:t>INFORMATION </a:t>
            </a:r>
            <a:r>
              <a:rPr lang="en-IN" b="1" dirty="0">
                <a:latin typeface="Tahoma" pitchFamily="34" charset="0"/>
                <a:cs typeface="Tahoma" pitchFamily="34" charset="0"/>
              </a:rPr>
              <a:t>TECHNOLOGY, (I²IT)</a:t>
            </a:r>
          </a:p>
          <a:p>
            <a:pPr algn="ctr"/>
            <a:r>
              <a:rPr lang="en-IN" b="1" dirty="0">
                <a:latin typeface="Tahoma" pitchFamily="34" charset="0"/>
                <a:cs typeface="Tahoma" pitchFamily="34" charset="0"/>
                <a:hlinkClick r:id="rId2"/>
              </a:rPr>
              <a:t>www.isquareit.edu.in</a:t>
            </a:r>
            <a:endParaRPr lang="en-IN" b="1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IN" b="1" dirty="0">
                <a:latin typeface="Tahoma" pitchFamily="34" charset="0"/>
                <a:cs typeface="Tahoma" pitchFamily="34" charset="0"/>
              </a:rPr>
              <a:t>+91 20 22933441 /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7038756"/>
            <a:ext cx="10080625" cy="520919"/>
          </a:xfrm>
        </p:spPr>
        <p:txBody>
          <a:bodyPr/>
          <a:lstStyle/>
          <a:p>
            <a:pPr lvl="0" algn="ctr"/>
            <a:r>
              <a:rPr lang="en-US" sz="1400" dirty="0" smtClean="0">
                <a:solidFill>
                  <a:srgbClr val="FF0000"/>
                </a:solidFill>
              </a:rPr>
              <a:t>Hope Foundation’s International  Institute of Information Technology, I²IT, P-14, </a:t>
            </a:r>
            <a:r>
              <a:rPr lang="en-US" sz="1400" dirty="0" err="1" smtClean="0">
                <a:solidFill>
                  <a:srgbClr val="FF0000"/>
                </a:solidFill>
              </a:rPr>
              <a:t>Hinjawadi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Pune</a:t>
            </a:r>
            <a:r>
              <a:rPr lang="en-US" sz="1400" dirty="0" smtClean="0">
                <a:solidFill>
                  <a:srgbClr val="FF0000"/>
                </a:solidFill>
              </a:rPr>
              <a:t> - 411 057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7650" name="AutoShape 2" descr="I²IT - Best Engineering Colleges in Pune | International Institute of  Technolo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7652" name="AutoShape 4" descr="I²IT - Best Engineering Colleges in Pune | International Institute of  Technolo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1763712" y="4160837"/>
            <a:ext cx="7086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000" b="1" dirty="0" smtClean="0">
                <a:latin typeface="Times New Roman" pitchFamily="18" charset="0"/>
                <a:cs typeface="Times New Roman" pitchFamily="18" charset="0"/>
              </a:rPr>
              <a:t>Cloud Computing</a:t>
            </a:r>
            <a:endParaRPr lang="en-IN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21112" y="5075237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Prepared By</a:t>
            </a:r>
          </a:p>
          <a:p>
            <a:pPr algn="ctr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Mukesh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More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73512" y="274637"/>
            <a:ext cx="2550155" cy="339883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7073196"/>
            <a:ext cx="10080625" cy="402483"/>
          </a:xfrm>
        </p:spPr>
        <p:txBody>
          <a:bodyPr/>
          <a:lstStyle/>
          <a:p>
            <a:pPr lvl="0" algn="ctr"/>
            <a:r>
              <a:rPr lang="en-US" b="1" dirty="0" smtClean="0">
                <a:solidFill>
                  <a:srgbClr val="FF0000"/>
                </a:solidFill>
              </a:rPr>
              <a:t>Hope Foundation’s International Institute of Information Technology, I²IT, P-14 Rajiv Gandhi </a:t>
            </a:r>
            <a:r>
              <a:rPr lang="en-US" b="1" dirty="0" err="1" smtClean="0">
                <a:solidFill>
                  <a:srgbClr val="FF0000"/>
                </a:solidFill>
              </a:rPr>
              <a:t>Infotech</a:t>
            </a:r>
            <a:r>
              <a:rPr lang="en-US" b="1" dirty="0" smtClean="0">
                <a:solidFill>
                  <a:srgbClr val="FF0000"/>
                </a:solidFill>
              </a:rPr>
              <a:t> Park, </a:t>
            </a:r>
            <a:r>
              <a:rPr lang="en-US" b="1" dirty="0" err="1" smtClean="0">
                <a:solidFill>
                  <a:srgbClr val="FF0000"/>
                </a:solidFill>
              </a:rPr>
              <a:t>Hinjawadi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Pune</a:t>
            </a:r>
            <a:r>
              <a:rPr lang="en-US" b="1" dirty="0" smtClean="0">
                <a:solidFill>
                  <a:srgbClr val="FF0000"/>
                </a:solidFill>
              </a:rPr>
              <a:t> - 411 057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Cloud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Engineering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08025" y="1493838"/>
            <a:ext cx="9372600" cy="52578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9pPr>
          </a:lstStyle>
          <a:p>
            <a:pPr lvl="0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application of engineering disciplines to cloud computing</a:t>
            </a:r>
          </a:p>
          <a:p>
            <a:pPr lvl="0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 level concerns</a:t>
            </a:r>
          </a:p>
          <a:p>
            <a:pPr lvl="1" rtl="0" hangingPunct="0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Commercialization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rtl="0" hangingPunct="0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Standardization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Governance in</a:t>
            </a:r>
          </a:p>
          <a:p>
            <a:pPr lvl="1" rtl="0" hangingPunct="0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Conceiving</a:t>
            </a:r>
          </a:p>
          <a:p>
            <a:pPr lvl="1" rtl="0" hangingPunct="0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Developing</a:t>
            </a:r>
          </a:p>
          <a:p>
            <a:pPr lvl="1" rtl="0" hangingPunct="0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Operating</a:t>
            </a:r>
          </a:p>
          <a:p>
            <a:pPr lvl="1" rtl="0" hangingPunct="0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maintaining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7073196"/>
            <a:ext cx="10080625" cy="486479"/>
          </a:xfrm>
        </p:spPr>
        <p:txBody>
          <a:bodyPr/>
          <a:lstStyle/>
          <a:p>
            <a:pPr lvl="0" algn="ctr"/>
            <a:r>
              <a:rPr lang="en-US" b="1" dirty="0" smtClean="0">
                <a:solidFill>
                  <a:srgbClr val="FF0000"/>
                </a:solidFill>
              </a:rPr>
              <a:t>Hope Foundation’s International Institute of Information Technology, I²IT, P-14 Rajiv Gandhi </a:t>
            </a:r>
            <a:r>
              <a:rPr lang="en-US" b="1" dirty="0" err="1" smtClean="0">
                <a:solidFill>
                  <a:srgbClr val="FF0000"/>
                </a:solidFill>
              </a:rPr>
              <a:t>Infotech</a:t>
            </a:r>
            <a:r>
              <a:rPr lang="en-US" b="1" dirty="0" smtClean="0">
                <a:solidFill>
                  <a:srgbClr val="FF0000"/>
                </a:solidFill>
              </a:rPr>
              <a:t> Park, </a:t>
            </a:r>
            <a:r>
              <a:rPr lang="en-US" b="1" dirty="0" err="1" smtClean="0">
                <a:solidFill>
                  <a:srgbClr val="FF0000"/>
                </a:solidFill>
              </a:rPr>
              <a:t>Hinjawadi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Pune</a:t>
            </a:r>
            <a:r>
              <a:rPr lang="en-US" b="1" dirty="0" smtClean="0">
                <a:solidFill>
                  <a:srgbClr val="FF0000"/>
                </a:solidFill>
              </a:rPr>
              <a:t> - 411 057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Security and privacy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96912" y="1646237"/>
            <a:ext cx="7402512" cy="4754562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9pPr>
          </a:lstStyle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 protection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Physical Control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Identity management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Physical and personnel security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Availability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Application security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Privacy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Legal issues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980238"/>
            <a:ext cx="10080625" cy="495442"/>
          </a:xfrm>
        </p:spPr>
        <p:txBody>
          <a:bodyPr/>
          <a:lstStyle/>
          <a:p>
            <a:pPr lvl="0" algn="ctr"/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Hope Foundation’s International Institute of Information Technology, I²IT, P-14 Rajiv Gandhi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Infotech</a:t>
            </a: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Park,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Hinjawadi</a:t>
            </a: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Pune</a:t>
            </a: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- 411 057 </a:t>
            </a:r>
            <a:endParaRPr lang="en-US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Cloud Clients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077913" y="1722438"/>
            <a:ext cx="9002712" cy="5059362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9pPr>
          </a:lstStyle>
          <a:p>
            <a:pPr lvl="0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Google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Chrome book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Web browsers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Company specific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applications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7073196"/>
            <a:ext cx="10080625" cy="402483"/>
          </a:xfrm>
        </p:spPr>
        <p:txBody>
          <a:bodyPr/>
          <a:lstStyle/>
          <a:p>
            <a:pPr lvl="0" algn="ctr"/>
            <a:r>
              <a:rPr lang="en-US" b="1" dirty="0" smtClean="0">
                <a:solidFill>
                  <a:srgbClr val="FF0000"/>
                </a:solidFill>
              </a:rPr>
              <a:t>Hope Foundation’s International Institute of Information Technology, I²IT, P-14 Rajiv Gandhi </a:t>
            </a:r>
            <a:r>
              <a:rPr lang="en-US" b="1" dirty="0" err="1" smtClean="0">
                <a:solidFill>
                  <a:srgbClr val="FF0000"/>
                </a:solidFill>
              </a:rPr>
              <a:t>Infotech</a:t>
            </a:r>
            <a:r>
              <a:rPr lang="en-US" b="1" dirty="0" smtClean="0">
                <a:solidFill>
                  <a:srgbClr val="FF0000"/>
                </a:solidFill>
              </a:rPr>
              <a:t> Park, </a:t>
            </a:r>
            <a:r>
              <a:rPr lang="en-US" b="1" dirty="0" err="1" smtClean="0">
                <a:solidFill>
                  <a:srgbClr val="FF0000"/>
                </a:solidFill>
              </a:rPr>
              <a:t>Hinjawadi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Pune</a:t>
            </a:r>
            <a:r>
              <a:rPr lang="en-US" b="1" dirty="0" smtClean="0">
                <a:solidFill>
                  <a:srgbClr val="FF0000"/>
                </a:solidFill>
              </a:rPr>
              <a:t> - 411 057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96912" y="1722437"/>
            <a:ext cx="7661275" cy="438467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Cloud  everyday use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save huge amounts of data</a:t>
            </a:r>
          </a:p>
          <a:p>
            <a:pPr lvl="0"/>
            <a:r>
              <a:rPr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Easier to maintain information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Makes security easy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Maintainability and sustainability are better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7073196"/>
            <a:ext cx="10080625" cy="402483"/>
          </a:xfrm>
        </p:spPr>
        <p:txBody>
          <a:bodyPr/>
          <a:lstStyle/>
          <a:p>
            <a:pPr lvl="0" algn="ctr"/>
            <a:r>
              <a:rPr lang="en-US" b="1" dirty="0" smtClean="0">
                <a:solidFill>
                  <a:srgbClr val="FF0000"/>
                </a:solidFill>
              </a:rPr>
              <a:t>Hope Foundation’s International Institute of Information Technology, I²IT, P-14 Rajiv Gandhi </a:t>
            </a:r>
            <a:r>
              <a:rPr lang="en-US" b="1" dirty="0" err="1" smtClean="0">
                <a:solidFill>
                  <a:srgbClr val="FF0000"/>
                </a:solidFill>
              </a:rPr>
              <a:t>Infotech</a:t>
            </a:r>
            <a:r>
              <a:rPr lang="en-US" b="1" dirty="0" smtClean="0">
                <a:solidFill>
                  <a:srgbClr val="FF0000"/>
                </a:solidFill>
              </a:rPr>
              <a:t> Park, </a:t>
            </a:r>
            <a:r>
              <a:rPr lang="en-US" b="1" dirty="0" err="1" smtClean="0">
                <a:solidFill>
                  <a:srgbClr val="FF0000"/>
                </a:solidFill>
              </a:rPr>
              <a:t>Hinjawadi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Pune</a:t>
            </a:r>
            <a:r>
              <a:rPr lang="en-US" b="1" dirty="0" smtClean="0">
                <a:solidFill>
                  <a:srgbClr val="FF0000"/>
                </a:solidFill>
              </a:rPr>
              <a:t> - 411 057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31825" y="1722438"/>
            <a:ext cx="9448800" cy="4754562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9pPr>
          </a:lstStyle>
          <a:p>
            <a:pPr lvl="0">
              <a:buSzPct val="100000"/>
              <a:buNone/>
            </a:pPr>
            <a:r>
              <a:rPr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[1]  "cloud computing." Dictionary.com Unabridged. Random House, Inc. 27 Feb. 2012. &lt;Dictionary.com http://dictionary.reference.com/browse/cloud computing&gt;.</a:t>
            </a:r>
          </a:p>
          <a:p>
            <a:pPr lvl="0">
              <a:buSzPct val="100000"/>
              <a:buNone/>
            </a:pPr>
            <a:r>
              <a:rPr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[2]  “Cloud computing security.” </a:t>
            </a:r>
            <a:r>
              <a:rPr sz="16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Wikipedia, The Free Encyclopedia.</a:t>
            </a:r>
            <a:r>
              <a:rPr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Wikimedia Foundation, Inc.. 20 Feb 2012. Web. 27 Feb 2012. &lt;http://en.wikipedia.org/wiki/Cloud_computing_security&gt;.</a:t>
            </a:r>
          </a:p>
          <a:p>
            <a:pPr lvl="0">
              <a:buSzPct val="100000"/>
              <a:buNone/>
            </a:pPr>
            <a:r>
              <a:rPr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[3]  “ Cloud computing.” </a:t>
            </a:r>
            <a:r>
              <a:rPr sz="16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Wikipedia, The Free Encyclopedia.</a:t>
            </a:r>
            <a:r>
              <a:rPr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Wikimedia Foundation, Inc.. 28 February 2012. Web. 27 Feb 2012. &lt;http://en.wikipedia.org/wiki/Cloud_computing&gt;.</a:t>
            </a:r>
          </a:p>
          <a:p>
            <a:pPr>
              <a:buSzPct val="100000"/>
              <a:buNone/>
            </a:pPr>
            <a:r>
              <a:rPr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[4]  nanospeak, . "Top Cloud Computing Companies List To Watch and Invest in 2012." </a:t>
            </a:r>
            <a:r>
              <a:rPr sz="16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Hub Pages</a:t>
            </a:r>
            <a:r>
              <a:rPr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10 Feb 2010: n. page. Web. 29 Feb. 2012. &lt;http://nanospeck.hubpages.com/hub/Best-Cloud-Service-Providers&gt;.</a:t>
            </a:r>
          </a:p>
          <a:p>
            <a:pPr>
              <a:buSzPct val="100000"/>
              <a:buNone/>
            </a:pPr>
            <a:r>
              <a:rPr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[5]  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https://www.fastmetrics.com/blog/tech/what-is-cloud-computing/</a:t>
            </a:r>
            <a:endParaRPr lang="en-IN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100000"/>
              <a:buNone/>
            </a:pP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[6]  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https://computer.howstuffworks.com/cloud-computing/cloud-computing.htm</a:t>
            </a:r>
            <a:endParaRPr lang="en-IN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100000"/>
              <a:buNone/>
            </a:pP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[7]  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https://www.ques10.com/p/30825/enlist-and-explain-various-service-model-and-deplo/</a:t>
            </a:r>
            <a:endParaRPr lang="en-IN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100000"/>
              <a:buNone/>
            </a:pP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[8]  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https://en.wikipedia.org/wiki/Cloud_computing_architecture</a:t>
            </a:r>
            <a:endParaRPr lang="en-IN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100000"/>
              <a:buNone/>
            </a:pPr>
            <a:endParaRPr lang="en-IN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100000"/>
              <a:buNone/>
            </a:pP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00000"/>
              <a:buNone/>
            </a:pPr>
            <a:endParaRPr sz="160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00000"/>
              <a:buNone/>
            </a:pPr>
            <a:endParaRPr sz="1600" smtClean="0">
              <a:latin typeface="Times New Roman" pitchFamily="18" charset="0"/>
              <a:cs typeface="Times New Roman" pitchFamily="18" charset="0"/>
            </a:endParaRPr>
          </a:p>
          <a:p>
            <a:pPr marL="622350" indent="-514350">
              <a:buSzPct val="100000"/>
              <a:buNone/>
            </a:pPr>
            <a:endParaRPr sz="1600" smtClean="0">
              <a:latin typeface="Times New Roman" pitchFamily="18" charset="0"/>
              <a:cs typeface="Times New Roman" pitchFamily="18" charset="0"/>
            </a:endParaRPr>
          </a:p>
          <a:p>
            <a:pPr marL="622350" lvl="0" indent="-514350">
              <a:buFont typeface="+mj-lt"/>
              <a:buAutoNum type="arabicPeriod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9312" y="579437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smtClean="0"/>
              <a:t>Thank You </a:t>
            </a:r>
          </a:p>
          <a:p>
            <a:endParaRPr lang="en-IN" dirty="0" smtClean="0"/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further information please contact 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/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Prof. 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Mukesh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More</a:t>
            </a:r>
          </a:p>
          <a:p>
            <a:pPr algn="ctr"/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Department of Computer Engineering</a:t>
            </a:r>
          </a:p>
          <a:p>
            <a:pPr algn="ctr"/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Hope Foundation’s International Institute of Information Technology, I²IT</a:t>
            </a:r>
          </a:p>
          <a:p>
            <a:pPr algn="ctr"/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Hinjawadi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Pune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– 411 057</a:t>
            </a:r>
          </a:p>
          <a:p>
            <a:pPr algn="ctr"/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Phone - +91 20 22933441/9284960835</a:t>
            </a:r>
          </a:p>
          <a:p>
            <a:pPr algn="ctr"/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www.isquareit.edu.in | mukeshm@isquareit.edu.in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712" y="6886800"/>
            <a:ext cx="9448800" cy="520919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Hope Foundation’s International Institute of Information Technology, I²IT, P-14 Rajiv Gandhi </a:t>
            </a:r>
            <a:r>
              <a:rPr lang="en-US" b="1" dirty="0" err="1" smtClean="0">
                <a:solidFill>
                  <a:srgbClr val="FF0000"/>
                </a:solidFill>
              </a:rPr>
              <a:t>Infotech</a:t>
            </a:r>
            <a:r>
              <a:rPr lang="en-US" b="1" dirty="0" smtClean="0">
                <a:solidFill>
                  <a:srgbClr val="FF0000"/>
                </a:solidFill>
              </a:rPr>
              <a:t> Park, </a:t>
            </a:r>
            <a:r>
              <a:rPr lang="en-US" b="1" dirty="0" err="1" smtClean="0">
                <a:solidFill>
                  <a:srgbClr val="FF0000"/>
                </a:solidFill>
              </a:rPr>
              <a:t>Hinjawadi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Pune</a:t>
            </a:r>
            <a:r>
              <a:rPr lang="en-US" b="1" dirty="0" smtClean="0">
                <a:solidFill>
                  <a:srgbClr val="FF0000"/>
                </a:solidFill>
              </a:rPr>
              <a:t> - 411 057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 wrap="square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341438"/>
            <a:ext cx="6781800" cy="4953000"/>
          </a:xfrm>
        </p:spPr>
        <p:txBody>
          <a:bodyPr wrap="square" anchor="t"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9pPr>
          </a:lstStyle>
          <a:p>
            <a:pPr marL="0" lvl="0" indent="0"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What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the cloud computing?</a:t>
            </a:r>
          </a:p>
          <a:p>
            <a:pPr marL="0" lvl="0" indent="0"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Cloud  Computing Components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Service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Models</a:t>
            </a:r>
          </a:p>
          <a:p>
            <a:pPr marL="0" lvl="0" indent="0"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Deployment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Models</a:t>
            </a:r>
          </a:p>
          <a:p>
            <a:pPr marL="0" lvl="0" indent="0"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Architecture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Cloud Engineering</a:t>
            </a:r>
            <a:endParaRPr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l"/>
            <a:r>
              <a:rPr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Security and Privacy</a:t>
            </a:r>
          </a:p>
          <a:p>
            <a:pPr marL="0" lvl="0" indent="0" algn="l"/>
            <a:r>
              <a:rPr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Cloud Clients</a:t>
            </a:r>
          </a:p>
          <a:p>
            <a:pPr marL="0" lvl="0" indent="0" algn="l"/>
            <a:r>
              <a:rPr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Advanatges</a:t>
            </a:r>
          </a:p>
          <a:p>
            <a:pPr marL="0" lvl="0" indent="0" algn="l"/>
            <a:r>
              <a:rPr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References</a:t>
            </a: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at is ARM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7073196"/>
            <a:ext cx="10080625" cy="402483"/>
          </a:xfrm>
        </p:spPr>
        <p:txBody>
          <a:bodyPr/>
          <a:lstStyle/>
          <a:p>
            <a:pPr lvl="0" algn="ctr"/>
            <a:r>
              <a:rPr lang="en-US" b="1" dirty="0" smtClean="0">
                <a:solidFill>
                  <a:srgbClr val="FF0000"/>
                </a:solidFill>
              </a:rPr>
              <a:t>Hope Foundation’s International Institute of Information Technology, I²IT, P-14 Rajiv Gandhi </a:t>
            </a:r>
            <a:r>
              <a:rPr lang="en-US" b="1" dirty="0" err="1" smtClean="0">
                <a:solidFill>
                  <a:srgbClr val="FF0000"/>
                </a:solidFill>
              </a:rPr>
              <a:t>Infotech</a:t>
            </a:r>
            <a:r>
              <a:rPr lang="en-US" b="1" dirty="0" smtClean="0">
                <a:solidFill>
                  <a:srgbClr val="FF0000"/>
                </a:solidFill>
              </a:rPr>
              <a:t> Park, </a:t>
            </a:r>
            <a:r>
              <a:rPr lang="en-US" b="1" dirty="0" err="1" smtClean="0">
                <a:solidFill>
                  <a:srgbClr val="FF0000"/>
                </a:solidFill>
              </a:rPr>
              <a:t>Hinjawadi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Pune</a:t>
            </a:r>
            <a:r>
              <a:rPr lang="en-US" b="1" dirty="0" smtClean="0">
                <a:solidFill>
                  <a:srgbClr val="FF0000"/>
                </a:solidFill>
              </a:rPr>
              <a:t> - 411 057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50838"/>
            <a:ext cx="9072563" cy="1262062"/>
          </a:xfrm>
        </p:spPr>
        <p:txBody>
          <a:bodyPr wrap="square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Cloud Computing?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98638"/>
            <a:ext cx="9067800" cy="4959350"/>
          </a:xfrm>
        </p:spPr>
        <p:txBody>
          <a:bodyPr wrap="square" anchor="t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9pPr>
          </a:lstStyle>
          <a:p>
            <a:pPr marL="0" lv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Cloud computing : </a:t>
            </a:r>
          </a:p>
          <a:p>
            <a:pPr marL="432000" lvl="1" indent="0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Internet-based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computing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32000" lvl="1" indent="0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groups of remote servers are networked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32000" lvl="1" indent="0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sharing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data-processing tasks, centralized data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storage, computer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services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resources</a:t>
            </a:r>
          </a:p>
          <a:p>
            <a:pPr marL="432000" lvl="1" indent="0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computer related task that is done entirely on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Internet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7073196"/>
            <a:ext cx="10080625" cy="402483"/>
          </a:xfrm>
        </p:spPr>
        <p:txBody>
          <a:bodyPr/>
          <a:lstStyle/>
          <a:p>
            <a:pPr lvl="0" algn="ctr"/>
            <a:r>
              <a:rPr lang="en-US" b="1" dirty="0" smtClean="0">
                <a:solidFill>
                  <a:srgbClr val="FF0000"/>
                </a:solidFill>
              </a:rPr>
              <a:t>Hope Foundation’s International Institute of Information Technology, I²IT, P-14 Rajiv Gandhi </a:t>
            </a:r>
            <a:r>
              <a:rPr lang="en-US" b="1" dirty="0" err="1" smtClean="0">
                <a:solidFill>
                  <a:srgbClr val="FF0000"/>
                </a:solidFill>
              </a:rPr>
              <a:t>Infotech</a:t>
            </a:r>
            <a:r>
              <a:rPr lang="en-US" b="1" dirty="0" smtClean="0">
                <a:solidFill>
                  <a:srgbClr val="FF0000"/>
                </a:solidFill>
              </a:rPr>
              <a:t> Park, </a:t>
            </a:r>
            <a:r>
              <a:rPr lang="en-US" b="1" dirty="0" err="1" smtClean="0">
                <a:solidFill>
                  <a:srgbClr val="FF0000"/>
                </a:solidFill>
              </a:rPr>
              <a:t>Hinjawadi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Pune</a:t>
            </a:r>
            <a:r>
              <a:rPr lang="en-US" b="1" dirty="0" smtClean="0">
                <a:solidFill>
                  <a:srgbClr val="FF0000"/>
                </a:solidFill>
              </a:rPr>
              <a:t> - 411 057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008063" y="274638"/>
            <a:ext cx="9072562" cy="126206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Cloud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omputing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20713" y="1874838"/>
            <a:ext cx="9459912" cy="4830762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9pPr>
          </a:lstStyle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Allows users to deal with the software without having the hardware.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Everything is done by remote, nothing is saved locally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7073196"/>
            <a:ext cx="10080625" cy="402483"/>
          </a:xfrm>
        </p:spPr>
        <p:txBody>
          <a:bodyPr/>
          <a:lstStyle/>
          <a:p>
            <a:pPr lvl="0" algn="ctr"/>
            <a:r>
              <a:rPr lang="en-US" b="1" dirty="0" smtClean="0">
                <a:solidFill>
                  <a:srgbClr val="FF0000"/>
                </a:solidFill>
              </a:rPr>
              <a:t>Hope Foundation’s International Institute of Information Technology, I²IT, P-14 Rajiv Gandhi </a:t>
            </a:r>
            <a:r>
              <a:rPr lang="en-US" b="1" dirty="0" err="1" smtClean="0">
                <a:solidFill>
                  <a:srgbClr val="FF0000"/>
                </a:solidFill>
              </a:rPr>
              <a:t>Infotech</a:t>
            </a:r>
            <a:r>
              <a:rPr lang="en-US" b="1" dirty="0" smtClean="0">
                <a:solidFill>
                  <a:srgbClr val="FF0000"/>
                </a:solidFill>
              </a:rPr>
              <a:t> Park, </a:t>
            </a:r>
            <a:r>
              <a:rPr lang="en-US" b="1" dirty="0" err="1" smtClean="0">
                <a:solidFill>
                  <a:srgbClr val="FF0000"/>
                </a:solidFill>
              </a:rPr>
              <a:t>Hinjawadi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Pune</a:t>
            </a:r>
            <a:r>
              <a:rPr lang="en-US" b="1" dirty="0" smtClean="0">
                <a:solidFill>
                  <a:srgbClr val="FF0000"/>
                </a:solidFill>
              </a:rPr>
              <a:t> - 411 057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2449512" y="1112837"/>
            <a:ext cx="5715000" cy="470401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516312" y="6065837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Fig. 1  Cloud Computing Components [5]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512" y="350837"/>
            <a:ext cx="922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Cloud Computing Components</a:t>
            </a:r>
            <a:endParaRPr lang="en-IN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7073196"/>
            <a:ext cx="10080625" cy="402483"/>
          </a:xfrm>
        </p:spPr>
        <p:txBody>
          <a:bodyPr/>
          <a:lstStyle/>
          <a:p>
            <a:pPr lvl="0" algn="ctr"/>
            <a:r>
              <a:rPr lang="en-US" b="1" dirty="0" smtClean="0">
                <a:solidFill>
                  <a:srgbClr val="FF0000"/>
                </a:solidFill>
              </a:rPr>
              <a:t>Hope Foundation’s International Institute of Information Technology, I²IT, P-14 Rajiv Gandhi </a:t>
            </a:r>
            <a:r>
              <a:rPr lang="en-US" b="1" dirty="0" err="1" smtClean="0">
                <a:solidFill>
                  <a:srgbClr val="FF0000"/>
                </a:solidFill>
              </a:rPr>
              <a:t>Infotech</a:t>
            </a:r>
            <a:r>
              <a:rPr lang="en-US" b="1" dirty="0" smtClean="0">
                <a:solidFill>
                  <a:srgbClr val="FF0000"/>
                </a:solidFill>
              </a:rPr>
              <a:t> Park, </a:t>
            </a:r>
            <a:r>
              <a:rPr lang="en-US" b="1" dirty="0" err="1" smtClean="0">
                <a:solidFill>
                  <a:srgbClr val="FF0000"/>
                </a:solidFill>
              </a:rPr>
              <a:t>Hinjawadi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Pune</a:t>
            </a:r>
            <a:r>
              <a:rPr lang="en-US" b="1" dirty="0" smtClean="0">
                <a:solidFill>
                  <a:srgbClr val="FF0000"/>
                </a:solidFill>
              </a:rPr>
              <a:t> - 411 057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Characteristics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036638"/>
            <a:ext cx="5105400" cy="4384675"/>
          </a:xfrm>
        </p:spPr>
        <p:txBody>
          <a:bodyPr>
            <a:no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9pPr>
          </a:lstStyle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Empowerment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Agility and API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Cost  and Security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Device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location independence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Visualization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Multi-tenancy</a:t>
            </a:r>
          </a:p>
          <a:p>
            <a:r>
              <a:rPr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Reliability and Maintenance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Scalability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Elasticity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753100" y="1493838"/>
            <a:ext cx="4327525" cy="4327525"/>
          </a:xfrm>
        </p:spPr>
      </p:pic>
      <p:sp>
        <p:nvSpPr>
          <p:cNvPr id="6" name="TextBox 5"/>
          <p:cNvSpPr txBox="1"/>
          <p:nvPr/>
        </p:nvSpPr>
        <p:spPr>
          <a:xfrm>
            <a:off x="5421312" y="5913437"/>
            <a:ext cx="4125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Fig.  2 How Cloud Computing Works [6]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904038"/>
            <a:ext cx="10080625" cy="571642"/>
          </a:xfrm>
        </p:spPr>
        <p:txBody>
          <a:bodyPr/>
          <a:lstStyle/>
          <a:p>
            <a:pPr lvl="0" algn="ctr"/>
            <a:r>
              <a:rPr lang="en-US" b="1" dirty="0" smtClean="0">
                <a:solidFill>
                  <a:srgbClr val="FF0000"/>
                </a:solidFill>
              </a:rPr>
              <a:t>Hope Foundation’s International Institute of Information Technology, I²IT, P-14 Rajiv Gandhi </a:t>
            </a:r>
            <a:r>
              <a:rPr lang="en-US" b="1" dirty="0" err="1" smtClean="0">
                <a:solidFill>
                  <a:srgbClr val="FF0000"/>
                </a:solidFill>
              </a:rPr>
              <a:t>Infotech</a:t>
            </a:r>
            <a:r>
              <a:rPr lang="en-US" b="1" dirty="0" smtClean="0">
                <a:solidFill>
                  <a:srgbClr val="FF0000"/>
                </a:solidFill>
              </a:rPr>
              <a:t> Park, </a:t>
            </a:r>
            <a:r>
              <a:rPr lang="en-US" b="1" dirty="0" err="1" smtClean="0">
                <a:solidFill>
                  <a:srgbClr val="FF0000"/>
                </a:solidFill>
              </a:rPr>
              <a:t>Hinjawadi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Pune</a:t>
            </a:r>
            <a:r>
              <a:rPr lang="en-US" b="1" dirty="0" smtClean="0">
                <a:solidFill>
                  <a:srgbClr val="FF0000"/>
                </a:solidFill>
              </a:rPr>
              <a:t> - 411 057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008063" y="274638"/>
            <a:ext cx="9072562" cy="779462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Service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265238"/>
            <a:ext cx="5268913" cy="4648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9pPr>
          </a:lstStyle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Infrastructure as a Service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IaaS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service users maintain software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Platform as a Service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PaaS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Users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given software and hardware automatically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Software as a Service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SaaS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software and hardware is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transparent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User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only knows their own access point</a:t>
            </a: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753100" y="1265238"/>
            <a:ext cx="4327525" cy="4664075"/>
          </a:xfrm>
        </p:spPr>
      </p:pic>
      <p:sp>
        <p:nvSpPr>
          <p:cNvPr id="6" name="TextBox 5"/>
          <p:cNvSpPr txBox="1"/>
          <p:nvPr/>
        </p:nvSpPr>
        <p:spPr>
          <a:xfrm>
            <a:off x="5497512" y="6294437"/>
            <a:ext cx="457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Fig. 3 Service  Models of Cloud Computing [7]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904038"/>
            <a:ext cx="10080625" cy="571642"/>
          </a:xfrm>
        </p:spPr>
        <p:txBody>
          <a:bodyPr/>
          <a:lstStyle/>
          <a:p>
            <a:pPr lvl="0"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Hope Foundation’s International Institute of Information Technology, I²IT, P-14 Rajiv Gandhi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Infotech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Park,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Hinjawadi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Pune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- 411 057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Deployment Models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31825" y="1417638"/>
            <a:ext cx="9448800" cy="5486400"/>
          </a:xfrm>
        </p:spPr>
        <p:txBody>
          <a:bodyPr>
            <a:no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9pPr>
          </a:lstStyle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Public cloud</a:t>
            </a:r>
          </a:p>
          <a:p>
            <a:pPr lvl="1" rtl="0" hangingPunct="0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Done by service providers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Community cloud</a:t>
            </a:r>
          </a:p>
          <a:p>
            <a:pPr lvl="1" hangingPunct="0"/>
            <a:r>
              <a:rPr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organizations from a specific community with common concerns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Private cloud</a:t>
            </a:r>
          </a:p>
          <a:p>
            <a:pPr lvl="1" rtl="0" hangingPunct="0"/>
            <a:r>
              <a:rPr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operated solely for a single organization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 cloud</a:t>
            </a:r>
          </a:p>
          <a:p>
            <a:pPr lvl="1" rtl="0" hangingPunct="0"/>
            <a:r>
              <a:rPr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composition of two or more clouds (private, community or public)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Private Cloud Rentals</a:t>
            </a:r>
          </a:p>
          <a:p>
            <a:pPr lvl="1" hangingPunct="0"/>
            <a:r>
              <a:rPr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option to consider when security is a concern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7073196"/>
            <a:ext cx="10080625" cy="486479"/>
          </a:xfrm>
        </p:spPr>
        <p:txBody>
          <a:bodyPr/>
          <a:lstStyle/>
          <a:p>
            <a:pPr lvl="0" algn="ctr"/>
            <a:r>
              <a:rPr lang="en-US" b="1" dirty="0" smtClean="0">
                <a:solidFill>
                  <a:srgbClr val="FF0000"/>
                </a:solidFill>
              </a:rPr>
              <a:t>Hope Foundation’s International Institute of Information Technology, I²IT, P-14 Rajiv Gandhi </a:t>
            </a:r>
            <a:r>
              <a:rPr lang="en-US" b="1" dirty="0" err="1" smtClean="0">
                <a:solidFill>
                  <a:srgbClr val="FF0000"/>
                </a:solidFill>
              </a:rPr>
              <a:t>Infotech</a:t>
            </a:r>
            <a:r>
              <a:rPr lang="en-US" b="1" dirty="0" smtClean="0">
                <a:solidFill>
                  <a:srgbClr val="FF0000"/>
                </a:solidFill>
              </a:rPr>
              <a:t> Park, </a:t>
            </a:r>
            <a:r>
              <a:rPr lang="en-US" b="1" dirty="0" err="1" smtClean="0">
                <a:solidFill>
                  <a:srgbClr val="FF0000"/>
                </a:solidFill>
              </a:rPr>
              <a:t>Hinjawadi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Pune</a:t>
            </a:r>
            <a:r>
              <a:rPr lang="en-US" b="1" dirty="0" smtClean="0">
                <a:solidFill>
                  <a:srgbClr val="FF0000"/>
                </a:solidFill>
              </a:rPr>
              <a:t> - 411 057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Architecture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22438"/>
            <a:ext cx="4648200" cy="44196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WenQuanYi Micro Hei" pitchFamily="2"/>
                <a:cs typeface="Lohit Hindi" pitchFamily="2"/>
              </a:defRPr>
            </a:lvl9pPr>
          </a:lstStyle>
          <a:p>
            <a:pPr lvl="0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software systems involved in the delivery, communicating over a loose coupling mechanism</a:t>
            </a:r>
          </a:p>
          <a:p>
            <a:pPr lvl="0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Inter-cloud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rtl="0" hangingPunct="0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Inter-cloud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an interconnected global "cloud of clouds" and an extension of the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268913" y="1951038"/>
            <a:ext cx="4811712" cy="3816350"/>
          </a:xfrm>
        </p:spPr>
      </p:pic>
      <p:sp>
        <p:nvSpPr>
          <p:cNvPr id="6" name="TextBox 5"/>
          <p:cNvSpPr txBox="1"/>
          <p:nvPr/>
        </p:nvSpPr>
        <p:spPr>
          <a:xfrm>
            <a:off x="6259512" y="6065837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Fig. 4 Cloud Architecture [8]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720</TotalTime>
  <Words>906</Words>
  <Application>Microsoft Office PowerPoint</Application>
  <PresentationFormat>Custom</PresentationFormat>
  <Paragraphs>137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Contents</vt:lpstr>
      <vt:lpstr>What is Cloud Computing?</vt:lpstr>
      <vt:lpstr>What is Cloud Computing?</vt:lpstr>
      <vt:lpstr>Slide 5</vt:lpstr>
      <vt:lpstr>Characteristics</vt:lpstr>
      <vt:lpstr>                Service Models</vt:lpstr>
      <vt:lpstr>Deployment Models</vt:lpstr>
      <vt:lpstr>Architecture</vt:lpstr>
      <vt:lpstr>Cloud  Engineering</vt:lpstr>
      <vt:lpstr>Security and privacy</vt:lpstr>
      <vt:lpstr>Cloud Clients</vt:lpstr>
      <vt:lpstr>Advantages</vt:lpstr>
      <vt:lpstr>References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Joshua Roy Wiegand</dc:creator>
  <cp:lastModifiedBy>Windows User</cp:lastModifiedBy>
  <cp:revision>72</cp:revision>
  <dcterms:modified xsi:type="dcterms:W3CDTF">2021-07-14T11:06:08Z</dcterms:modified>
</cp:coreProperties>
</file>