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7"/>
  </p:notesMasterIdLst>
  <p:handoutMasterIdLst>
    <p:handoutMasterId r:id="rId18"/>
  </p:handoutMasterIdLst>
  <p:sldIdLst>
    <p:sldId id="274" r:id="rId2"/>
    <p:sldId id="257" r:id="rId3"/>
    <p:sldId id="258" r:id="rId4"/>
    <p:sldId id="259" r:id="rId5"/>
    <p:sldId id="275" r:id="rId6"/>
    <p:sldId id="260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7" r:id="rId15"/>
    <p:sldId id="278" r:id="rId16"/>
  </p:sldIdLst>
  <p:sldSz cx="10080625" cy="7559675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99FF"/>
    <a:srgbClr val="D600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806" y="-114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E2352526-EF99-42E9-9B33-C1E3139CB971}" type="datetimeFigureOut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2/29/2012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WenQuanYi Micro Hei" pitchFamily="2"/>
              <a:cs typeface="Lohit Hindi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4993C105-3293-48CD-88B8-5309397579E8}" type="slidenum">
              <a:rPr/>
              <a:pPr marL="0" marR="0" lvl="0" indent="0" algn="r" rtl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400"/>
              </a:pPr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WenQuanYi Micro Hei" pitchFamily="2"/>
              <a:cs typeface="Lohit Hind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8165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599" y="764280"/>
            <a:ext cx="5028840" cy="37710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D09AC5E9-5155-47DD-92DA-8274775B41ED}" type="datetimeFigureOut">
              <a:rPr/>
              <a:pPr lvl="0"/>
              <a:t>2/29/2012</a:t>
            </a:fld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BFEA57AD-03E8-4CC3-BDED-D1751059394C}" type="slidenum">
              <a:rPr/>
              <a:pPr lvl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03478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en-US" sz="2000" b="0" i="0" u="none" strike="noStrike" kern="1200">
        <a:ln>
          <a:noFill/>
        </a:ln>
        <a:latin typeface="Arial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0000" tIns="45000" rIns="90000" bIns="45000" anchor="t"/>
          <a:lstStyle/>
          <a:p>
            <a:pPr lvl="0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lvl="0"/>
            <a:fld id="{55B783EA-2FE2-440A-B9F4-F9A9E8A15D40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A60D8CB0-A600-426D-B6AE-0852F87C9ABB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0AACE15A-E364-42E4-BDA2-9E0E362CE3BE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5BACCFF1-34B6-4C79-97C5-6AF5224096A0}" type="slidenum">
              <a:rPr lang="en-IN" smtClean="0"/>
              <a:pPr lvl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4C082AEA-5CEB-446A-AFD9-1230B9690095}" type="slidenum">
              <a:rPr lang="en-IN" smtClean="0"/>
              <a:pPr lvl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ADB5DB1D-6492-4CBB-B7DE-8A16ABE7605F}" type="slidenum">
              <a:rPr lang="en-IN" smtClean="0"/>
              <a:pPr lvl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0503809B-AE14-4F72-A756-15AC96E2F8C7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3E349014-03AE-4F1C-B550-D777964A3339}" type="slidenum">
              <a:rPr lang="en-IN" smtClean="0"/>
              <a:pPr lvl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B4090ACA-3F47-4097-96BE-B6DAFBCF8F42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lvl="0"/>
            <a:fld id="{9AD0F6C6-3D7D-4E19-BE31-B7243D156010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lvl="0"/>
            <a:fld id="{085AD24A-79CD-48C2-9578-4D38101EF2F7}" type="slidenum">
              <a:rPr lang="en-IN" smtClean="0"/>
              <a:pPr lvl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89822" y="5513771"/>
            <a:ext cx="4191444" cy="1590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9047" y="6376917"/>
            <a:ext cx="4191444" cy="923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89822" y="5513771"/>
            <a:ext cx="4191444" cy="159076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9047" y="6376917"/>
            <a:ext cx="4191444" cy="92396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 lvl="0"/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pPr lvl="0"/>
            <a:r>
              <a:rPr lang="en-US" smtClean="0"/>
              <a:t>Hope Foundation’s International Institute of Information Technology, I²IT, P-14 Rajiv Gandhi Infotech Park, Hinjawadi, Pune - 411 057 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pPr lvl="0"/>
            <a:fld id="{AD5DEB1A-7362-411D-9C8C-7B9EB88957EA}" type="slidenum">
              <a:rPr lang="en-IN" smtClean="0"/>
              <a:pPr lvl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stmetrics.com/blog/tech/what-is-cloud-computin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en.wikipedia.org/wiki/Cloud_computing_architecture" TargetMode="External"/><Relationship Id="rId5" Type="http://schemas.openxmlformats.org/officeDocument/2006/relationships/hyperlink" Target="https://www.ques10.com/p/30825/enlist-and-explain-various-service-model-and-deplo/" TargetMode="External"/><Relationship Id="rId4" Type="http://schemas.openxmlformats.org/officeDocument/2006/relationships/hyperlink" Target="https://computer.howstuffworks.com/cloud-computing/cloud-computing.htm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Box 8"/>
          <p:cNvSpPr txBox="1">
            <a:spLocks noChangeArrowheads="1"/>
          </p:cNvSpPr>
          <p:nvPr/>
        </p:nvSpPr>
        <p:spPr bwMode="auto">
          <a:xfrm>
            <a:off x="0" y="5923497"/>
            <a:ext cx="10080625" cy="1209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0794" tIns="50397" rIns="100794" bIns="50397">
            <a:spAutoFit/>
          </a:bodyPr>
          <a:lstStyle/>
          <a:p>
            <a:pPr algn="ctr"/>
            <a:r>
              <a:rPr lang="en-IN" b="1" dirty="0">
                <a:latin typeface="Tahoma" pitchFamily="34" charset="0"/>
                <a:cs typeface="Tahoma" pitchFamily="34" charset="0"/>
              </a:rPr>
              <a:t>HOPE FOUNDATION’S</a:t>
            </a:r>
          </a:p>
          <a:p>
            <a:pPr algn="ctr"/>
            <a:r>
              <a:rPr lang="en-IN" b="1" dirty="0">
                <a:latin typeface="Tahoma" pitchFamily="34" charset="0"/>
                <a:cs typeface="Tahoma" pitchFamily="34" charset="0"/>
              </a:rPr>
              <a:t>INTERNATIONAL INSTITUTE OF </a:t>
            </a:r>
            <a:r>
              <a:rPr lang="en-IN" b="1" dirty="0" smtClean="0">
                <a:latin typeface="Tahoma" pitchFamily="34" charset="0"/>
                <a:cs typeface="Tahoma" pitchFamily="34" charset="0"/>
              </a:rPr>
              <a:t>INFORMATION </a:t>
            </a:r>
            <a:r>
              <a:rPr lang="en-IN" b="1" dirty="0">
                <a:latin typeface="Tahoma" pitchFamily="34" charset="0"/>
                <a:cs typeface="Tahoma" pitchFamily="34" charset="0"/>
              </a:rPr>
              <a:t>TECHNOLOGY, (I²IT)</a:t>
            </a:r>
          </a:p>
          <a:p>
            <a:pPr algn="ctr"/>
            <a:r>
              <a:rPr lang="en-IN" b="1" dirty="0">
                <a:latin typeface="Tahoma" pitchFamily="34" charset="0"/>
                <a:cs typeface="Tahoma" pitchFamily="34" charset="0"/>
                <a:hlinkClick r:id="rId2"/>
              </a:rPr>
              <a:t>www.isquareit.edu.in</a:t>
            </a:r>
            <a:endParaRPr lang="en-IN" b="1" dirty="0"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en-IN" b="1" dirty="0">
                <a:latin typeface="Tahoma" pitchFamily="34" charset="0"/>
                <a:cs typeface="Tahoma" pitchFamily="34" charset="0"/>
              </a:rPr>
              <a:t>+91 20 22933441 /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38756"/>
            <a:ext cx="10080625" cy="520919"/>
          </a:xfrm>
        </p:spPr>
        <p:txBody>
          <a:bodyPr/>
          <a:lstStyle/>
          <a:p>
            <a:pPr lvl="0" algn="ctr"/>
            <a:r>
              <a:rPr lang="en-US" sz="1400" dirty="0" smtClean="0">
                <a:solidFill>
                  <a:srgbClr val="FF0000"/>
                </a:solidFill>
              </a:rPr>
              <a:t>Hope Foundation’s International  Institute of Information Technology, I²IT, P-14, </a:t>
            </a:r>
            <a:r>
              <a:rPr lang="en-US" sz="1400" dirty="0" err="1" smtClean="0">
                <a:solidFill>
                  <a:srgbClr val="FF0000"/>
                </a:solidFill>
              </a:rPr>
              <a:t>Hinjawadi</a:t>
            </a:r>
            <a:r>
              <a:rPr lang="en-US" sz="1400" dirty="0" smtClean="0">
                <a:solidFill>
                  <a:srgbClr val="FF0000"/>
                </a:solidFill>
              </a:rPr>
              <a:t>, </a:t>
            </a:r>
            <a:r>
              <a:rPr lang="en-US" sz="1400" dirty="0" err="1" smtClean="0">
                <a:solidFill>
                  <a:srgbClr val="FF0000"/>
                </a:solidFill>
              </a:rPr>
              <a:t>Pune</a:t>
            </a:r>
            <a:r>
              <a:rPr lang="en-US" sz="1400" dirty="0" smtClean="0">
                <a:solidFill>
                  <a:srgbClr val="FF0000"/>
                </a:solidFill>
              </a:rPr>
              <a:t> - 411 057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27650" name="AutoShape 2" descr="I²IT - Best Engineering Colleges in Pune | International Institute of  Techn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7652" name="AutoShape 4" descr="I²IT - Best Engineering Colleges in Pune | International Institute of  Technolog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8" name="TextBox 7"/>
          <p:cNvSpPr txBox="1"/>
          <p:nvPr/>
        </p:nvSpPr>
        <p:spPr>
          <a:xfrm>
            <a:off x="1763712" y="4160837"/>
            <a:ext cx="7086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000" b="1" dirty="0" smtClean="0">
                <a:latin typeface="Times New Roman" pitchFamily="18" charset="0"/>
                <a:cs typeface="Times New Roman" pitchFamily="18" charset="0"/>
              </a:rPr>
              <a:t>Cloud Computing</a:t>
            </a:r>
            <a:endParaRPr lang="en-IN" sz="3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21112" y="5075237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Prepared By</a:t>
            </a:r>
          </a:p>
          <a:p>
            <a:pPr algn="ctr"/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Prof. </a:t>
            </a:r>
            <a:r>
              <a:rPr lang="en-IN" b="1" dirty="0" err="1" smtClean="0">
                <a:latin typeface="Times New Roman" pitchFamily="18" charset="0"/>
                <a:cs typeface="Times New Roman" pitchFamily="18" charset="0"/>
              </a:rPr>
              <a:t>Mukesh</a:t>
            </a:r>
            <a:r>
              <a:rPr lang="en-IN" b="1" dirty="0" smtClean="0">
                <a:latin typeface="Times New Roman" pitchFamily="18" charset="0"/>
                <a:cs typeface="Times New Roman" pitchFamily="18" charset="0"/>
              </a:rPr>
              <a:t> More</a:t>
            </a:r>
            <a:endParaRPr lang="en-IN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 descr="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73512" y="274637"/>
            <a:ext cx="2550155" cy="3398837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Cloud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Engineering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708025" y="1493838"/>
            <a:ext cx="9372600" cy="52578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application of engineering disciplines to cloud computing</a:t>
            </a:r>
          </a:p>
          <a:p>
            <a:pPr lvl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High level concerns</a:t>
            </a:r>
          </a:p>
          <a:p>
            <a:pPr lvl="1" rtl="0" hangingPunct="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Commercialization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rtl="0" hangingPunct="0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Standardization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Governance in</a:t>
            </a:r>
          </a:p>
          <a:p>
            <a:pPr lvl="1" rtl="0"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Conceiving</a:t>
            </a:r>
          </a:p>
          <a:p>
            <a:pPr lvl="1" rtl="0"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Developing</a:t>
            </a:r>
          </a:p>
          <a:p>
            <a:pPr lvl="1" rtl="0"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Operating</a:t>
            </a:r>
          </a:p>
          <a:p>
            <a:pPr lvl="1" rtl="0"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86479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Security and privacy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6912" y="1646237"/>
            <a:ext cx="7402512" cy="4754562"/>
          </a:xfrm>
        </p:spPr>
        <p:txBody>
          <a:bodyPr>
            <a:normAutofit lnSpcReduction="10000"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Data protection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Physical Control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Identity management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Physical and personnel security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Availability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Application security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Privacy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Legal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980238"/>
            <a:ext cx="10080625" cy="495442"/>
          </a:xfrm>
        </p:spPr>
        <p:txBody>
          <a:bodyPr/>
          <a:lstStyle/>
          <a:p>
            <a:pPr lvl="0" algn="ctr"/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Hope Foundation’s International Institute of Information Technology, I²IT, P-14 Rajiv Gandhi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Infotech</a:t>
            </a: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Park,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Hinjawadi</a:t>
            </a: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US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- 411 057 </a:t>
            </a:r>
            <a:endParaRPr lang="en-US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Cloud Clients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1077913" y="1722438"/>
            <a:ext cx="9002712" cy="5059362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Google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Chrome book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Web browsers</a:t>
            </a:r>
          </a:p>
          <a:p>
            <a:pPr lvl="0"/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Company specific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applications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96912" y="1722437"/>
            <a:ext cx="7661275" cy="4384675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Cloud  everyday use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save huge amounts of data</a:t>
            </a:r>
          </a:p>
          <a:p>
            <a:pPr lvl="0"/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Easier to maintain information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Makes security easy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Maintainability and sustainability are better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31825" y="1722438"/>
            <a:ext cx="9448800" cy="4754562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>
              <a:buSzPct val="100000"/>
              <a:buNone/>
            </a:pP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[1]  "cloud computing." Dictionary.com Unabridged. Random House, Inc. 27 Feb. 2012. &lt;Dictionary.com http://dictionary.reference.com/browse/cloud computing&gt;.</a:t>
            </a:r>
          </a:p>
          <a:p>
            <a:pPr lvl="0">
              <a:buSzPct val="100000"/>
              <a:buNone/>
            </a:pP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[2]  “Cloud computing security.” </a:t>
            </a:r>
            <a:r>
              <a:rPr sz="16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Wikipedia, The Free Encyclopedia.</a:t>
            </a: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Wikimedia Foundation, Inc.. 20 Feb 2012. Web. 27 Feb 2012. &lt;http://en.wikipedia.org/wiki/Cloud_computing_security&gt;.</a:t>
            </a:r>
          </a:p>
          <a:p>
            <a:pPr lvl="0">
              <a:buSzPct val="100000"/>
              <a:buNone/>
            </a:pP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[3]  “ Cloud computing.” </a:t>
            </a:r>
            <a:r>
              <a:rPr sz="16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Wikipedia, The Free Encyclopedia.</a:t>
            </a: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Wikimedia Foundation, Inc.. 28 February 2012. Web. 27 Feb 2012. &lt;http://en.wikipedia.org/wiki/Cloud_computing&gt;.</a:t>
            </a:r>
          </a:p>
          <a:p>
            <a:pPr>
              <a:buSzPct val="100000"/>
              <a:buNone/>
            </a:pP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[4]  nanospeak, . "Top Cloud Computing Companies List To Watch and Invest in 2012." </a:t>
            </a:r>
            <a:r>
              <a:rPr sz="1600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 Pages</a:t>
            </a: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10 Feb 2010: n. page. Web. 29 Feb. 2012. &lt;http://nanospeck.hubpages.com/hub/Best-Cloud-Service-Providers&gt;.</a:t>
            </a:r>
          </a:p>
          <a:p>
            <a:pPr>
              <a:buSzPct val="100000"/>
              <a:buNone/>
            </a:pPr>
            <a:r>
              <a:rPr sz="16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[5]  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https://www.fastmetrics.com/blog/tech/what-is-cloud-computing/</a:t>
            </a:r>
            <a:endParaRPr lang="en-I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[6]  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https://computer.howstuffworks.com/cloud-computing/cloud-computing.htm</a:t>
            </a:r>
            <a:endParaRPr lang="en-I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[7]  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https://www.ques10.com/p/30825/enlist-and-explain-various-service-model-and-deplo/</a:t>
            </a:r>
            <a:endParaRPr lang="en-I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[8]  </a:t>
            </a:r>
            <a:r>
              <a:rPr lang="en-IN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https://en.wikipedia.org/wiki/Cloud_computing_architecture</a:t>
            </a:r>
            <a:endParaRPr lang="en-I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endParaRPr lang="en-IN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endParaRPr lang="en-IN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>
              <a:buSzPct val="100000"/>
              <a:buNone/>
            </a:pP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 marL="622350" indent="-514350">
              <a:buSzPct val="100000"/>
              <a:buNone/>
            </a:pPr>
            <a:endParaRPr sz="1600" smtClean="0">
              <a:latin typeface="Times New Roman" pitchFamily="18" charset="0"/>
              <a:cs typeface="Times New Roman" pitchFamily="18" charset="0"/>
            </a:endParaRPr>
          </a:p>
          <a:p>
            <a:pPr marL="622350" lvl="0" indent="-514350">
              <a:buFont typeface="+mj-lt"/>
              <a:buAutoNum type="arabicPeriod"/>
            </a:pP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49312" y="579437"/>
            <a:ext cx="8229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3200" dirty="0" smtClean="0"/>
              <a:t>Thank You </a:t>
            </a:r>
          </a:p>
          <a:p>
            <a:endParaRPr lang="en-IN" dirty="0" smtClean="0"/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further information please contact  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/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Prof. 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Mukesh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More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Department of Computer Engineering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Hope Foundation’s International Institute of Information Technology, I²IT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Hinjawadi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– 411 057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Phone - +91 20 22933441/9284960835</a:t>
            </a:r>
          </a:p>
          <a:p>
            <a:pPr algn="ctr"/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www.isquareit.edu.in | mukeshm@isquareit.edu.in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712" y="6886800"/>
            <a:ext cx="9448800" cy="520919"/>
          </a:xfrm>
        </p:spPr>
        <p:txBody>
          <a:bodyPr/>
          <a:lstStyle/>
          <a:p>
            <a:pPr lvl="0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 wrap="square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341438"/>
            <a:ext cx="6781800" cy="4953000"/>
          </a:xfrm>
        </p:spPr>
        <p:txBody>
          <a:bodyPr wrap="square" anchor="t"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marL="0" lvl="0" indent="0"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What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the cloud computing?</a:t>
            </a:r>
          </a:p>
          <a:p>
            <a:pPr marL="0" lvl="0" indent="0"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Cloud  Computing Components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l"/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Service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</a:p>
          <a:p>
            <a:pPr marL="0" lvl="0" indent="0"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Deployment </a:t>
            </a:r>
            <a:r>
              <a:rPr lang="en-US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</a:p>
          <a:p>
            <a:pPr marL="0" lvl="0" indent="0"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Architecture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l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Cloud Engineering</a:t>
            </a:r>
            <a:endParaRPr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l"/>
            <a:r>
              <a:rPr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Security and Privacy</a:t>
            </a:r>
          </a:p>
          <a:p>
            <a:pPr marL="0" lvl="0" indent="0" algn="l"/>
            <a:r>
              <a:rPr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Cloud Clients</a:t>
            </a:r>
          </a:p>
          <a:p>
            <a:pPr marL="0" lvl="0" indent="0" algn="l"/>
            <a:r>
              <a:rPr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Advanatges</a:t>
            </a:r>
          </a:p>
          <a:p>
            <a:pPr marL="0" lvl="0" indent="0" algn="l"/>
            <a:r>
              <a:rPr sz="20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References</a:t>
            </a:r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What is ARM?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50838"/>
            <a:ext cx="9072563" cy="1262062"/>
          </a:xfrm>
        </p:spPr>
        <p:txBody>
          <a:bodyPr wrap="square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Cloud Computing?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98638"/>
            <a:ext cx="9067800" cy="4959350"/>
          </a:xfrm>
        </p:spPr>
        <p:txBody>
          <a:bodyPr wrap="square" anchor="t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marL="0" lv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Cloud computing : </a:t>
            </a:r>
          </a:p>
          <a:p>
            <a:pPr marL="432000" lvl="1" indent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Internet-based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computing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32000" lvl="1" indent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large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groups of remote servers are networked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32000" lvl="1" indent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sharing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data-processing tasks, centralized data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storage, computer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services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resources</a:t>
            </a:r>
          </a:p>
          <a:p>
            <a:pPr marL="432000" lvl="1" indent="0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computer related task that is done entirely on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Internet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008063" y="274638"/>
            <a:ext cx="9072562" cy="1262062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Cloud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omputing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20713" y="1874838"/>
            <a:ext cx="9459912" cy="4830762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Allows users to deal with the software without having the hardware.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Everything is done by remote, nothing is saved locally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lum/>
            <a:alphaModFix/>
          </a:blip>
          <a:srcRect/>
          <a:stretch>
            <a:fillRect/>
          </a:stretch>
        </p:blipFill>
        <p:spPr>
          <a:xfrm>
            <a:off x="2449512" y="1112837"/>
            <a:ext cx="5715000" cy="470401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3516312" y="6065837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Fig. 1  Cloud Computing Components [5]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4512" y="350837"/>
            <a:ext cx="922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400" dirty="0" smtClean="0">
                <a:latin typeface="Times New Roman" pitchFamily="18" charset="0"/>
                <a:cs typeface="Times New Roman" pitchFamily="18" charset="0"/>
              </a:rPr>
              <a:t>Cloud Computing Components</a:t>
            </a:r>
            <a:endParaRPr lang="en-IN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02483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Characteristics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036638"/>
            <a:ext cx="5105400" cy="4384675"/>
          </a:xfrm>
        </p:spPr>
        <p:txBody>
          <a:bodyPr>
            <a:no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Empowerment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Agility and API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Cost  and Security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Device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location independence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Visualization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Multi-tenancy</a:t>
            </a:r>
          </a:p>
          <a:p>
            <a:r>
              <a:rPr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Reliability and Maintenance</a:t>
            </a:r>
          </a:p>
          <a:p>
            <a:pPr lvl="0"/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Scalability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Elasticity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753100" y="1493838"/>
            <a:ext cx="4327525" cy="4327525"/>
          </a:xfrm>
        </p:spPr>
      </p:pic>
      <p:sp>
        <p:nvSpPr>
          <p:cNvPr id="6" name="TextBox 5"/>
          <p:cNvSpPr txBox="1"/>
          <p:nvPr/>
        </p:nvSpPr>
        <p:spPr>
          <a:xfrm>
            <a:off x="5421312" y="5913437"/>
            <a:ext cx="4125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Fig.  2 How Cloud Computing Works [6]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904038"/>
            <a:ext cx="10080625" cy="571642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1008063" y="274638"/>
            <a:ext cx="9072562" cy="779462"/>
          </a:xfrm>
        </p:spPr>
        <p:txBody>
          <a:bodyPr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Service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265238"/>
            <a:ext cx="5268913" cy="46482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Infrastructure as a Service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IaaS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Basic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service users maintain software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Platform as a Service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Users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given software and hardware automatically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as a Service (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SaaS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and hardware is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transparent</a:t>
            </a:r>
          </a:p>
          <a:p>
            <a:pPr lvl="1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User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only knows their own access point</a:t>
            </a: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753100" y="1265238"/>
            <a:ext cx="4327525" cy="4664075"/>
          </a:xfrm>
        </p:spPr>
      </p:pic>
      <p:sp>
        <p:nvSpPr>
          <p:cNvPr id="6" name="TextBox 5"/>
          <p:cNvSpPr txBox="1"/>
          <p:nvPr/>
        </p:nvSpPr>
        <p:spPr>
          <a:xfrm>
            <a:off x="5497512" y="6294437"/>
            <a:ext cx="45768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Fig. 3 Service  Models of Cloud Computing [7]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904038"/>
            <a:ext cx="10080625" cy="571642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Infotech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Pune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- 411 057 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Deployment Models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631825" y="1417638"/>
            <a:ext cx="9448800" cy="5486400"/>
          </a:xfrm>
        </p:spPr>
        <p:txBody>
          <a:bodyPr>
            <a:no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Public cloud</a:t>
            </a:r>
          </a:p>
          <a:p>
            <a:pPr lvl="1" rtl="0" hangingPunct="0"/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Done by service providers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Community cloud</a:t>
            </a:r>
          </a:p>
          <a:p>
            <a:pPr lvl="1" hangingPunct="0"/>
            <a:r>
              <a:rPr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organizations from a specific community with common concerns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Private cloud</a:t>
            </a:r>
          </a:p>
          <a:p>
            <a:pPr lvl="1" rtl="0" hangingPunct="0"/>
            <a:r>
              <a:rPr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operated solely for a single organization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Hybrid cloud</a:t>
            </a:r>
          </a:p>
          <a:p>
            <a:pPr lvl="1" rtl="0" hangingPunct="0"/>
            <a:r>
              <a:rPr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composition of two or more clouds (private, community or public)</a:t>
            </a:r>
          </a:p>
          <a:p>
            <a:pPr lvl="0"/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Private Cloud Rentals</a:t>
            </a:r>
          </a:p>
          <a:p>
            <a:pPr lvl="1" hangingPunct="0"/>
            <a:r>
              <a:rPr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option to consider when security is a concern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7073196"/>
            <a:ext cx="10080625" cy="486479"/>
          </a:xfrm>
        </p:spPr>
        <p:txBody>
          <a:bodyPr/>
          <a:lstStyle/>
          <a:p>
            <a:pPr lvl="0" algn="ctr"/>
            <a:r>
              <a:rPr lang="en-US" b="1" dirty="0" smtClean="0">
                <a:solidFill>
                  <a:srgbClr val="FF0000"/>
                </a:solidFill>
              </a:rPr>
              <a:t>Hope Foundation’s International Institute of Information Technology, I²IT, P-14 Rajiv Gandhi </a:t>
            </a:r>
            <a:r>
              <a:rPr lang="en-US" b="1" dirty="0" err="1" smtClean="0">
                <a:solidFill>
                  <a:srgbClr val="FF0000"/>
                </a:solidFill>
              </a:rPr>
              <a:t>Infotech</a:t>
            </a:r>
            <a:r>
              <a:rPr lang="en-US" b="1" dirty="0" smtClean="0">
                <a:solidFill>
                  <a:srgbClr val="FF0000"/>
                </a:solidFill>
              </a:rPr>
              <a:t> Park, </a:t>
            </a:r>
            <a:r>
              <a:rPr lang="en-US" b="1" dirty="0" err="1" smtClean="0">
                <a:solidFill>
                  <a:srgbClr val="FF0000"/>
                </a:solidFill>
              </a:rPr>
              <a:t>Hinjawadi</a:t>
            </a:r>
            <a:r>
              <a:rPr lang="en-US" b="1" dirty="0" smtClean="0">
                <a:solidFill>
                  <a:srgbClr val="FF0000"/>
                </a:solidFill>
              </a:rPr>
              <a:t>, </a:t>
            </a:r>
            <a:r>
              <a:rPr lang="en-US" b="1" dirty="0" err="1" smtClean="0">
                <a:solidFill>
                  <a:srgbClr val="FF0000"/>
                </a:solidFill>
              </a:rPr>
              <a:t>Pune</a:t>
            </a:r>
            <a:r>
              <a:rPr lang="en-US" b="1" dirty="0" smtClean="0">
                <a:solidFill>
                  <a:srgbClr val="FF0000"/>
                </a:solidFill>
              </a:rPr>
              <a:t> - 411 057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itle 1"/>
          <p:cNvSpPr txBox="1">
            <a:spLocks noGrp="1"/>
          </p:cNvSpPr>
          <p:nvPr>
            <p:ph type="title" idx="4294967295"/>
          </p:nvPr>
        </p:nvSpPr>
        <p:spPr>
          <a:xfrm>
            <a:off x="0" y="301625"/>
            <a:ext cx="9072563" cy="1262063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>
              <a:buNone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Architecture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4294967295"/>
          </p:nvPr>
        </p:nvSpPr>
        <p:spPr>
          <a:xfrm>
            <a:off x="0" y="1722438"/>
            <a:ext cx="4648200" cy="4419600"/>
          </a:xfrm>
        </p:spPr>
        <p:txBody>
          <a:bodyPr>
            <a:normAutofit/>
          </a:bodyPr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en-US" sz="28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en-US" sz="24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solidFill>
                  <a:srgbClr val="FFFFFF"/>
                </a:solidFill>
                <a:latin typeface="Arial" pitchFamily="18"/>
                <a:ea typeface="WenQuanYi Micro Hei" pitchFamily="2"/>
                <a:cs typeface="Lohit Hindi" pitchFamily="2"/>
              </a:defRPr>
            </a:lvl9pPr>
          </a:lstStyle>
          <a:p>
            <a:pPr lvl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software systems involved in the delivery, communicating over a loose coupling mechanism</a:t>
            </a:r>
          </a:p>
          <a:p>
            <a:pPr lvl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Inter-cloud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rtl="0" hangingPunct="0"/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Inter-cloud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an interconnected global "cloud of clouds" and an extension of the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Internet</a:t>
            </a:r>
            <a:endParaRPr lang="en-US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Placeholder 3"/>
          <p:cNvPicPr>
            <a:picLocks noGrp="1" noChangeAspect="1"/>
          </p:cNvPicPr>
          <p:nvPr>
            <p:ph type="pic" idx="4294967295"/>
          </p:nvPr>
        </p:nvPicPr>
        <p:blipFill>
          <a:blip r:embed="rId3" cstate="print">
            <a:lum/>
            <a:alphaModFix/>
          </a:blip>
          <a:srcRect/>
          <a:stretch>
            <a:fillRect/>
          </a:stretch>
        </p:blipFill>
        <p:spPr>
          <a:xfrm>
            <a:off x="5268913" y="1951038"/>
            <a:ext cx="4811712" cy="3816350"/>
          </a:xfrm>
        </p:spPr>
      </p:pic>
      <p:sp>
        <p:nvSpPr>
          <p:cNvPr id="6" name="TextBox 5"/>
          <p:cNvSpPr txBox="1"/>
          <p:nvPr/>
        </p:nvSpPr>
        <p:spPr>
          <a:xfrm>
            <a:off x="6259512" y="6065837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Fig. 4 Cloud Architecture [8]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720</TotalTime>
  <Words>906</Words>
  <Application>Microsoft Office PowerPoint</Application>
  <PresentationFormat>Custom</PresentationFormat>
  <Paragraphs>137</Paragraphs>
  <Slides>15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Slide 1</vt:lpstr>
      <vt:lpstr>Contents</vt:lpstr>
      <vt:lpstr>What is Cloud Computing?</vt:lpstr>
      <vt:lpstr>What is Cloud Computing?</vt:lpstr>
      <vt:lpstr>Slide 5</vt:lpstr>
      <vt:lpstr>Characteristics</vt:lpstr>
      <vt:lpstr>                Service Models</vt:lpstr>
      <vt:lpstr>Deployment Models</vt:lpstr>
      <vt:lpstr>Architecture</vt:lpstr>
      <vt:lpstr>Cloud  Engineering</vt:lpstr>
      <vt:lpstr>Security and privacy</vt:lpstr>
      <vt:lpstr>Cloud Clients</vt:lpstr>
      <vt:lpstr>Advantages</vt:lpstr>
      <vt:lpstr>References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Joshua Roy Wiegand</dc:creator>
  <cp:lastModifiedBy>Windows User</cp:lastModifiedBy>
  <cp:revision>72</cp:revision>
  <dcterms:modified xsi:type="dcterms:W3CDTF">2021-07-14T11:06:08Z</dcterms:modified>
</cp:coreProperties>
</file>