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7" r:id="rId3"/>
    <p:sldId id="265" r:id="rId4"/>
    <p:sldId id="266" r:id="rId5"/>
    <p:sldId id="258" r:id="rId6"/>
    <p:sldId id="271" r:id="rId7"/>
    <p:sldId id="273" r:id="rId8"/>
    <p:sldId id="275" r:id="rId9"/>
    <p:sldId id="259" r:id="rId10"/>
    <p:sldId id="260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67" d="100"/>
          <a:sy n="67" d="100"/>
        </p:scale>
        <p:origin x="-78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BBDABA-E54A-47FC-8070-AD71C0702EEE}" type="datetimeFigureOut">
              <a:rPr lang="en-US"/>
              <a:pPr>
                <a:defRPr/>
              </a:pPr>
              <a:t>7/12/2021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BEB68E5-EB58-4C7F-93A7-2B76002694C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D5C68-EE78-4ED5-9347-D7AAA53D87C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F9334-C402-400C-871C-484A350BBBE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7C3F9-6864-4756-BA32-C5411082EDA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D2B53-8A0F-4EB0-BF13-069C725AF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C057F-E2DF-4774-BB94-955B9EEF7FB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F02BD-29DA-4084-B305-135A8D2BD09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DA69D-2C50-4C9E-9F24-A33B783D6FC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AA32-93F5-46FD-B90C-C5A80856FE9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E1C38-CDDF-40C1-8941-2DBF33A5E66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C192E-E8ED-473B-AD0E-6273E6BA099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093B6-FAAF-4391-802C-1A202C8A64F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2755D-A96E-45DF-B64A-5A9616C70C4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Advanced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4E0573-CDCB-4231-A444-ED43949C699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jitkumars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7F9B2-68BC-43DF-B4B7-C2CFA9A3E495}" type="slidenum">
              <a:rPr lang="en-IN"/>
              <a:pPr>
                <a:defRPr/>
              </a:pPr>
              <a:t>1</a:t>
            </a:fld>
            <a:endParaRPr lang="en-IN"/>
          </a:p>
        </p:txBody>
      </p:sp>
      <p:pic>
        <p:nvPicPr>
          <p:cNvPr id="3075" name="Picture 7" descr="only_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981075"/>
            <a:ext cx="3179763" cy="367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0" y="5373688"/>
            <a:ext cx="914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IN" sz="1600" b="1" dirty="0">
                <a:latin typeface="Tahoma" pitchFamily="34" charset="0"/>
                <a:cs typeface="Tahoma" pitchFamily="34" charset="0"/>
              </a:rPr>
              <a:t>HOPE FOUNDATION’S</a:t>
            </a:r>
          </a:p>
          <a:p>
            <a:pPr algn="ctr"/>
            <a:r>
              <a:rPr lang="en-IN" b="1" dirty="0">
                <a:latin typeface="Tahoma" pitchFamily="34" charset="0"/>
                <a:cs typeface="Tahoma" pitchFamily="34" charset="0"/>
              </a:rPr>
              <a:t>INTERNATIONAL INSTITUTE OF </a:t>
            </a:r>
            <a:r>
              <a:rPr lang="en-IN" b="1" dirty="0" smtClean="0">
                <a:latin typeface="Tahoma" pitchFamily="34" charset="0"/>
                <a:cs typeface="Tahoma" pitchFamily="34" charset="0"/>
              </a:rPr>
              <a:t>INFORMATION </a:t>
            </a:r>
            <a:r>
              <a:rPr lang="en-IN" b="1" dirty="0">
                <a:latin typeface="Tahoma" pitchFamily="34" charset="0"/>
                <a:cs typeface="Tahoma" pitchFamily="34" charset="0"/>
              </a:rPr>
              <a:t>TECHNOLOGY, (I²IT)</a:t>
            </a:r>
          </a:p>
          <a:p>
            <a:pPr algn="ctr"/>
            <a:r>
              <a:rPr lang="en-IN" sz="1600" b="1" dirty="0">
                <a:latin typeface="Tahoma" pitchFamily="34" charset="0"/>
                <a:cs typeface="Tahoma" pitchFamily="34" charset="0"/>
                <a:hlinkClick r:id="rId3"/>
              </a:rPr>
              <a:t>www.isquareit.edu.in</a:t>
            </a:r>
            <a:endParaRPr lang="en-IN" sz="1600" b="1" dirty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IN" sz="1600" b="1" dirty="0">
                <a:latin typeface="Tahoma" pitchFamily="34" charset="0"/>
                <a:cs typeface="Tahoma" pitchFamily="34" charset="0"/>
              </a:rPr>
              <a:t>+91 20 22933441 /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b="1" dirty="0" smtClean="0"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ctr">
              <a:buFontTx/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HPC clusters provide the most efficient, flexible, cost</a:t>
            </a:r>
          </a:p>
          <a:p>
            <a:pPr marL="609600" indent="-609600"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effective computing  environments for HPC simulations</a:t>
            </a:r>
          </a:p>
          <a:p>
            <a:pPr marL="609600" indent="-609600" algn="just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HPC use most efficient algorithms on computers capable of the highest performance to solve the most demanding</a:t>
            </a:r>
          </a:p>
          <a:p>
            <a:pPr marL="609600" indent="-609600" algn="just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FA70E-39F1-4096-B1B7-AFA6B854882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221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Tel - +91 20 22933441 / 2 / 3  |  Website - </a:t>
            </a:r>
            <a:r>
              <a:rPr lang="en-US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>
                <a:solidFill>
                  <a:schemeClr val="tx1"/>
                </a:solidFill>
              </a:rPr>
              <a:t> ; Email - </a:t>
            </a:r>
            <a:r>
              <a:rPr lang="en-US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9222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47050" cy="45259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dirty="0" smtClean="0"/>
              <a:t>THANK YOU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N" dirty="0" smtClean="0"/>
          </a:p>
          <a:p>
            <a:pPr marL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further information please contact</a:t>
            </a:r>
          </a:p>
          <a:p>
            <a:pPr marL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Prof.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Nitin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Alzende</a:t>
            </a:r>
            <a:endParaRPr lang="en-IN" sz="17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Department of Computer Engineering</a:t>
            </a:r>
          </a:p>
          <a:p>
            <a:pPr marL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 International Institute of Information Technology, I²IT</a:t>
            </a:r>
          </a:p>
          <a:p>
            <a:pPr marL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Hinjawadi, Pune – 411 057</a:t>
            </a:r>
          </a:p>
          <a:p>
            <a:pPr marL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Phone - +91 20 22933441</a:t>
            </a:r>
          </a:p>
          <a:p>
            <a:pPr marL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|  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ajitkumars@isquareit.edu.in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IN" sz="17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ABCA1-8078-445F-BAEE-535F1A101B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3316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IN" sz="4200" b="1" dirty="0" smtClean="0"/>
              <a:t>Introduction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>
                <a:solidFill>
                  <a:schemeClr val="tx1"/>
                </a:solidFill>
              </a:rPr>
              <a:t>Infotech</a:t>
            </a:r>
            <a:r>
              <a:rPr lang="en-US" dirty="0">
                <a:solidFill>
                  <a:schemeClr val="tx1"/>
                </a:solidFill>
              </a:rPr>
              <a:t> Park, </a:t>
            </a:r>
            <a:r>
              <a:rPr lang="en-US" dirty="0" err="1">
                <a:solidFill>
                  <a:schemeClr val="tx1"/>
                </a:solidFill>
              </a:rPr>
              <a:t>Hinjawadi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Pune</a:t>
            </a:r>
            <a:r>
              <a:rPr lang="en-US" dirty="0">
                <a:solidFill>
                  <a:schemeClr val="tx1"/>
                </a:solidFill>
              </a:rPr>
              <a:t>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>
                <a:solidFill>
                  <a:schemeClr val="tx1"/>
                </a:solidFill>
              </a:rPr>
              <a:t> ; Email -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FD52B-1FB0-4779-8713-0A7364416ABE}" type="slidenum">
              <a:rPr lang="en-IN"/>
              <a:pPr>
                <a:defRPr/>
              </a:pPr>
              <a:t>2</a:t>
            </a:fld>
            <a:endParaRPr lang="en-IN"/>
          </a:p>
        </p:txBody>
      </p:sp>
      <p:pic>
        <p:nvPicPr>
          <p:cNvPr id="4101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45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14282" y="1071546"/>
            <a:ext cx="8302273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High speed computing was implemented in 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supercomputer for scientific research</a:t>
            </a:r>
          </a:p>
          <a:p>
            <a:pPr algn="just"/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Tools &amp; systems are available to implement  &amp; create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high performance computing systems</a:t>
            </a:r>
          </a:p>
          <a:p>
            <a:pPr algn="just"/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HPC can be used for scientific, research &amp; computational 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systems</a:t>
            </a:r>
          </a:p>
          <a:p>
            <a:pPr algn="just"/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Main area of discipline is developing parallel processing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algorithm &amp; software</a:t>
            </a:r>
          </a:p>
          <a:p>
            <a:pPr algn="just"/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Programs can be divided into small independent parts &amp; </a:t>
            </a:r>
          </a:p>
          <a:p>
            <a:pPr algn="just"/>
            <a:r>
              <a:rPr lang="en-US" sz="2400" dirty="0" smtClean="0"/>
              <a:t>   can be executed simultaneously by separate processor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4290"/>
            <a:ext cx="8229600" cy="1131910"/>
          </a:xfrm>
        </p:spPr>
        <p:txBody>
          <a:bodyPr/>
          <a:lstStyle/>
          <a:p>
            <a:r>
              <a:rPr lang="en-US" sz="3200" dirty="0" smtClean="0"/>
              <a:t>       </a:t>
            </a:r>
            <a:r>
              <a:rPr lang="en-US" sz="4200" b="1" dirty="0" smtClean="0"/>
              <a:t>Need for increased computing power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458200" cy="4991100"/>
          </a:xfrm>
        </p:spPr>
        <p:txBody>
          <a:bodyPr/>
          <a:lstStyle/>
          <a:p>
            <a:pPr marL="990600" lvl="1" indent="-5334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Computational power is increasing but so are </a:t>
            </a:r>
          </a:p>
          <a:p>
            <a:pPr marL="990600" lvl="1" indent="-533400"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computational needs</a:t>
            </a:r>
          </a:p>
          <a:p>
            <a:pPr marL="990600" lvl="1" indent="-533400" algn="just">
              <a:lnSpc>
                <a:spcPct val="90000"/>
              </a:lnSpc>
              <a:buFontTx/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990600" lvl="1" indent="-533400" algn="just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Weather Prediction</a:t>
            </a:r>
          </a:p>
          <a:p>
            <a:pPr marL="1390650" lvl="2" indent="-5334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Inputs are received from weather stations / sensors</a:t>
            </a:r>
          </a:p>
          <a:p>
            <a:pPr marL="1390650" lvl="2" indent="-5334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High computation power is needed to process this input, so that we can predict tomorrow’s weather forecast today</a:t>
            </a:r>
          </a:p>
          <a:p>
            <a:pPr marL="990600" lvl="1" indent="-533400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Business</a:t>
            </a:r>
          </a:p>
          <a:p>
            <a:pPr marL="1390650" lvl="2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Financial and economic modeling</a:t>
            </a:r>
          </a:p>
          <a:p>
            <a:pPr marL="1390650" lvl="2" indent="-53340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Transaction processing, web services and search engines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DFBE9-DFDF-4274-959B-C5AE761D043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5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>
                <a:solidFill>
                  <a:schemeClr val="tx1"/>
                </a:solidFill>
              </a:rPr>
              <a:t>Infotech</a:t>
            </a:r>
            <a:r>
              <a:rPr lang="en-US" dirty="0">
                <a:solidFill>
                  <a:schemeClr val="tx1"/>
                </a:solidFill>
              </a:rPr>
              <a:t> Park, </a:t>
            </a:r>
            <a:r>
              <a:rPr lang="en-US" dirty="0" err="1">
                <a:solidFill>
                  <a:schemeClr val="tx1"/>
                </a:solidFill>
              </a:rPr>
              <a:t>Hinjawadi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Pune</a:t>
            </a:r>
            <a:r>
              <a:rPr lang="en-US" dirty="0">
                <a:solidFill>
                  <a:schemeClr val="tx1"/>
                </a:solidFill>
              </a:rPr>
              <a:t>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>
                <a:solidFill>
                  <a:schemeClr val="tx1"/>
                </a:solidFill>
              </a:rPr>
              <a:t> ; Email -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5126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0"/>
            <a:ext cx="8229600" cy="1143000"/>
          </a:xfrm>
        </p:spPr>
        <p:txBody>
          <a:bodyPr/>
          <a:lstStyle/>
          <a:p>
            <a:r>
              <a:rPr lang="en-US" sz="4200" b="1" dirty="0" smtClean="0"/>
              <a:t>High-Performance</a:t>
            </a:r>
            <a:r>
              <a:rPr lang="en-US" sz="4000" b="1" dirty="0" smtClean="0"/>
              <a:t> </a:t>
            </a:r>
            <a:r>
              <a:rPr lang="en-US" sz="4200" b="1" dirty="0" smtClean="0"/>
              <a:t>Computing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609600" indent="-6096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High-Performance Computing  is fast computing</a:t>
            </a:r>
          </a:p>
          <a:p>
            <a:pPr marL="609600" indent="-609600" algn="just">
              <a:lnSpc>
                <a:spcPts val="2880"/>
              </a:lnSpc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Computations in parallel over multiple compute</a:t>
            </a:r>
          </a:p>
          <a:p>
            <a:pPr marL="609600" indent="-609600" algn="just">
              <a:lnSpc>
                <a:spcPts val="2880"/>
              </a:lnSpc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elements</a:t>
            </a:r>
          </a:p>
          <a:p>
            <a:pPr marL="609600" indent="-609600" algn="just">
              <a:lnSpc>
                <a:spcPts val="2880"/>
              </a:lnSpc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High speed network to connect compute elements</a:t>
            </a:r>
          </a:p>
          <a:p>
            <a:pPr marL="609600" indent="-609600" algn="just">
              <a:lnSpc>
                <a:spcPts val="2880"/>
              </a:lnSpc>
              <a:buFont typeface="Wingdings" pitchFamily="2" charset="2"/>
              <a:buChar char="Ø"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ts val="288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HPC systems have shifted from supercomputing to computing clusters</a:t>
            </a:r>
          </a:p>
          <a:p>
            <a:pPr marL="609600" indent="-609600" algn="just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buFont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FontTx/>
              <a:buNone/>
            </a:pPr>
            <a:endParaRPr lang="en-US" sz="2800" dirty="0" smtClean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E88F5-518F-4F41-827E-04D941B5B22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9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Tel - +91 20 22933441 / 2 / 3  |  Website - </a:t>
            </a:r>
            <a:r>
              <a:rPr lang="en-US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>
                <a:solidFill>
                  <a:schemeClr val="tx1"/>
                </a:solidFill>
              </a:rPr>
              <a:t> ; Email - </a:t>
            </a:r>
            <a:r>
              <a:rPr lang="en-US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6150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0"/>
            <a:ext cx="8229600" cy="1143000"/>
          </a:xfrm>
        </p:spPr>
        <p:txBody>
          <a:bodyPr/>
          <a:lstStyle/>
          <a:p>
            <a:r>
              <a:rPr lang="en-US" sz="4200" b="1" dirty="0" smtClean="0"/>
              <a:t>High-Performance Computing </a:t>
            </a:r>
            <a:endParaRPr lang="en-US" sz="4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71546"/>
            <a:ext cx="8458200" cy="5181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Hardware </a:t>
            </a:r>
          </a:p>
          <a:p>
            <a:pPr marL="609600" indent="-609600" algn="just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Computer Architecture</a:t>
            </a:r>
          </a:p>
          <a:p>
            <a:pPr marL="609600" indent="-609600" algn="just">
              <a:buFontTx/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Vector Computer, Clusters, Distributed System</a:t>
            </a:r>
          </a:p>
          <a:p>
            <a:pPr marL="609600" indent="-609600" algn="just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Network Connections</a:t>
            </a:r>
          </a:p>
          <a:p>
            <a:pPr marL="609600" indent="-609600" algn="just">
              <a:buFontTx/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Ethernet, Proprietary networks </a:t>
            </a:r>
          </a:p>
          <a:p>
            <a:pPr marL="609600" indent="-609600" algn="just">
              <a:buFontTx/>
              <a:buNone/>
            </a:pPr>
            <a:endParaRPr lang="en-US" sz="2400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Software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Programming models</a:t>
            </a:r>
          </a:p>
          <a:p>
            <a:pPr marL="609600" indent="-609600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MPI, Shared memory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Applications</a:t>
            </a:r>
          </a:p>
          <a:p>
            <a:pPr marL="609600" indent="-609600">
              <a:buFontTx/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Open source, commercial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54EBA-3C05-4781-9FF7-2C259F996AC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3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Tel - +91 20 22933441 / 2 / 3  |  Website - </a:t>
            </a:r>
            <a:r>
              <a:rPr lang="en-US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>
                <a:solidFill>
                  <a:schemeClr val="tx1"/>
                </a:solidFill>
              </a:rPr>
              <a:t> ; Email - </a:t>
            </a:r>
            <a:r>
              <a:rPr lang="en-US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174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0"/>
            <a:ext cx="8229600" cy="1143000"/>
          </a:xfrm>
        </p:spPr>
        <p:txBody>
          <a:bodyPr/>
          <a:lstStyle/>
          <a:p>
            <a:r>
              <a:rPr lang="en-US" sz="4200" b="1" dirty="0" smtClean="0"/>
              <a:t>HPC Clusters</a:t>
            </a:r>
            <a:endParaRPr lang="en-US" sz="4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071546"/>
            <a:ext cx="8458200" cy="5181600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Clusters is a group of servers connected with a dedicated high-speed network</a:t>
            </a:r>
          </a:p>
          <a:p>
            <a:pPr marL="609600" indent="-609600" algn="just">
              <a:buFont typeface="Wingdings" pitchFamily="2" charset="2"/>
              <a:buChar char="Ø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The servers are inter-connected in such a way that they</a:t>
            </a:r>
          </a:p>
          <a:p>
            <a:pPr marL="609600" indent="-609600" algn="just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work together as a single system</a:t>
            </a:r>
          </a:p>
          <a:p>
            <a:pPr marL="609600" indent="-609600"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Node</a:t>
            </a:r>
          </a:p>
          <a:p>
            <a:pPr marL="609600" indent="-609600" algn="just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Individual machine in a cluster</a:t>
            </a:r>
          </a:p>
          <a:p>
            <a:pPr marL="609600" indent="-609600"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Head node</a:t>
            </a:r>
          </a:p>
          <a:p>
            <a:pPr marL="609600" indent="-609600"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	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Responsible for providing user an environment to work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</a:p>
          <a:p>
            <a:pPr marL="609600" indent="-609600" algn="just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and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distributing task among other nodes</a:t>
            </a:r>
          </a:p>
          <a:p>
            <a:pPr marL="609600" indent="-609600"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Compute nodes</a:t>
            </a:r>
          </a:p>
          <a:p>
            <a:pPr marL="609600" indent="-609600" algn="just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Generally used for running jobs assigned to them by the</a:t>
            </a:r>
          </a:p>
          <a:p>
            <a:pPr marL="609600" indent="-609600" algn="just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head node</a:t>
            </a: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54EBA-3C05-4781-9FF7-2C259F996AC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3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>
                <a:solidFill>
                  <a:schemeClr val="tx1"/>
                </a:solidFill>
              </a:rPr>
              <a:t>Infotech</a:t>
            </a:r>
            <a:r>
              <a:rPr lang="en-US" dirty="0">
                <a:solidFill>
                  <a:schemeClr val="tx1"/>
                </a:solidFill>
              </a:rPr>
              <a:t> Park, </a:t>
            </a:r>
            <a:r>
              <a:rPr lang="en-US" dirty="0" err="1">
                <a:solidFill>
                  <a:schemeClr val="tx1"/>
                </a:solidFill>
              </a:rPr>
              <a:t>Hinjawadi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Pune</a:t>
            </a:r>
            <a:r>
              <a:rPr lang="en-US" dirty="0">
                <a:solidFill>
                  <a:schemeClr val="tx1"/>
                </a:solidFill>
              </a:rPr>
              <a:t>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>
                <a:solidFill>
                  <a:schemeClr val="tx1"/>
                </a:solidFill>
              </a:rPr>
              <a:t> ; Email -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174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0"/>
            <a:ext cx="8229600" cy="1143000"/>
          </a:xfrm>
        </p:spPr>
        <p:txBody>
          <a:bodyPr/>
          <a:lstStyle/>
          <a:p>
            <a:r>
              <a:rPr lang="en-US" sz="4200" b="1" dirty="0" smtClean="0"/>
              <a:t>HPC Clusters</a:t>
            </a:r>
            <a:endParaRPr lang="en-US" sz="4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Types of Clusters</a:t>
            </a:r>
          </a:p>
          <a:p>
            <a:pPr marL="609600" indent="-609600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Storage</a:t>
            </a:r>
          </a:p>
          <a:p>
            <a:pPr marL="609600" indent="-609600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Storage clusters provide a consistent file system image</a:t>
            </a: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High-availability</a:t>
            </a:r>
          </a:p>
          <a:p>
            <a:pPr marL="609600" indent="-609600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Provides continuous availability of services</a:t>
            </a: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Load-balancing</a:t>
            </a:r>
          </a:p>
          <a:p>
            <a:pPr marL="609600" indent="-609600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Sends requests to multiple cluster nodes to balance load</a:t>
            </a:r>
          </a:p>
          <a:p>
            <a:pPr marL="609600" indent="-609600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among the nodes</a:t>
            </a: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High-performance</a:t>
            </a:r>
          </a:p>
          <a:p>
            <a:pPr marL="609600" indent="-609600"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Use nodes to perform concurrent calculations</a:t>
            </a: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54EBA-3C05-4781-9FF7-2C259F996AC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3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>
                <a:solidFill>
                  <a:schemeClr val="tx1"/>
                </a:solidFill>
              </a:rPr>
              <a:t>Infotech</a:t>
            </a:r>
            <a:r>
              <a:rPr lang="en-US" dirty="0">
                <a:solidFill>
                  <a:schemeClr val="tx1"/>
                </a:solidFill>
              </a:rPr>
              <a:t> Park, </a:t>
            </a:r>
            <a:r>
              <a:rPr lang="en-US" dirty="0" err="1">
                <a:solidFill>
                  <a:schemeClr val="tx1"/>
                </a:solidFill>
              </a:rPr>
              <a:t>Hinjawadi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Pune</a:t>
            </a:r>
            <a:r>
              <a:rPr lang="en-US" dirty="0">
                <a:solidFill>
                  <a:schemeClr val="tx1"/>
                </a:solidFill>
              </a:rPr>
              <a:t>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>
                <a:solidFill>
                  <a:schemeClr val="tx1"/>
                </a:solidFill>
              </a:rPr>
              <a:t> ; Email -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174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0"/>
            <a:ext cx="8229600" cy="1143000"/>
          </a:xfrm>
        </p:spPr>
        <p:txBody>
          <a:bodyPr/>
          <a:lstStyle/>
          <a:p>
            <a:r>
              <a:rPr lang="en-US" sz="4200" b="1" dirty="0" smtClean="0"/>
              <a:t>Benefits of Clusters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000108"/>
            <a:ext cx="8458200" cy="5181600"/>
          </a:xfrm>
        </p:spPr>
        <p:txBody>
          <a:bodyPr>
            <a:noAutofit/>
          </a:bodyPr>
          <a:lstStyle/>
          <a:p>
            <a:pPr marL="609600" indent="-609600">
              <a:lnSpc>
                <a:spcPts val="24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Reduced Cost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The cost of nodes has dropped with increase in their 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processing power</a:t>
            </a:r>
          </a:p>
          <a:p>
            <a:pPr marL="609600" indent="-609600" algn="just">
              <a:lnSpc>
                <a:spcPts val="24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Processing power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Parallel processing power of a high performance cluster is 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more cost effective than a mainframe  with similar power</a:t>
            </a:r>
          </a:p>
          <a:p>
            <a:pPr marL="609600" indent="-609600" algn="just">
              <a:lnSpc>
                <a:spcPts val="24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Scalability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Clusters can be easily expanded as requirements change by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adding nodes to the network</a:t>
            </a:r>
          </a:p>
          <a:p>
            <a:pPr marL="609600" indent="-609600" algn="just">
              <a:lnSpc>
                <a:spcPts val="24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Availability 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If a node in the cluster fails, its load can be transferred to another</a:t>
            </a:r>
          </a:p>
          <a:p>
            <a:pPr marL="1009650" lvl="1" indent="-609600" algn="just">
              <a:lnSpc>
                <a:spcPts val="2400"/>
              </a:lnSpc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node ensuring high availability</a:t>
            </a: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54EBA-3C05-4781-9FF7-2C259F996AC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73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>
                <a:solidFill>
                  <a:schemeClr val="tx1"/>
                </a:solidFill>
              </a:rPr>
              <a:t>Infotech</a:t>
            </a:r>
            <a:r>
              <a:rPr lang="en-US" dirty="0">
                <a:solidFill>
                  <a:schemeClr val="tx1"/>
                </a:solidFill>
              </a:rPr>
              <a:t> Park, </a:t>
            </a:r>
            <a:r>
              <a:rPr lang="en-US" dirty="0" err="1">
                <a:solidFill>
                  <a:schemeClr val="tx1"/>
                </a:solidFill>
              </a:rPr>
              <a:t>Hinjawadi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Pune</a:t>
            </a:r>
            <a:r>
              <a:rPr lang="en-US" dirty="0">
                <a:solidFill>
                  <a:schemeClr val="tx1"/>
                </a:solidFill>
              </a:rPr>
              <a:t>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>
                <a:solidFill>
                  <a:schemeClr val="tx1"/>
                </a:solidFill>
              </a:rPr>
              <a:t> ; Email -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174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b="1" dirty="0" smtClean="0"/>
              <a:t>Applications of HPC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Data Analysis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Data analysis is a process of inspecting, cleansing, transforming, and modeling data with the goal of discovering useful information, informing conclusions, and supporting decision-making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Climate Modeling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Climate models are run using data on the factors that drive the climate, and projections about how these might change in the future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Drug Discovery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	Drug discovery is the process by which drugs are discovered and/or designed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Energy research 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Research in energy sector to </a:t>
            </a:r>
            <a:r>
              <a:rPr lang="en-US" sz="2400" smtClean="0">
                <a:latin typeface="Tahoma" pitchFamily="34" charset="0"/>
                <a:cs typeface="Tahoma" pitchFamily="34" charset="0"/>
              </a:rPr>
              <a:t>mitigate crisis</a:t>
            </a:r>
            <a:endParaRPr lang="en-US" sz="2400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F539C-D7A6-4292-8681-BADEE63EB50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197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0" y="6356350"/>
            <a:ext cx="9144000" cy="5016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chemeClr val="tx1"/>
                </a:solidFill>
              </a:rPr>
              <a:t>Tel - +91 20 22933441 / 2 / 3  |  Website - </a:t>
            </a:r>
            <a:r>
              <a:rPr lang="en-US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>
                <a:solidFill>
                  <a:schemeClr val="tx1"/>
                </a:solidFill>
              </a:rPr>
              <a:t> ; Email - </a:t>
            </a:r>
            <a:r>
              <a:rPr lang="en-US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8198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8129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696</Words>
  <Application>Microsoft Office PowerPoint</Application>
  <PresentationFormat>On-screen Show (4:3)</PresentationFormat>
  <Paragraphs>150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Introduction</vt:lpstr>
      <vt:lpstr>       Need for increased computing power</vt:lpstr>
      <vt:lpstr>High-Performance Computing </vt:lpstr>
      <vt:lpstr>High-Performance Computing </vt:lpstr>
      <vt:lpstr>HPC Clusters</vt:lpstr>
      <vt:lpstr>HPC Clusters</vt:lpstr>
      <vt:lpstr>Benefits of Clusters</vt:lpstr>
      <vt:lpstr>Applications of HPC</vt:lpstr>
      <vt:lpstr>Summary</vt:lpstr>
      <vt:lpstr>Slide 11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Heap</dc:title>
  <dc:creator>ajitkumars</dc:creator>
  <cp:lastModifiedBy>ALZENDE</cp:lastModifiedBy>
  <cp:revision>47</cp:revision>
  <dcterms:created xsi:type="dcterms:W3CDTF">2018-12-03T08:31:33Z</dcterms:created>
  <dcterms:modified xsi:type="dcterms:W3CDTF">2021-07-12T10:37:23Z</dcterms:modified>
</cp:coreProperties>
</file>