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0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</p:sldIdLst>
  <p:sldSz cx="12179300" cy="6858000"/>
  <p:notesSz cx="121793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843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9275" y="0"/>
            <a:ext cx="52768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E8F3-3FE2-43F3-BB47-3E10DE30A822}" type="datetimeFigureOut">
              <a:rPr lang="en-US" smtClean="0"/>
              <a:pPr/>
              <a:t>8/6/2021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523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7613" y="3257550"/>
            <a:ext cx="9744075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843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9275" y="6513513"/>
            <a:ext cx="52768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FD5D-64B8-4933-867B-A1A58B5099D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447" y="2125980"/>
            <a:ext cx="1035240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ato Heavy"/>
                <a:cs typeface="Lato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ato Heavy"/>
                <a:cs typeface="Lato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965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339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ato Heavy"/>
                <a:cs typeface="Lato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C02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35275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70538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05814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4109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437765" y="2061603"/>
            <a:ext cx="6059170" cy="3994785"/>
          </a:xfrm>
          <a:custGeom>
            <a:avLst/>
            <a:gdLst/>
            <a:ahLst/>
            <a:cxnLst/>
            <a:rect l="l" t="t" r="r" b="b"/>
            <a:pathLst>
              <a:path w="6059170" h="3994785">
                <a:moveTo>
                  <a:pt x="6058776" y="0"/>
                </a:moveTo>
                <a:lnTo>
                  <a:pt x="0" y="0"/>
                </a:lnTo>
                <a:lnTo>
                  <a:pt x="0" y="3994191"/>
                </a:lnTo>
                <a:lnTo>
                  <a:pt x="6058776" y="3994191"/>
                </a:lnTo>
                <a:lnTo>
                  <a:pt x="6058776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5882" y="3152381"/>
            <a:ext cx="1910080" cy="1697989"/>
          </a:xfrm>
          <a:custGeom>
            <a:avLst/>
            <a:gdLst/>
            <a:ahLst/>
            <a:cxnLst/>
            <a:rect l="l" t="t" r="r" b="b"/>
            <a:pathLst>
              <a:path w="1910080" h="1697989">
                <a:moveTo>
                  <a:pt x="1909548" y="0"/>
                </a:moveTo>
                <a:lnTo>
                  <a:pt x="0" y="0"/>
                </a:lnTo>
                <a:lnTo>
                  <a:pt x="0" y="1697596"/>
                </a:lnTo>
                <a:lnTo>
                  <a:pt x="1909548" y="1697596"/>
                </a:lnTo>
                <a:lnTo>
                  <a:pt x="1909548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57641" y="3749043"/>
            <a:ext cx="752302" cy="54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05431" y="4001172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41" y="0"/>
                </a:lnTo>
              </a:path>
            </a:pathLst>
          </a:custGeom>
          <a:ln w="57080">
            <a:solidFill>
              <a:srgbClr val="C02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181776" y="3872971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31972" y="0"/>
                </a:moveTo>
                <a:lnTo>
                  <a:pt x="21051" y="709"/>
                </a:lnTo>
                <a:lnTo>
                  <a:pt x="11197" y="5461"/>
                </a:lnTo>
                <a:lnTo>
                  <a:pt x="3664" y="13926"/>
                </a:lnTo>
                <a:lnTo>
                  <a:pt x="0" y="24652"/>
                </a:lnTo>
                <a:lnTo>
                  <a:pt x="710" y="35570"/>
                </a:lnTo>
                <a:lnTo>
                  <a:pt x="5466" y="45427"/>
                </a:lnTo>
                <a:lnTo>
                  <a:pt x="13939" y="52966"/>
                </a:lnTo>
                <a:lnTo>
                  <a:pt x="142933" y="128201"/>
                </a:lnTo>
                <a:lnTo>
                  <a:pt x="13939" y="203436"/>
                </a:lnTo>
                <a:lnTo>
                  <a:pt x="5466" y="210975"/>
                </a:lnTo>
                <a:lnTo>
                  <a:pt x="710" y="220831"/>
                </a:lnTo>
                <a:lnTo>
                  <a:pt x="0" y="231750"/>
                </a:lnTo>
                <a:lnTo>
                  <a:pt x="3664" y="242475"/>
                </a:lnTo>
                <a:lnTo>
                  <a:pt x="11197" y="250941"/>
                </a:lnTo>
                <a:lnTo>
                  <a:pt x="21051" y="255695"/>
                </a:lnTo>
                <a:lnTo>
                  <a:pt x="31972" y="256408"/>
                </a:lnTo>
                <a:lnTo>
                  <a:pt x="42704" y="252750"/>
                </a:lnTo>
                <a:lnTo>
                  <a:pt x="256242" y="128201"/>
                </a:lnTo>
                <a:lnTo>
                  <a:pt x="42704" y="3665"/>
                </a:lnTo>
                <a:lnTo>
                  <a:pt x="31972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285259" y="4584699"/>
            <a:ext cx="544195" cy="566420"/>
          </a:xfrm>
          <a:custGeom>
            <a:avLst/>
            <a:gdLst/>
            <a:ahLst/>
            <a:cxnLst/>
            <a:rect l="l" t="t" r="r" b="b"/>
            <a:pathLst>
              <a:path w="544195" h="566420">
                <a:moveTo>
                  <a:pt x="543890" y="220980"/>
                </a:moveTo>
                <a:lnTo>
                  <a:pt x="322935" y="220980"/>
                </a:lnTo>
                <a:lnTo>
                  <a:pt x="322935" y="0"/>
                </a:lnTo>
                <a:lnTo>
                  <a:pt x="220954" y="0"/>
                </a:lnTo>
                <a:lnTo>
                  <a:pt x="220954" y="220980"/>
                </a:lnTo>
                <a:lnTo>
                  <a:pt x="0" y="220980"/>
                </a:lnTo>
                <a:lnTo>
                  <a:pt x="0" y="345440"/>
                </a:lnTo>
                <a:lnTo>
                  <a:pt x="220954" y="345440"/>
                </a:lnTo>
                <a:lnTo>
                  <a:pt x="220954" y="566420"/>
                </a:lnTo>
                <a:lnTo>
                  <a:pt x="322935" y="566420"/>
                </a:lnTo>
                <a:lnTo>
                  <a:pt x="322935" y="345440"/>
                </a:lnTo>
                <a:lnTo>
                  <a:pt x="543890" y="345440"/>
                </a:lnTo>
                <a:lnTo>
                  <a:pt x="543890" y="22098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285259" y="4585309"/>
            <a:ext cx="544195" cy="566420"/>
          </a:xfrm>
          <a:custGeom>
            <a:avLst/>
            <a:gdLst/>
            <a:ahLst/>
            <a:cxnLst/>
            <a:rect l="l" t="t" r="r" b="b"/>
            <a:pathLst>
              <a:path w="544195" h="566420">
                <a:moveTo>
                  <a:pt x="0" y="220915"/>
                </a:moveTo>
                <a:lnTo>
                  <a:pt x="220958" y="220915"/>
                </a:lnTo>
                <a:lnTo>
                  <a:pt x="220958" y="0"/>
                </a:lnTo>
                <a:lnTo>
                  <a:pt x="322938" y="0"/>
                </a:lnTo>
                <a:lnTo>
                  <a:pt x="322938" y="220915"/>
                </a:lnTo>
                <a:lnTo>
                  <a:pt x="543895" y="220915"/>
                </a:lnTo>
                <a:lnTo>
                  <a:pt x="543895" y="345349"/>
                </a:lnTo>
                <a:lnTo>
                  <a:pt x="322938" y="345349"/>
                </a:lnTo>
                <a:lnTo>
                  <a:pt x="322938" y="566265"/>
                </a:lnTo>
                <a:lnTo>
                  <a:pt x="220958" y="566265"/>
                </a:lnTo>
                <a:lnTo>
                  <a:pt x="220958" y="345349"/>
                </a:lnTo>
                <a:lnTo>
                  <a:pt x="0" y="345349"/>
                </a:lnTo>
                <a:lnTo>
                  <a:pt x="0" y="220915"/>
                </a:lnTo>
                <a:close/>
              </a:path>
            </a:pathLst>
          </a:custGeom>
          <a:ln w="25371">
            <a:solidFill>
              <a:srgbClr val="007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262590" y="5630739"/>
            <a:ext cx="574675" cy="202565"/>
          </a:xfrm>
          <a:custGeom>
            <a:avLst/>
            <a:gdLst/>
            <a:ahLst/>
            <a:cxnLst/>
            <a:rect l="l" t="t" r="r" b="b"/>
            <a:pathLst>
              <a:path w="574675" h="202564">
                <a:moveTo>
                  <a:pt x="574484" y="0"/>
                </a:moveTo>
                <a:lnTo>
                  <a:pt x="0" y="0"/>
                </a:lnTo>
                <a:lnTo>
                  <a:pt x="0" y="202444"/>
                </a:lnTo>
                <a:lnTo>
                  <a:pt x="574484" y="202444"/>
                </a:lnTo>
                <a:lnTo>
                  <a:pt x="57448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262589" y="5630739"/>
            <a:ext cx="574675" cy="202565"/>
          </a:xfrm>
          <a:custGeom>
            <a:avLst/>
            <a:gdLst/>
            <a:ahLst/>
            <a:cxnLst/>
            <a:rect l="l" t="t" r="r" b="b"/>
            <a:pathLst>
              <a:path w="574675" h="202564">
                <a:moveTo>
                  <a:pt x="0" y="0"/>
                </a:moveTo>
                <a:lnTo>
                  <a:pt x="574483" y="0"/>
                </a:lnTo>
                <a:lnTo>
                  <a:pt x="574483" y="202444"/>
                </a:lnTo>
                <a:lnTo>
                  <a:pt x="0" y="202444"/>
                </a:lnTo>
                <a:lnTo>
                  <a:pt x="0" y="0"/>
                </a:lnTo>
                <a:close/>
              </a:path>
            </a:pathLst>
          </a:custGeom>
          <a:ln w="9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079072" y="1612665"/>
            <a:ext cx="548639" cy="73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24874" y="1805126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24664" y="0"/>
                </a:moveTo>
                <a:lnTo>
                  <a:pt x="13939" y="3657"/>
                </a:lnTo>
                <a:lnTo>
                  <a:pt x="5466" y="11197"/>
                </a:lnTo>
                <a:lnTo>
                  <a:pt x="710" y="21053"/>
                </a:lnTo>
                <a:lnTo>
                  <a:pt x="0" y="31972"/>
                </a:lnTo>
                <a:lnTo>
                  <a:pt x="3664" y="42697"/>
                </a:lnTo>
                <a:lnTo>
                  <a:pt x="128226" y="256197"/>
                </a:lnTo>
                <a:lnTo>
                  <a:pt x="194326" y="142913"/>
                </a:lnTo>
                <a:lnTo>
                  <a:pt x="128226" y="142913"/>
                </a:lnTo>
                <a:lnTo>
                  <a:pt x="52979" y="13932"/>
                </a:lnTo>
                <a:lnTo>
                  <a:pt x="45439" y="5466"/>
                </a:lnTo>
                <a:lnTo>
                  <a:pt x="35583" y="712"/>
                </a:lnTo>
                <a:lnTo>
                  <a:pt x="24664" y="0"/>
                </a:lnTo>
                <a:close/>
              </a:path>
              <a:path w="256539" h="256539">
                <a:moveTo>
                  <a:pt x="231793" y="0"/>
                </a:moveTo>
                <a:lnTo>
                  <a:pt x="220871" y="712"/>
                </a:lnTo>
                <a:lnTo>
                  <a:pt x="211013" y="5466"/>
                </a:lnTo>
                <a:lnTo>
                  <a:pt x="203474" y="13932"/>
                </a:lnTo>
                <a:lnTo>
                  <a:pt x="128226" y="142913"/>
                </a:lnTo>
                <a:lnTo>
                  <a:pt x="194326" y="142913"/>
                </a:lnTo>
                <a:lnTo>
                  <a:pt x="252800" y="42697"/>
                </a:lnTo>
                <a:lnTo>
                  <a:pt x="256458" y="31972"/>
                </a:lnTo>
                <a:lnTo>
                  <a:pt x="255745" y="21053"/>
                </a:lnTo>
                <a:lnTo>
                  <a:pt x="250991" y="11197"/>
                </a:lnTo>
                <a:lnTo>
                  <a:pt x="242526" y="3657"/>
                </a:lnTo>
                <a:lnTo>
                  <a:pt x="231793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C02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35275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70538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05814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4109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929" y="15176"/>
            <a:ext cx="6807200" cy="63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Lato Heavy"/>
                <a:cs typeface="Lato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0948" y="1966615"/>
            <a:ext cx="6569709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9751" y="6685144"/>
            <a:ext cx="2423159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897990" y="6685144"/>
            <a:ext cx="22225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1451" y="6579658"/>
            <a:ext cx="282575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jpe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32250" y="3124200"/>
            <a:ext cx="5881227" cy="14700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12700" lvl="0">
              <a:spcBef>
                <a:spcPts val="90"/>
              </a:spcBef>
            </a:pPr>
            <a:r>
              <a:rPr lang="en-IN" sz="3500" dirty="0" smtClean="0"/>
              <a:t>Sentiment Analysis</a:t>
            </a:r>
          </a:p>
          <a:p>
            <a:pPr marL="12700" lvl="0">
              <a:spcBef>
                <a:spcPts val="90"/>
              </a:spcBef>
            </a:pPr>
            <a:r>
              <a:rPr lang="en-IN" sz="3500" dirty="0" smtClean="0"/>
              <a:t>               in</a:t>
            </a:r>
          </a:p>
          <a:p>
            <a:pPr marL="12700" lvl="0">
              <a:spcBef>
                <a:spcPts val="90"/>
              </a:spcBef>
            </a:pPr>
            <a:r>
              <a:rPr lang="en-IN" sz="3500" dirty="0" smtClean="0"/>
              <a:t> Machine Learning</a:t>
            </a:r>
            <a:endParaRPr lang="en-IN" sz="3500" dirty="0"/>
          </a:p>
          <a:p>
            <a:pPr algn="ctr">
              <a:defRPr/>
            </a:pP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4"/>
            <a:ext cx="12179300" cy="24209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200" dirty="0" smtClean="0">
                <a:latin typeface="+mn-lt"/>
                <a:cs typeface="+mn-cs"/>
              </a:rPr>
              <a:t>Prof </a:t>
            </a:r>
            <a:r>
              <a:rPr lang="en-IN" sz="2200" dirty="0" err="1" smtClean="0">
                <a:latin typeface="+mn-lt"/>
                <a:cs typeface="+mn-cs"/>
              </a:rPr>
              <a:t>Pranali</a:t>
            </a:r>
            <a:r>
              <a:rPr lang="en-IN" sz="2200" dirty="0" smtClean="0">
                <a:latin typeface="+mn-lt"/>
                <a:cs typeface="+mn-cs"/>
              </a:rPr>
              <a:t> V </a:t>
            </a:r>
            <a:r>
              <a:rPr lang="en-IN" sz="2200" dirty="0" err="1" smtClean="0">
                <a:latin typeface="+mn-lt"/>
                <a:cs typeface="+mn-cs"/>
              </a:rPr>
              <a:t>Deshmukh</a:t>
            </a:r>
            <a:endParaRPr lang="en-IN" sz="2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200" dirty="0" smtClean="0">
                <a:latin typeface="+mn-lt"/>
                <a:cs typeface="+mn-cs"/>
              </a:rPr>
              <a:t>Department of Information Technology</a:t>
            </a:r>
            <a:endParaRPr lang="en-IN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3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026" name="Picture 2" descr="C:\Users\Administrator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1" y="304800"/>
            <a:ext cx="2512904" cy="2514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1</a:t>
            </a:fld>
            <a:endParaRPr lang="en-IN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23564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25" dirty="0"/>
              <a:t>Classifier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07338" y="2530741"/>
            <a:ext cx="1910080" cy="1697989"/>
          </a:xfrm>
          <a:custGeom>
            <a:avLst/>
            <a:gdLst/>
            <a:ahLst/>
            <a:cxnLst/>
            <a:rect l="l" t="t" r="r" b="b"/>
            <a:pathLst>
              <a:path w="1910080" h="1697989">
                <a:moveTo>
                  <a:pt x="1909547" y="0"/>
                </a:moveTo>
                <a:lnTo>
                  <a:pt x="0" y="0"/>
                </a:lnTo>
                <a:lnTo>
                  <a:pt x="0" y="1697583"/>
                </a:lnTo>
                <a:lnTo>
                  <a:pt x="1909547" y="1697583"/>
                </a:lnTo>
                <a:lnTo>
                  <a:pt x="1909547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7338" y="2530741"/>
            <a:ext cx="1910080" cy="1697989"/>
          </a:xfrm>
          <a:prstGeom prst="rect">
            <a:avLst/>
          </a:prstGeom>
          <a:ln w="25371">
            <a:solidFill>
              <a:srgbClr val="941B6E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198755" marR="186690" algn="ctr">
              <a:lnSpc>
                <a:spcPct val="99600"/>
              </a:lnSpc>
              <a:spcBef>
                <a:spcPts val="1660"/>
              </a:spcBef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Sentence  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from 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review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4502" y="2756484"/>
            <a:ext cx="2785745" cy="1259205"/>
          </a:xfrm>
          <a:custGeom>
            <a:avLst/>
            <a:gdLst/>
            <a:ahLst/>
            <a:cxnLst/>
            <a:rect l="l" t="t" r="r" b="b"/>
            <a:pathLst>
              <a:path w="2785745" h="1259204">
                <a:moveTo>
                  <a:pt x="2785478" y="0"/>
                </a:moveTo>
                <a:lnTo>
                  <a:pt x="0" y="0"/>
                </a:lnTo>
                <a:lnTo>
                  <a:pt x="0" y="1258811"/>
                </a:lnTo>
                <a:lnTo>
                  <a:pt x="2785478" y="1258811"/>
                </a:lnTo>
                <a:lnTo>
                  <a:pt x="2785478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4502" y="2756484"/>
            <a:ext cx="2785745" cy="1259205"/>
          </a:xfrm>
          <a:prstGeom prst="rect">
            <a:avLst/>
          </a:prstGeom>
          <a:ln w="25370">
            <a:solidFill>
              <a:srgbClr val="7299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683260" marR="554990" indent="-115570">
              <a:lnSpc>
                <a:spcPts val="3800"/>
              </a:lnSpc>
              <a:spcBef>
                <a:spcPts val="1275"/>
              </a:spcBef>
            </a:pPr>
            <a:r>
              <a:rPr sz="3200" spc="-155" dirty="0">
                <a:latin typeface="DejaVu Sans"/>
                <a:cs typeface="DejaVu Sans"/>
              </a:rPr>
              <a:t>Classifier  </a:t>
            </a:r>
            <a:r>
              <a:rPr sz="3200" spc="-70" dirty="0">
                <a:latin typeface="DejaVu Sans"/>
                <a:cs typeface="DejaVu Sans"/>
              </a:rPr>
              <a:t>MODEL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69375" y="3133893"/>
            <a:ext cx="1109980" cy="544830"/>
            <a:chOff x="2269375" y="3133893"/>
            <a:chExt cx="1109980" cy="544830"/>
          </a:xfrm>
        </p:grpSpPr>
        <p:sp>
          <p:nvSpPr>
            <p:cNvPr id="8" name="object 8"/>
            <p:cNvSpPr/>
            <p:nvPr/>
          </p:nvSpPr>
          <p:spPr>
            <a:xfrm>
              <a:off x="2269375" y="3133893"/>
              <a:ext cx="1109748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6886" y="3379533"/>
              <a:ext cx="730885" cy="6350"/>
            </a:xfrm>
            <a:custGeom>
              <a:avLst/>
              <a:gdLst/>
              <a:ahLst/>
              <a:cxnLst/>
              <a:rect l="l" t="t" r="r" b="b"/>
              <a:pathLst>
                <a:path w="730885" h="6350">
                  <a:moveTo>
                    <a:pt x="0" y="0"/>
                  </a:moveTo>
                  <a:lnTo>
                    <a:pt x="730748" y="5891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7207" y="3255873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33846" y="0"/>
                  </a:moveTo>
                  <a:lnTo>
                    <a:pt x="22917" y="624"/>
                  </a:lnTo>
                  <a:lnTo>
                    <a:pt x="13020" y="5298"/>
                  </a:lnTo>
                  <a:lnTo>
                    <a:pt x="5415" y="13703"/>
                  </a:lnTo>
                  <a:lnTo>
                    <a:pt x="1669" y="24399"/>
                  </a:lnTo>
                  <a:lnTo>
                    <a:pt x="2294" y="35323"/>
                  </a:lnTo>
                  <a:lnTo>
                    <a:pt x="6973" y="45216"/>
                  </a:lnTo>
                  <a:lnTo>
                    <a:pt x="15385" y="52819"/>
                  </a:lnTo>
                  <a:lnTo>
                    <a:pt x="143769" y="129095"/>
                  </a:lnTo>
                  <a:lnTo>
                    <a:pt x="14166" y="203289"/>
                  </a:lnTo>
                  <a:lnTo>
                    <a:pt x="5638" y="210757"/>
                  </a:lnTo>
                  <a:lnTo>
                    <a:pt x="802" y="220573"/>
                  </a:lnTo>
                  <a:lnTo>
                    <a:pt x="0" y="231485"/>
                  </a:lnTo>
                  <a:lnTo>
                    <a:pt x="3574" y="242239"/>
                  </a:lnTo>
                  <a:lnTo>
                    <a:pt x="11042" y="250765"/>
                  </a:lnTo>
                  <a:lnTo>
                    <a:pt x="20860" y="255598"/>
                  </a:lnTo>
                  <a:lnTo>
                    <a:pt x="31775" y="256400"/>
                  </a:lnTo>
                  <a:lnTo>
                    <a:pt x="42537" y="252831"/>
                  </a:lnTo>
                  <a:lnTo>
                    <a:pt x="257078" y="130010"/>
                  </a:lnTo>
                  <a:lnTo>
                    <a:pt x="44544" y="3746"/>
                  </a:lnTo>
                  <a:lnTo>
                    <a:pt x="33846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8114" y="4440605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9740" y="4178998"/>
            <a:ext cx="1888489" cy="13652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75"/>
              </a:spcBef>
              <a:tabLst>
                <a:tab pos="1672589" algn="l"/>
              </a:tabLst>
            </a:pPr>
            <a:r>
              <a:rPr sz="3200" spc="-120" dirty="0">
                <a:latin typeface="DejaVu Sans"/>
                <a:cs typeface="DejaVu Sans"/>
              </a:rPr>
              <a:t>Output:	</a:t>
            </a:r>
            <a:r>
              <a:rPr sz="3200" spc="-210" dirty="0">
                <a:latin typeface="DejaVu Sans"/>
                <a:cs typeface="DejaVu Sans"/>
              </a:rPr>
              <a:t>y  </a:t>
            </a:r>
            <a:r>
              <a:rPr sz="2800" spc="-120" dirty="0">
                <a:latin typeface="DejaVu Sans"/>
                <a:cs typeface="DejaVu Sans"/>
              </a:rPr>
              <a:t>Predicted  </a:t>
            </a:r>
            <a:r>
              <a:rPr sz="2800" spc="-160" dirty="0">
                <a:latin typeface="DejaVu Sans"/>
                <a:cs typeface="DejaVu Sans"/>
              </a:rPr>
              <a:t>class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27217" y="1879601"/>
            <a:ext cx="2212340" cy="2642870"/>
            <a:chOff x="5827217" y="1879601"/>
            <a:chExt cx="2212340" cy="2642870"/>
          </a:xfrm>
        </p:grpSpPr>
        <p:sp>
          <p:nvSpPr>
            <p:cNvPr id="14" name="object 14"/>
            <p:cNvSpPr/>
            <p:nvPr/>
          </p:nvSpPr>
          <p:spPr>
            <a:xfrm>
              <a:off x="5827217" y="2186241"/>
              <a:ext cx="1687487" cy="1288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9980" y="2469329"/>
              <a:ext cx="1304290" cy="916940"/>
            </a:xfrm>
            <a:custGeom>
              <a:avLst/>
              <a:gdLst/>
              <a:ahLst/>
              <a:cxnLst/>
              <a:rect l="l" t="t" r="r" b="b"/>
              <a:pathLst>
                <a:path w="1304290" h="916939">
                  <a:moveTo>
                    <a:pt x="0" y="916566"/>
                  </a:moveTo>
                  <a:lnTo>
                    <a:pt x="1303825" y="0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7791" y="2436748"/>
              <a:ext cx="272415" cy="241935"/>
            </a:xfrm>
            <a:custGeom>
              <a:avLst/>
              <a:gdLst/>
              <a:ahLst/>
              <a:cxnLst/>
              <a:rect l="l" t="t" r="r" b="b"/>
              <a:pathLst>
                <a:path w="272415" h="241935">
                  <a:moveTo>
                    <a:pt x="242486" y="65150"/>
                  </a:moveTo>
                  <a:lnTo>
                    <a:pt x="179679" y="65150"/>
                  </a:lnTo>
                  <a:lnTo>
                    <a:pt x="117424" y="200888"/>
                  </a:lnTo>
                  <a:lnTo>
                    <a:pt x="114834" y="211920"/>
                  </a:lnTo>
                  <a:lnTo>
                    <a:pt x="116614" y="222715"/>
                  </a:lnTo>
                  <a:lnTo>
                    <a:pt x="122314" y="232054"/>
                  </a:lnTo>
                  <a:lnTo>
                    <a:pt x="131483" y="238721"/>
                  </a:lnTo>
                  <a:lnTo>
                    <a:pt x="142515" y="241317"/>
                  </a:lnTo>
                  <a:lnTo>
                    <a:pt x="153311" y="239537"/>
                  </a:lnTo>
                  <a:lnTo>
                    <a:pt x="162654" y="233839"/>
                  </a:lnTo>
                  <a:lnTo>
                    <a:pt x="169329" y="224675"/>
                  </a:lnTo>
                  <a:lnTo>
                    <a:pt x="242486" y="65150"/>
                  </a:lnTo>
                  <a:close/>
                </a:path>
                <a:path w="272415" h="241935">
                  <a:moveTo>
                    <a:pt x="272364" y="0"/>
                  </a:moveTo>
                  <a:lnTo>
                    <a:pt x="26035" y="20916"/>
                  </a:lnTo>
                  <a:lnTo>
                    <a:pt x="0" y="51765"/>
                  </a:lnTo>
                  <a:lnTo>
                    <a:pt x="3175" y="62646"/>
                  </a:lnTo>
                  <a:lnTo>
                    <a:pt x="10039" y="71167"/>
                  </a:lnTo>
                  <a:lnTo>
                    <a:pt x="19598" y="76493"/>
                  </a:lnTo>
                  <a:lnTo>
                    <a:pt x="30861" y="77787"/>
                  </a:lnTo>
                  <a:lnTo>
                    <a:pt x="179679" y="65150"/>
                  </a:lnTo>
                  <a:lnTo>
                    <a:pt x="242486" y="65150"/>
                  </a:lnTo>
                  <a:lnTo>
                    <a:pt x="272364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4941" y="1892299"/>
              <a:ext cx="652145" cy="678180"/>
            </a:xfrm>
            <a:custGeom>
              <a:avLst/>
              <a:gdLst/>
              <a:ahLst/>
              <a:cxnLst/>
              <a:rect l="l" t="t" r="r" b="b"/>
              <a:pathLst>
                <a:path w="652145" h="678180">
                  <a:moveTo>
                    <a:pt x="651611" y="264160"/>
                  </a:moveTo>
                  <a:lnTo>
                    <a:pt x="386892" y="264160"/>
                  </a:lnTo>
                  <a:lnTo>
                    <a:pt x="386892" y="0"/>
                  </a:lnTo>
                  <a:lnTo>
                    <a:pt x="264718" y="0"/>
                  </a:lnTo>
                  <a:lnTo>
                    <a:pt x="264718" y="264160"/>
                  </a:lnTo>
                  <a:lnTo>
                    <a:pt x="0" y="264160"/>
                  </a:lnTo>
                  <a:lnTo>
                    <a:pt x="0" y="414020"/>
                  </a:lnTo>
                  <a:lnTo>
                    <a:pt x="264718" y="414020"/>
                  </a:lnTo>
                  <a:lnTo>
                    <a:pt x="264718" y="678180"/>
                  </a:lnTo>
                  <a:lnTo>
                    <a:pt x="386892" y="678180"/>
                  </a:lnTo>
                  <a:lnTo>
                    <a:pt x="386892" y="414020"/>
                  </a:lnTo>
                  <a:lnTo>
                    <a:pt x="651611" y="414020"/>
                  </a:lnTo>
                  <a:lnTo>
                    <a:pt x="651611" y="26416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4940" y="1892287"/>
              <a:ext cx="652145" cy="678815"/>
            </a:xfrm>
            <a:custGeom>
              <a:avLst/>
              <a:gdLst/>
              <a:ahLst/>
              <a:cxnLst/>
              <a:rect l="l" t="t" r="r" b="b"/>
              <a:pathLst>
                <a:path w="652145" h="678814">
                  <a:moveTo>
                    <a:pt x="0" y="264664"/>
                  </a:moveTo>
                  <a:lnTo>
                    <a:pt x="264714" y="264664"/>
                  </a:lnTo>
                  <a:lnTo>
                    <a:pt x="264714" y="0"/>
                  </a:lnTo>
                  <a:lnTo>
                    <a:pt x="386890" y="0"/>
                  </a:lnTo>
                  <a:lnTo>
                    <a:pt x="386890" y="264664"/>
                  </a:lnTo>
                  <a:lnTo>
                    <a:pt x="651604" y="264664"/>
                  </a:lnTo>
                  <a:lnTo>
                    <a:pt x="651604" y="413740"/>
                  </a:lnTo>
                  <a:lnTo>
                    <a:pt x="386890" y="413740"/>
                  </a:lnTo>
                  <a:lnTo>
                    <a:pt x="386890" y="678404"/>
                  </a:lnTo>
                  <a:lnTo>
                    <a:pt x="264714" y="678404"/>
                  </a:lnTo>
                  <a:lnTo>
                    <a:pt x="264714" y="413740"/>
                  </a:lnTo>
                  <a:lnTo>
                    <a:pt x="0" y="413740"/>
                  </a:lnTo>
                  <a:lnTo>
                    <a:pt x="0" y="264664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7217" y="3337563"/>
              <a:ext cx="1687487" cy="11845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9980" y="3385896"/>
              <a:ext cx="1302385" cy="812800"/>
            </a:xfrm>
            <a:custGeom>
              <a:avLst/>
              <a:gdLst/>
              <a:ahLst/>
              <a:cxnLst/>
              <a:rect l="l" t="t" r="r" b="b"/>
              <a:pathLst>
                <a:path w="1302384" h="812800">
                  <a:moveTo>
                    <a:pt x="0" y="0"/>
                  </a:moveTo>
                  <a:lnTo>
                    <a:pt x="1302116" y="812805"/>
                  </a:lnTo>
                </a:path>
              </a:pathLst>
            </a:custGeom>
            <a:ln w="5708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65365" y="3994833"/>
              <a:ext cx="274955" cy="234315"/>
            </a:xfrm>
            <a:custGeom>
              <a:avLst/>
              <a:gdLst/>
              <a:ahLst/>
              <a:cxnLst/>
              <a:rect l="l" t="t" r="r" b="b"/>
              <a:pathLst>
                <a:path w="274954" h="234314">
                  <a:moveTo>
                    <a:pt x="29387" y="169382"/>
                  </a:moveTo>
                  <a:lnTo>
                    <a:pt x="18218" y="171286"/>
                  </a:lnTo>
                  <a:lnTo>
                    <a:pt x="8964" y="177126"/>
                  </a:lnTo>
                  <a:lnTo>
                    <a:pt x="2575" y="186009"/>
                  </a:lnTo>
                  <a:lnTo>
                    <a:pt x="0" y="197043"/>
                  </a:lnTo>
                  <a:lnTo>
                    <a:pt x="1911" y="208218"/>
                  </a:lnTo>
                  <a:lnTo>
                    <a:pt x="7754" y="217471"/>
                  </a:lnTo>
                  <a:lnTo>
                    <a:pt x="16639" y="223857"/>
                  </a:lnTo>
                  <a:lnTo>
                    <a:pt x="27673" y="226431"/>
                  </a:lnTo>
                  <a:lnTo>
                    <a:pt x="274789" y="233860"/>
                  </a:lnTo>
                  <a:lnTo>
                    <a:pt x="243197" y="173865"/>
                  </a:lnTo>
                  <a:lnTo>
                    <a:pt x="178676" y="173865"/>
                  </a:lnTo>
                  <a:lnTo>
                    <a:pt x="29387" y="169382"/>
                  </a:lnTo>
                  <a:close/>
                </a:path>
                <a:path w="274954" h="234314">
                  <a:moveTo>
                    <a:pt x="131936" y="0"/>
                  </a:moveTo>
                  <a:lnTo>
                    <a:pt x="121056" y="3190"/>
                  </a:lnTo>
                  <a:lnTo>
                    <a:pt x="112272" y="10348"/>
                  </a:lnTo>
                  <a:lnTo>
                    <a:pt x="107094" y="19986"/>
                  </a:lnTo>
                  <a:lnTo>
                    <a:pt x="105909" y="30861"/>
                  </a:lnTo>
                  <a:lnTo>
                    <a:pt x="109105" y="41734"/>
                  </a:lnTo>
                  <a:lnTo>
                    <a:pt x="178676" y="173865"/>
                  </a:lnTo>
                  <a:lnTo>
                    <a:pt x="243197" y="173865"/>
                  </a:lnTo>
                  <a:lnTo>
                    <a:pt x="159613" y="15141"/>
                  </a:lnTo>
                  <a:lnTo>
                    <a:pt x="152454" y="6358"/>
                  </a:lnTo>
                  <a:lnTo>
                    <a:pt x="142816" y="1183"/>
                  </a:lnTo>
                  <a:lnTo>
                    <a:pt x="131936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13510" y="4290707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4">
                  <a:moveTo>
                    <a:pt x="574484" y="0"/>
                  </a:moveTo>
                  <a:lnTo>
                    <a:pt x="0" y="0"/>
                  </a:lnTo>
                  <a:lnTo>
                    <a:pt x="0" y="202450"/>
                  </a:lnTo>
                  <a:lnTo>
                    <a:pt x="574484" y="202450"/>
                  </a:lnTo>
                  <a:lnTo>
                    <a:pt x="574484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13510" y="4290707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4">
                  <a:moveTo>
                    <a:pt x="0" y="0"/>
                  </a:moveTo>
                  <a:lnTo>
                    <a:pt x="574483" y="0"/>
                  </a:lnTo>
                  <a:lnTo>
                    <a:pt x="574483" y="202444"/>
                  </a:lnTo>
                  <a:lnTo>
                    <a:pt x="0" y="202444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240396" y="4672674"/>
            <a:ext cx="929778" cy="874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0396" y="877506"/>
            <a:ext cx="929778" cy="874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10</a:t>
            </a:fld>
            <a:endParaRPr spc="-5" dirty="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36" y="258153"/>
            <a:ext cx="7722234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5"/>
              </a:lnSpc>
              <a:spcBef>
                <a:spcPts val="95"/>
              </a:spcBef>
            </a:pPr>
            <a:r>
              <a:rPr spc="65" dirty="0"/>
              <a:t>Example </a:t>
            </a:r>
            <a:r>
              <a:rPr spc="70" dirty="0"/>
              <a:t>multiclass </a:t>
            </a:r>
            <a:r>
              <a:rPr spc="25" dirty="0"/>
              <a:t>classifier</a:t>
            </a:r>
          </a:p>
          <a:p>
            <a:pPr marL="12700">
              <a:lnSpc>
                <a:spcPts val="4315"/>
              </a:lnSpc>
            </a:pPr>
            <a:r>
              <a:rPr sz="3600" i="1" spc="185" dirty="0">
                <a:latin typeface="Arial"/>
                <a:cs typeface="Arial"/>
              </a:rPr>
              <a:t>Output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i="1" spc="30" dirty="0">
                <a:latin typeface="Arial"/>
                <a:cs typeface="Arial"/>
              </a:rPr>
              <a:t>y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i="1" spc="-55" dirty="0">
                <a:latin typeface="Arial"/>
                <a:cs typeface="Arial"/>
              </a:rPr>
              <a:t>has</a:t>
            </a:r>
            <a:r>
              <a:rPr sz="3600" i="1" spc="-85" dirty="0">
                <a:latin typeface="Arial"/>
                <a:cs typeface="Arial"/>
              </a:rPr>
              <a:t> </a:t>
            </a:r>
            <a:r>
              <a:rPr sz="3600" i="1" spc="160" dirty="0">
                <a:latin typeface="Arial"/>
                <a:cs typeface="Arial"/>
              </a:rPr>
              <a:t>more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i="1" spc="114" dirty="0">
                <a:latin typeface="Arial"/>
                <a:cs typeface="Arial"/>
              </a:rPr>
              <a:t>than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i="1" spc="50" dirty="0">
                <a:latin typeface="Arial"/>
                <a:cs typeface="Arial"/>
              </a:rPr>
              <a:t>2</a:t>
            </a:r>
            <a:r>
              <a:rPr sz="3600" i="1" spc="-85" dirty="0">
                <a:latin typeface="Arial"/>
                <a:cs typeface="Arial"/>
              </a:rPr>
              <a:t> </a:t>
            </a:r>
            <a:r>
              <a:rPr sz="3600" i="1" spc="65" dirty="0">
                <a:latin typeface="Arial"/>
                <a:cs typeface="Arial"/>
              </a:rPr>
              <a:t>categories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5458" y="2270396"/>
            <a:ext cx="5295900" cy="3220720"/>
            <a:chOff x="735458" y="2270396"/>
            <a:chExt cx="5295900" cy="3220720"/>
          </a:xfrm>
        </p:grpSpPr>
        <p:sp>
          <p:nvSpPr>
            <p:cNvPr id="4" name="object 4"/>
            <p:cNvSpPr/>
            <p:nvPr/>
          </p:nvSpPr>
          <p:spPr>
            <a:xfrm>
              <a:off x="735458" y="2270396"/>
              <a:ext cx="3724117" cy="32206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97425" y="2685005"/>
              <a:ext cx="1633448" cy="1267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9579" y="2971006"/>
              <a:ext cx="1250950" cy="892175"/>
            </a:xfrm>
            <a:custGeom>
              <a:avLst/>
              <a:gdLst/>
              <a:ahLst/>
              <a:cxnLst/>
              <a:rect l="l" t="t" r="r" b="b"/>
              <a:pathLst>
                <a:path w="1250950" h="892175">
                  <a:moveTo>
                    <a:pt x="0" y="891660"/>
                  </a:moveTo>
                  <a:lnTo>
                    <a:pt x="1250859" y="0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4545" y="2938132"/>
              <a:ext cx="272415" cy="242570"/>
            </a:xfrm>
            <a:custGeom>
              <a:avLst/>
              <a:gdLst/>
              <a:ahLst/>
              <a:cxnLst/>
              <a:rect l="l" t="t" r="r" b="b"/>
              <a:pathLst>
                <a:path w="272414" h="242569">
                  <a:moveTo>
                    <a:pt x="242383" y="65760"/>
                  </a:moveTo>
                  <a:lnTo>
                    <a:pt x="179755" y="65760"/>
                  </a:lnTo>
                  <a:lnTo>
                    <a:pt x="118402" y="201904"/>
                  </a:lnTo>
                  <a:lnTo>
                    <a:pt x="115882" y="212951"/>
                  </a:lnTo>
                  <a:lnTo>
                    <a:pt x="117732" y="223734"/>
                  </a:lnTo>
                  <a:lnTo>
                    <a:pt x="123492" y="233038"/>
                  </a:lnTo>
                  <a:lnTo>
                    <a:pt x="132702" y="239649"/>
                  </a:lnTo>
                  <a:lnTo>
                    <a:pt x="143756" y="242168"/>
                  </a:lnTo>
                  <a:lnTo>
                    <a:pt x="154543" y="240318"/>
                  </a:lnTo>
                  <a:lnTo>
                    <a:pt x="163849" y="234559"/>
                  </a:lnTo>
                  <a:lnTo>
                    <a:pt x="170459" y="225348"/>
                  </a:lnTo>
                  <a:lnTo>
                    <a:pt x="242383" y="65760"/>
                  </a:lnTo>
                  <a:close/>
                </a:path>
                <a:path w="272414" h="242569">
                  <a:moveTo>
                    <a:pt x="272021" y="0"/>
                  </a:moveTo>
                  <a:lnTo>
                    <a:pt x="25831" y="22529"/>
                  </a:lnTo>
                  <a:lnTo>
                    <a:pt x="0" y="53555"/>
                  </a:lnTo>
                  <a:lnTo>
                    <a:pt x="3245" y="64414"/>
                  </a:lnTo>
                  <a:lnTo>
                    <a:pt x="10164" y="72890"/>
                  </a:lnTo>
                  <a:lnTo>
                    <a:pt x="19757" y="78153"/>
                  </a:lnTo>
                  <a:lnTo>
                    <a:pt x="31026" y="79375"/>
                  </a:lnTo>
                  <a:lnTo>
                    <a:pt x="179755" y="65760"/>
                  </a:lnTo>
                  <a:lnTo>
                    <a:pt x="242383" y="65760"/>
                  </a:lnTo>
                  <a:lnTo>
                    <a:pt x="272021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4062" y="3611883"/>
              <a:ext cx="1616824" cy="5444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9579" y="3862666"/>
              <a:ext cx="1240790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329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0318" y="3734467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31972" y="0"/>
                  </a:moveTo>
                  <a:lnTo>
                    <a:pt x="21053" y="713"/>
                  </a:lnTo>
                  <a:lnTo>
                    <a:pt x="11197" y="5470"/>
                  </a:lnTo>
                  <a:lnTo>
                    <a:pt x="3657" y="13937"/>
                  </a:lnTo>
                  <a:lnTo>
                    <a:pt x="0" y="24662"/>
                  </a:lnTo>
                  <a:lnTo>
                    <a:pt x="712" y="35579"/>
                  </a:lnTo>
                  <a:lnTo>
                    <a:pt x="5466" y="45432"/>
                  </a:lnTo>
                  <a:lnTo>
                    <a:pt x="13932" y="52964"/>
                  </a:lnTo>
                  <a:lnTo>
                    <a:pt x="142938" y="128199"/>
                  </a:lnTo>
                  <a:lnTo>
                    <a:pt x="13932" y="203446"/>
                  </a:lnTo>
                  <a:lnTo>
                    <a:pt x="5466" y="210978"/>
                  </a:lnTo>
                  <a:lnTo>
                    <a:pt x="712" y="220831"/>
                  </a:lnTo>
                  <a:lnTo>
                    <a:pt x="0" y="231748"/>
                  </a:lnTo>
                  <a:lnTo>
                    <a:pt x="3657" y="242473"/>
                  </a:lnTo>
                  <a:lnTo>
                    <a:pt x="11197" y="250939"/>
                  </a:lnTo>
                  <a:lnTo>
                    <a:pt x="21053" y="255693"/>
                  </a:lnTo>
                  <a:lnTo>
                    <a:pt x="31972" y="256406"/>
                  </a:lnTo>
                  <a:lnTo>
                    <a:pt x="42697" y="252748"/>
                  </a:lnTo>
                  <a:lnTo>
                    <a:pt x="256248" y="128199"/>
                  </a:lnTo>
                  <a:lnTo>
                    <a:pt x="42697" y="3663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7425" y="3815537"/>
              <a:ext cx="1633448" cy="1388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59579" y="3862666"/>
              <a:ext cx="1253490" cy="1012190"/>
            </a:xfrm>
            <a:custGeom>
              <a:avLst/>
              <a:gdLst/>
              <a:ahLst/>
              <a:cxnLst/>
              <a:rect l="l" t="t" r="r" b="b"/>
              <a:pathLst>
                <a:path w="1253489" h="1012189">
                  <a:moveTo>
                    <a:pt x="0" y="0"/>
                  </a:moveTo>
                  <a:lnTo>
                    <a:pt x="1252916" y="1011961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8254" y="4660788"/>
              <a:ext cx="268605" cy="249554"/>
            </a:xfrm>
            <a:custGeom>
              <a:avLst/>
              <a:gdLst/>
              <a:ahLst/>
              <a:cxnLst/>
              <a:rect l="l" t="t" r="r" b="b"/>
              <a:pathLst>
                <a:path w="268604" h="249554">
                  <a:moveTo>
                    <a:pt x="32524" y="155724"/>
                  </a:moveTo>
                  <a:lnTo>
                    <a:pt x="21204" y="156265"/>
                  </a:lnTo>
                  <a:lnTo>
                    <a:pt x="11314" y="160940"/>
                  </a:lnTo>
                  <a:lnTo>
                    <a:pt x="3897" y="168982"/>
                  </a:lnTo>
                  <a:lnTo>
                    <a:pt x="0" y="179625"/>
                  </a:lnTo>
                  <a:lnTo>
                    <a:pt x="543" y="190947"/>
                  </a:lnTo>
                  <a:lnTo>
                    <a:pt x="5222" y="200840"/>
                  </a:lnTo>
                  <a:lnTo>
                    <a:pt x="13269" y="208257"/>
                  </a:lnTo>
                  <a:lnTo>
                    <a:pt x="23914" y="212150"/>
                  </a:lnTo>
                  <a:lnTo>
                    <a:pt x="268312" y="249437"/>
                  </a:lnTo>
                  <a:lnTo>
                    <a:pt x="241247" y="178241"/>
                  </a:lnTo>
                  <a:lnTo>
                    <a:pt x="180174" y="178241"/>
                  </a:lnTo>
                  <a:lnTo>
                    <a:pt x="32524" y="155724"/>
                  </a:lnTo>
                  <a:close/>
                </a:path>
                <a:path w="268604" h="249554">
                  <a:moveTo>
                    <a:pt x="154831" y="0"/>
                  </a:moveTo>
                  <a:lnTo>
                    <a:pt x="143649" y="1850"/>
                  </a:lnTo>
                  <a:lnTo>
                    <a:pt x="134061" y="7894"/>
                  </a:lnTo>
                  <a:lnTo>
                    <a:pt x="127750" y="16835"/>
                  </a:lnTo>
                  <a:lnTo>
                    <a:pt x="125252" y="27487"/>
                  </a:lnTo>
                  <a:lnTo>
                    <a:pt x="127101" y="38668"/>
                  </a:lnTo>
                  <a:lnTo>
                    <a:pt x="180174" y="178241"/>
                  </a:lnTo>
                  <a:lnTo>
                    <a:pt x="241247" y="178241"/>
                  </a:lnTo>
                  <a:lnTo>
                    <a:pt x="180479" y="18386"/>
                  </a:lnTo>
                  <a:lnTo>
                    <a:pt x="174433" y="8799"/>
                  </a:lnTo>
                  <a:lnTo>
                    <a:pt x="165488" y="2493"/>
                  </a:lnTo>
                  <a:lnTo>
                    <a:pt x="154831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35192" y="2678823"/>
            <a:ext cx="2237740" cy="248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0" dirty="0">
                <a:latin typeface="DejaVu Sans"/>
                <a:cs typeface="DejaVu Sans"/>
              </a:rPr>
              <a:t>Education</a:t>
            </a:r>
            <a:endParaRPr sz="3200">
              <a:latin typeface="DejaVu Sans"/>
              <a:cs typeface="DejaVu Sans"/>
            </a:endParaRPr>
          </a:p>
          <a:p>
            <a:pPr marL="12700" marR="5080">
              <a:lnSpc>
                <a:spcPts val="8250"/>
              </a:lnSpc>
              <a:spcBef>
                <a:spcPts val="40"/>
              </a:spcBef>
            </a:pPr>
            <a:r>
              <a:rPr sz="3200" spc="-160" dirty="0">
                <a:latin typeface="DejaVu Sans"/>
                <a:cs typeface="DejaVu Sans"/>
              </a:rPr>
              <a:t>Finance  </a:t>
            </a:r>
            <a:r>
              <a:rPr sz="3200" spc="-110" dirty="0">
                <a:latin typeface="DejaVu Sans"/>
                <a:cs typeface="DejaVu Sans"/>
              </a:rPr>
              <a:t>Technology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11</a:t>
            </a:fld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1607184" y="5577689"/>
            <a:ext cx="1815465" cy="87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ts val="2860"/>
              </a:lnSpc>
            </a:pPr>
            <a:r>
              <a:rPr sz="2400" b="1" spc="-335" dirty="0">
                <a:latin typeface="DejaVu Sans"/>
                <a:cs typeface="DejaVu Sans"/>
              </a:rPr>
              <a:t>Webpage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587" y="5553760"/>
            <a:ext cx="18884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2589" algn="l"/>
              </a:tabLst>
            </a:pPr>
            <a:r>
              <a:rPr sz="3200" spc="-120" dirty="0">
                <a:latin typeface="DejaVu Sans"/>
                <a:cs typeface="DejaVu Sans"/>
              </a:rPr>
              <a:t>Output:	</a:t>
            </a:r>
            <a:r>
              <a:rPr sz="3200" spc="-300" dirty="0">
                <a:latin typeface="DejaVu Sans"/>
                <a:cs typeface="DejaVu Sans"/>
              </a:rPr>
              <a:t>y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6851" y="6569947"/>
            <a:ext cx="231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rlito"/>
                <a:cs typeface="Carlito"/>
              </a:rPr>
              <a:t>12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48" y="292366"/>
            <a:ext cx="36137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114" dirty="0"/>
              <a:t>Spam</a:t>
            </a:r>
            <a:r>
              <a:rPr sz="4400" spc="10" dirty="0"/>
              <a:t> </a:t>
            </a:r>
            <a:r>
              <a:rPr sz="4400" spc="25" dirty="0"/>
              <a:t>filtering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828675" y="1519365"/>
            <a:ext cx="3221837" cy="568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618" y="2461435"/>
            <a:ext cx="3180265" cy="85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505" y="3588127"/>
            <a:ext cx="3158809" cy="1199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5171" y="5035816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1400" y="5035816"/>
            <a:ext cx="18884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2589" algn="l"/>
              </a:tabLst>
            </a:pPr>
            <a:r>
              <a:rPr sz="3200" spc="-120" dirty="0">
                <a:latin typeface="DejaVu Sans"/>
                <a:cs typeface="DejaVu Sans"/>
              </a:rPr>
              <a:t>Output:	</a:t>
            </a:r>
            <a:r>
              <a:rPr sz="3200" spc="-300" dirty="0">
                <a:latin typeface="DejaVu Sans"/>
                <a:cs typeface="DejaVu Sans"/>
              </a:rPr>
              <a:t>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4087" y="1350708"/>
            <a:ext cx="2056764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5" dirty="0">
                <a:latin typeface="DejaVu Sans"/>
                <a:cs typeface="DejaVu Sans"/>
              </a:rPr>
              <a:t>Not</a:t>
            </a:r>
            <a:r>
              <a:rPr sz="3600" spc="-265" dirty="0">
                <a:latin typeface="DejaVu Sans"/>
                <a:cs typeface="DejaVu Sans"/>
              </a:rPr>
              <a:t> </a:t>
            </a:r>
            <a:r>
              <a:rPr sz="3600" spc="-250" dirty="0">
                <a:latin typeface="DejaVu Sans"/>
                <a:cs typeface="DejaVu Sans"/>
              </a:rPr>
              <a:t>spam</a:t>
            </a:r>
            <a:endParaRPr sz="360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68342" y="1712417"/>
            <a:ext cx="1645920" cy="2519045"/>
            <a:chOff x="4368342" y="1712417"/>
            <a:chExt cx="1645920" cy="2519045"/>
          </a:xfrm>
        </p:grpSpPr>
        <p:sp>
          <p:nvSpPr>
            <p:cNvPr id="12" name="object 12"/>
            <p:cNvSpPr/>
            <p:nvPr/>
          </p:nvSpPr>
          <p:spPr>
            <a:xfrm>
              <a:off x="4368342" y="1712417"/>
              <a:ext cx="1645919" cy="12926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2807" y="1996751"/>
              <a:ext cx="1261745" cy="920115"/>
            </a:xfrm>
            <a:custGeom>
              <a:avLst/>
              <a:gdLst/>
              <a:ahLst/>
              <a:cxnLst/>
              <a:rect l="l" t="t" r="r" b="b"/>
              <a:pathLst>
                <a:path w="1261745" h="920114">
                  <a:moveTo>
                    <a:pt x="0" y="919739"/>
                  </a:moveTo>
                  <a:lnTo>
                    <a:pt x="1261528" y="0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8683" y="1963381"/>
              <a:ext cx="271780" cy="243840"/>
            </a:xfrm>
            <a:custGeom>
              <a:avLst/>
              <a:gdLst/>
              <a:ahLst/>
              <a:cxnLst/>
              <a:rect l="l" t="t" r="r" b="b"/>
              <a:pathLst>
                <a:path w="271779" h="243839">
                  <a:moveTo>
                    <a:pt x="242207" y="66751"/>
                  </a:moveTo>
                  <a:lnTo>
                    <a:pt x="179882" y="66751"/>
                  </a:lnTo>
                  <a:lnTo>
                    <a:pt x="119989" y="203530"/>
                  </a:lnTo>
                  <a:lnTo>
                    <a:pt x="117586" y="214608"/>
                  </a:lnTo>
                  <a:lnTo>
                    <a:pt x="119549" y="225374"/>
                  </a:lnTo>
                  <a:lnTo>
                    <a:pt x="125406" y="234616"/>
                  </a:lnTo>
                  <a:lnTo>
                    <a:pt x="134683" y="241122"/>
                  </a:lnTo>
                  <a:lnTo>
                    <a:pt x="145767" y="243525"/>
                  </a:lnTo>
                  <a:lnTo>
                    <a:pt x="156533" y="241561"/>
                  </a:lnTo>
                  <a:lnTo>
                    <a:pt x="165776" y="235705"/>
                  </a:lnTo>
                  <a:lnTo>
                    <a:pt x="172288" y="226428"/>
                  </a:lnTo>
                  <a:lnTo>
                    <a:pt x="242207" y="66751"/>
                  </a:lnTo>
                  <a:close/>
                </a:path>
                <a:path w="271779" h="243839">
                  <a:moveTo>
                    <a:pt x="271437" y="0"/>
                  </a:moveTo>
                  <a:lnTo>
                    <a:pt x="25501" y="25171"/>
                  </a:lnTo>
                  <a:lnTo>
                    <a:pt x="0" y="56464"/>
                  </a:lnTo>
                  <a:lnTo>
                    <a:pt x="3366" y="67288"/>
                  </a:lnTo>
                  <a:lnTo>
                    <a:pt x="10375" y="75690"/>
                  </a:lnTo>
                  <a:lnTo>
                    <a:pt x="20023" y="80851"/>
                  </a:lnTo>
                  <a:lnTo>
                    <a:pt x="31305" y="81953"/>
                  </a:lnTo>
                  <a:lnTo>
                    <a:pt x="179882" y="66751"/>
                  </a:lnTo>
                  <a:lnTo>
                    <a:pt x="242207" y="66751"/>
                  </a:lnTo>
                  <a:lnTo>
                    <a:pt x="271437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68342" y="2867888"/>
              <a:ext cx="1645919" cy="13632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2807" y="2916491"/>
              <a:ext cx="1263015" cy="986790"/>
            </a:xfrm>
            <a:custGeom>
              <a:avLst/>
              <a:gdLst/>
              <a:ahLst/>
              <a:cxnLst/>
              <a:rect l="l" t="t" r="r" b="b"/>
              <a:pathLst>
                <a:path w="1263014" h="986789">
                  <a:moveTo>
                    <a:pt x="0" y="0"/>
                  </a:moveTo>
                  <a:lnTo>
                    <a:pt x="1262667" y="986486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0715" y="3690288"/>
              <a:ext cx="269875" cy="247650"/>
            </a:xfrm>
            <a:custGeom>
              <a:avLst/>
              <a:gdLst/>
              <a:ahLst/>
              <a:cxnLst/>
              <a:rect l="l" t="t" r="r" b="b"/>
              <a:pathLst>
                <a:path w="269875" h="247650">
                  <a:moveTo>
                    <a:pt x="32131" y="157684"/>
                  </a:moveTo>
                  <a:lnTo>
                    <a:pt x="20818" y="158411"/>
                  </a:lnTo>
                  <a:lnTo>
                    <a:pt x="11002" y="163248"/>
                  </a:lnTo>
                  <a:lnTo>
                    <a:pt x="3718" y="171413"/>
                  </a:lnTo>
                  <a:lnTo>
                    <a:pt x="0" y="182119"/>
                  </a:lnTo>
                  <a:lnTo>
                    <a:pt x="726" y="193429"/>
                  </a:lnTo>
                  <a:lnTo>
                    <a:pt x="5564" y="203242"/>
                  </a:lnTo>
                  <a:lnTo>
                    <a:pt x="13728" y="210526"/>
                  </a:lnTo>
                  <a:lnTo>
                    <a:pt x="24434" y="214250"/>
                  </a:lnTo>
                  <a:lnTo>
                    <a:pt x="269405" y="247575"/>
                  </a:lnTo>
                  <a:lnTo>
                    <a:pt x="241584" y="177814"/>
                  </a:lnTo>
                  <a:lnTo>
                    <a:pt x="180124" y="177814"/>
                  </a:lnTo>
                  <a:lnTo>
                    <a:pt x="32131" y="157684"/>
                  </a:lnTo>
                  <a:close/>
                </a:path>
                <a:path w="269875" h="247650">
                  <a:moveTo>
                    <a:pt x="151904" y="0"/>
                  </a:moveTo>
                  <a:lnTo>
                    <a:pt x="140754" y="2033"/>
                  </a:lnTo>
                  <a:lnTo>
                    <a:pt x="131262" y="8233"/>
                  </a:lnTo>
                  <a:lnTo>
                    <a:pt x="125096" y="17274"/>
                  </a:lnTo>
                  <a:lnTo>
                    <a:pt x="122771" y="27966"/>
                  </a:lnTo>
                  <a:lnTo>
                    <a:pt x="124802" y="39117"/>
                  </a:lnTo>
                  <a:lnTo>
                    <a:pt x="180124" y="177814"/>
                  </a:lnTo>
                  <a:lnTo>
                    <a:pt x="241584" y="177814"/>
                  </a:lnTo>
                  <a:lnTo>
                    <a:pt x="177838" y="17971"/>
                  </a:lnTo>
                  <a:lnTo>
                    <a:pt x="171638" y="8482"/>
                  </a:lnTo>
                  <a:lnTo>
                    <a:pt x="162596" y="2320"/>
                  </a:lnTo>
                  <a:lnTo>
                    <a:pt x="151904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5841" y="3795064"/>
            <a:ext cx="119634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70" dirty="0">
                <a:latin typeface="DejaVu Sans"/>
                <a:cs typeface="DejaVu Sans"/>
              </a:rPr>
              <a:t>Spam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909" y="5586920"/>
            <a:ext cx="3155950" cy="1169551"/>
          </a:xfrm>
          <a:prstGeom prst="rect">
            <a:avLst/>
          </a:prstGeom>
          <a:solidFill>
            <a:srgbClr val="C02690"/>
          </a:solidFill>
          <a:ln w="25369">
            <a:solidFill>
              <a:srgbClr val="941B6E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90805" marR="243840">
              <a:lnSpc>
                <a:spcPts val="4290"/>
              </a:lnSpc>
              <a:spcBef>
                <a:spcPts val="520"/>
              </a:spcBef>
            </a:pPr>
            <a:r>
              <a:rPr lang="en-IN" sz="3600" dirty="0" smtClean="0"/>
              <a:t>Text of email, sender, IP,…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12</a:t>
            </a:fld>
            <a:endParaRPr lang="en-IN"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51149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130" dirty="0"/>
              <a:t>Image</a:t>
            </a:r>
            <a:r>
              <a:rPr sz="4400" spc="15" dirty="0"/>
              <a:t> </a:t>
            </a:r>
            <a:r>
              <a:rPr sz="4400" spc="55" dirty="0"/>
              <a:t>classification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14248" y="1930380"/>
            <a:ext cx="7202170" cy="3188970"/>
            <a:chOff x="814248" y="1930380"/>
            <a:chExt cx="7202170" cy="3188970"/>
          </a:xfrm>
        </p:grpSpPr>
        <p:sp>
          <p:nvSpPr>
            <p:cNvPr id="4" name="object 4"/>
            <p:cNvSpPr/>
            <p:nvPr/>
          </p:nvSpPr>
          <p:spPr>
            <a:xfrm>
              <a:off x="814248" y="1930380"/>
              <a:ext cx="3192252" cy="31884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5068" y="2121242"/>
              <a:ext cx="2411031" cy="2888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02582" y="3312620"/>
              <a:ext cx="1874520" cy="5444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8035" y="3554221"/>
              <a:ext cx="1501140" cy="10795"/>
            </a:xfrm>
            <a:custGeom>
              <a:avLst/>
              <a:gdLst/>
              <a:ahLst/>
              <a:cxnLst/>
              <a:rect l="l" t="t" r="r" b="b"/>
              <a:pathLst>
                <a:path w="1501139" h="10795">
                  <a:moveTo>
                    <a:pt x="0" y="0"/>
                  </a:moveTo>
                  <a:lnTo>
                    <a:pt x="1500683" y="10706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8397" y="3435537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33623" y="0"/>
                  </a:moveTo>
                  <a:lnTo>
                    <a:pt x="22697" y="633"/>
                  </a:lnTo>
                  <a:lnTo>
                    <a:pt x="12807" y="5317"/>
                  </a:lnTo>
                  <a:lnTo>
                    <a:pt x="5211" y="13732"/>
                  </a:lnTo>
                  <a:lnTo>
                    <a:pt x="1473" y="24428"/>
                  </a:lnTo>
                  <a:lnTo>
                    <a:pt x="2107" y="35350"/>
                  </a:lnTo>
                  <a:lnTo>
                    <a:pt x="6791" y="45239"/>
                  </a:lnTo>
                  <a:lnTo>
                    <a:pt x="15206" y="52835"/>
                  </a:lnTo>
                  <a:lnTo>
                    <a:pt x="143666" y="128997"/>
                  </a:lnTo>
                  <a:lnTo>
                    <a:pt x="14139" y="203304"/>
                  </a:lnTo>
                  <a:lnTo>
                    <a:pt x="5616" y="210780"/>
                  </a:lnTo>
                  <a:lnTo>
                    <a:pt x="789" y="220600"/>
                  </a:lnTo>
                  <a:lnTo>
                    <a:pt x="0" y="231513"/>
                  </a:lnTo>
                  <a:lnTo>
                    <a:pt x="3585" y="242268"/>
                  </a:lnTo>
                  <a:lnTo>
                    <a:pt x="11055" y="250784"/>
                  </a:lnTo>
                  <a:lnTo>
                    <a:pt x="20876" y="255608"/>
                  </a:lnTo>
                  <a:lnTo>
                    <a:pt x="31792" y="256400"/>
                  </a:lnTo>
                  <a:lnTo>
                    <a:pt x="42549" y="252822"/>
                  </a:lnTo>
                  <a:lnTo>
                    <a:pt x="256975" y="129797"/>
                  </a:lnTo>
                  <a:lnTo>
                    <a:pt x="44327" y="3737"/>
                  </a:lnTo>
                  <a:lnTo>
                    <a:pt x="33623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43328" y="5431332"/>
            <a:ext cx="2512721" cy="986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95"/>
              </a:spcBef>
              <a:tabLst>
                <a:tab pos="1315085" algn="l"/>
              </a:tabLst>
            </a:pPr>
            <a:r>
              <a:rPr lang="en-IN" sz="3200" dirty="0" smtClean="0"/>
              <a:t>Input: x Image pixels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13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671050" y="6324600"/>
            <a:ext cx="2222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829222" y="5431332"/>
            <a:ext cx="3537027" cy="999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95"/>
              </a:spcBef>
              <a:tabLst>
                <a:tab pos="1315085" algn="l"/>
              </a:tabLst>
            </a:pPr>
            <a:r>
              <a:rPr lang="en-IN" sz="3200" dirty="0" smtClean="0"/>
              <a:t>Output:	y</a:t>
            </a:r>
          </a:p>
          <a:p>
            <a:pPr marL="12700">
              <a:lnSpc>
                <a:spcPts val="3820"/>
              </a:lnSpc>
              <a:spcBef>
                <a:spcPts val="95"/>
              </a:spcBef>
              <a:tabLst>
                <a:tab pos="1315085" algn="l"/>
              </a:tabLst>
            </a:pPr>
            <a:r>
              <a:rPr lang="en-IN" sz="3200" dirty="0" smtClean="0"/>
              <a:t>Predicted object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10763601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70" dirty="0"/>
              <a:t>Personalized </a:t>
            </a:r>
            <a:r>
              <a:rPr sz="4400" spc="120" dirty="0"/>
              <a:t>medical</a:t>
            </a:r>
            <a:r>
              <a:rPr sz="4400" spc="45" dirty="0"/>
              <a:t> </a:t>
            </a:r>
            <a:r>
              <a:rPr sz="4400" spc="85" dirty="0"/>
              <a:t>diagnosis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57602" y="3642855"/>
            <a:ext cx="1812925" cy="2903220"/>
            <a:chOff x="657602" y="3642855"/>
            <a:chExt cx="1812925" cy="2903220"/>
          </a:xfrm>
        </p:grpSpPr>
        <p:sp>
          <p:nvSpPr>
            <p:cNvPr id="4" name="object 4"/>
            <p:cNvSpPr/>
            <p:nvPr/>
          </p:nvSpPr>
          <p:spPr>
            <a:xfrm>
              <a:off x="897134" y="3642855"/>
              <a:ext cx="1347165" cy="8902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602" y="4455083"/>
              <a:ext cx="1812404" cy="1019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725" y="5474365"/>
              <a:ext cx="1607228" cy="10712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7573" y="1420075"/>
            <a:ext cx="5659120" cy="2897505"/>
            <a:chOff x="217573" y="1420075"/>
            <a:chExt cx="5659120" cy="2897505"/>
          </a:xfrm>
        </p:grpSpPr>
        <p:sp>
          <p:nvSpPr>
            <p:cNvPr id="8" name="object 8"/>
            <p:cNvSpPr/>
            <p:nvPr/>
          </p:nvSpPr>
          <p:spPr>
            <a:xfrm>
              <a:off x="897134" y="2431637"/>
              <a:ext cx="1347165" cy="1092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573" y="1420075"/>
              <a:ext cx="2563507" cy="12815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9420" y="2344724"/>
              <a:ext cx="1927225" cy="1972945"/>
            </a:xfrm>
            <a:custGeom>
              <a:avLst/>
              <a:gdLst/>
              <a:ahLst/>
              <a:cxnLst/>
              <a:rect l="l" t="t" r="r" b="b"/>
              <a:pathLst>
                <a:path w="1927225" h="1972945">
                  <a:moveTo>
                    <a:pt x="1926831" y="0"/>
                  </a:moveTo>
                  <a:lnTo>
                    <a:pt x="0" y="0"/>
                  </a:lnTo>
                  <a:lnTo>
                    <a:pt x="0" y="1972551"/>
                  </a:lnTo>
                  <a:lnTo>
                    <a:pt x="1926831" y="1972551"/>
                  </a:lnTo>
                  <a:lnTo>
                    <a:pt x="1926831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49420" y="2344724"/>
            <a:ext cx="1927225" cy="1972945"/>
          </a:xfrm>
          <a:prstGeom prst="rect">
            <a:avLst/>
          </a:prstGeom>
          <a:ln w="25371">
            <a:solidFill>
              <a:srgbClr val="729900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marL="138430" marR="125730" indent="119380" algn="just">
              <a:lnSpc>
                <a:spcPts val="3800"/>
              </a:lnSpc>
              <a:spcBef>
                <a:spcPts val="2170"/>
              </a:spcBef>
            </a:pPr>
            <a:r>
              <a:rPr sz="3200" spc="-210" dirty="0">
                <a:latin typeface="DejaVu Sans"/>
                <a:cs typeface="DejaVu Sans"/>
              </a:rPr>
              <a:t>Disease  </a:t>
            </a:r>
            <a:r>
              <a:rPr sz="3200" spc="-155" dirty="0">
                <a:latin typeface="DejaVu Sans"/>
                <a:cs typeface="DejaVu Sans"/>
              </a:rPr>
              <a:t>Classifier  </a:t>
            </a:r>
            <a:r>
              <a:rPr sz="3200" spc="-70" dirty="0">
                <a:latin typeface="DejaVu Sans"/>
                <a:cs typeface="DejaVu Sans"/>
              </a:rPr>
              <a:t>MODEL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050" y="1295400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34881" y="1733207"/>
            <a:ext cx="4152265" cy="3237865"/>
            <a:chOff x="2734881" y="1733207"/>
            <a:chExt cx="4152265" cy="3237865"/>
          </a:xfrm>
        </p:grpSpPr>
        <p:sp>
          <p:nvSpPr>
            <p:cNvPr id="14" name="object 14"/>
            <p:cNvSpPr/>
            <p:nvPr/>
          </p:nvSpPr>
          <p:spPr>
            <a:xfrm>
              <a:off x="2734881" y="1733207"/>
              <a:ext cx="561108" cy="32378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81084" y="1787131"/>
              <a:ext cx="441325" cy="3089910"/>
            </a:xfrm>
            <a:custGeom>
              <a:avLst/>
              <a:gdLst/>
              <a:ahLst/>
              <a:cxnLst/>
              <a:rect l="l" t="t" r="r" b="b"/>
              <a:pathLst>
                <a:path w="441325" h="3089910">
                  <a:moveTo>
                    <a:pt x="0" y="0"/>
                  </a:moveTo>
                  <a:lnTo>
                    <a:pt x="69657" y="1872"/>
                  </a:lnTo>
                  <a:lnTo>
                    <a:pt x="130154" y="7085"/>
                  </a:lnTo>
                  <a:lnTo>
                    <a:pt x="177860" y="15034"/>
                  </a:lnTo>
                  <a:lnTo>
                    <a:pt x="220381" y="36721"/>
                  </a:lnTo>
                  <a:lnTo>
                    <a:pt x="220381" y="1508229"/>
                  </a:lnTo>
                  <a:lnTo>
                    <a:pt x="231616" y="1519838"/>
                  </a:lnTo>
                  <a:lnTo>
                    <a:pt x="262902" y="1529919"/>
                  </a:lnTo>
                  <a:lnTo>
                    <a:pt x="310608" y="1537869"/>
                  </a:lnTo>
                  <a:lnTo>
                    <a:pt x="371105" y="1543082"/>
                  </a:lnTo>
                  <a:lnTo>
                    <a:pt x="440762" y="1544954"/>
                  </a:lnTo>
                  <a:lnTo>
                    <a:pt x="371105" y="1546826"/>
                  </a:lnTo>
                  <a:lnTo>
                    <a:pt x="310608" y="1552039"/>
                  </a:lnTo>
                  <a:lnTo>
                    <a:pt x="262902" y="1559989"/>
                  </a:lnTo>
                  <a:lnTo>
                    <a:pt x="231616" y="1570070"/>
                  </a:lnTo>
                  <a:lnTo>
                    <a:pt x="220381" y="1581679"/>
                  </a:lnTo>
                  <a:lnTo>
                    <a:pt x="220381" y="3053183"/>
                  </a:lnTo>
                  <a:lnTo>
                    <a:pt x="209146" y="3064792"/>
                  </a:lnTo>
                  <a:lnTo>
                    <a:pt x="177860" y="3074874"/>
                  </a:lnTo>
                  <a:lnTo>
                    <a:pt x="130154" y="3082824"/>
                  </a:lnTo>
                  <a:lnTo>
                    <a:pt x="69657" y="3088037"/>
                  </a:lnTo>
                  <a:lnTo>
                    <a:pt x="0" y="3089909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75457" y="3079868"/>
              <a:ext cx="1047403" cy="5444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21837" y="3331354"/>
              <a:ext cx="671830" cy="1270"/>
            </a:xfrm>
            <a:custGeom>
              <a:avLst/>
              <a:gdLst/>
              <a:ahLst/>
              <a:cxnLst/>
              <a:rect l="l" t="t" r="r" b="b"/>
              <a:pathLst>
                <a:path w="671829" h="1270">
                  <a:moveTo>
                    <a:pt x="0" y="731"/>
                  </a:moveTo>
                  <a:lnTo>
                    <a:pt x="671215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3354" y="32033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31948" y="0"/>
                  </a:moveTo>
                  <a:lnTo>
                    <a:pt x="21028" y="725"/>
                  </a:lnTo>
                  <a:lnTo>
                    <a:pt x="11178" y="5489"/>
                  </a:lnTo>
                  <a:lnTo>
                    <a:pt x="3653" y="13958"/>
                  </a:lnTo>
                  <a:lnTo>
                    <a:pt x="0" y="24691"/>
                  </a:lnTo>
                  <a:lnTo>
                    <a:pt x="723" y="35610"/>
                  </a:lnTo>
                  <a:lnTo>
                    <a:pt x="5489" y="45461"/>
                  </a:lnTo>
                  <a:lnTo>
                    <a:pt x="13966" y="52985"/>
                  </a:lnTo>
                  <a:lnTo>
                    <a:pt x="143048" y="128081"/>
                  </a:lnTo>
                  <a:lnTo>
                    <a:pt x="14131" y="203468"/>
                  </a:lnTo>
                  <a:lnTo>
                    <a:pt x="5668" y="211009"/>
                  </a:lnTo>
                  <a:lnTo>
                    <a:pt x="921" y="220868"/>
                  </a:lnTo>
                  <a:lnTo>
                    <a:pt x="220" y="231787"/>
                  </a:lnTo>
                  <a:lnTo>
                    <a:pt x="3894" y="242508"/>
                  </a:lnTo>
                  <a:lnTo>
                    <a:pt x="11441" y="250963"/>
                  </a:lnTo>
                  <a:lnTo>
                    <a:pt x="21301" y="255706"/>
                  </a:lnTo>
                  <a:lnTo>
                    <a:pt x="32221" y="256406"/>
                  </a:lnTo>
                  <a:lnTo>
                    <a:pt x="42947" y="252731"/>
                  </a:lnTo>
                  <a:lnTo>
                    <a:pt x="256358" y="127954"/>
                  </a:lnTo>
                  <a:lnTo>
                    <a:pt x="42680" y="3646"/>
                  </a:lnTo>
                  <a:lnTo>
                    <a:pt x="31948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14745" y="2169626"/>
              <a:ext cx="1072342" cy="12385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6251" y="2373706"/>
              <a:ext cx="788035" cy="957580"/>
            </a:xfrm>
            <a:custGeom>
              <a:avLst/>
              <a:gdLst/>
              <a:ahLst/>
              <a:cxnLst/>
              <a:rect l="l" t="t" r="r" b="b"/>
              <a:pathLst>
                <a:path w="788034" h="957579">
                  <a:moveTo>
                    <a:pt x="0" y="957287"/>
                  </a:moveTo>
                  <a:lnTo>
                    <a:pt x="788005" y="0"/>
                  </a:lnTo>
                </a:path>
              </a:pathLst>
            </a:custGeom>
            <a:ln w="38058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1249" y="2344559"/>
              <a:ext cx="167014" cy="1783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1382" y="3154681"/>
              <a:ext cx="1055716" cy="3948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6251" y="3330994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237" y="0"/>
                  </a:lnTo>
                </a:path>
              </a:pathLst>
            </a:custGeom>
            <a:ln w="3805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7423" y="3245532"/>
              <a:ext cx="170841" cy="1709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4745" y="3291846"/>
              <a:ext cx="1072342" cy="12427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6251" y="3330994"/>
              <a:ext cx="788035" cy="957580"/>
            </a:xfrm>
            <a:custGeom>
              <a:avLst/>
              <a:gdLst/>
              <a:ahLst/>
              <a:cxnLst/>
              <a:rect l="l" t="t" r="r" b="b"/>
              <a:pathLst>
                <a:path w="788034" h="957579">
                  <a:moveTo>
                    <a:pt x="0" y="0"/>
                  </a:moveTo>
                  <a:lnTo>
                    <a:pt x="788005" y="957287"/>
                  </a:lnTo>
                </a:path>
              </a:pathLst>
            </a:custGeom>
            <a:ln w="38058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21249" y="4139044"/>
              <a:ext cx="167014" cy="1783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18911" y="2660073"/>
              <a:ext cx="1068185" cy="7523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76251" y="2857763"/>
              <a:ext cx="779780" cy="473709"/>
            </a:xfrm>
            <a:custGeom>
              <a:avLst/>
              <a:gdLst/>
              <a:ahLst/>
              <a:cxnLst/>
              <a:rect l="l" t="t" r="r" b="b"/>
              <a:pathLst>
                <a:path w="779779" h="473710">
                  <a:moveTo>
                    <a:pt x="0" y="473230"/>
                  </a:moveTo>
                  <a:lnTo>
                    <a:pt x="779719" y="0"/>
                  </a:lnTo>
                </a:path>
              </a:pathLst>
            </a:custGeom>
            <a:ln w="38055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04775" y="2838170"/>
              <a:ext cx="183489" cy="15470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18911" y="3287682"/>
              <a:ext cx="1068185" cy="75230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76251" y="3330994"/>
              <a:ext cx="779780" cy="473709"/>
            </a:xfrm>
            <a:custGeom>
              <a:avLst/>
              <a:gdLst/>
              <a:ahLst/>
              <a:cxnLst/>
              <a:rect l="l" t="t" r="r" b="b"/>
              <a:pathLst>
                <a:path w="779779" h="473710">
                  <a:moveTo>
                    <a:pt x="0" y="0"/>
                  </a:moveTo>
                  <a:lnTo>
                    <a:pt x="779719" y="473230"/>
                  </a:lnTo>
                </a:path>
              </a:pathLst>
            </a:custGeom>
            <a:ln w="38055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04775" y="3669121"/>
              <a:ext cx="183489" cy="1547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67169" y="2019326"/>
            <a:ext cx="1613535" cy="249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685">
              <a:lnSpc>
                <a:spcPct val="134800"/>
              </a:lnSpc>
              <a:spcBef>
                <a:spcPts val="100"/>
              </a:spcBef>
            </a:pPr>
            <a:r>
              <a:rPr sz="2400" spc="-120" dirty="0">
                <a:latin typeface="DejaVu Sans"/>
                <a:cs typeface="DejaVu Sans"/>
              </a:rPr>
              <a:t>Healthy  </a:t>
            </a:r>
            <a:r>
              <a:rPr sz="2400" spc="-25" dirty="0">
                <a:latin typeface="DejaVu Sans"/>
                <a:cs typeface="DejaVu Sans"/>
              </a:rPr>
              <a:t>Cold  </a:t>
            </a:r>
            <a:r>
              <a:rPr sz="2400" spc="-114" dirty="0">
                <a:latin typeface="DejaVu Sans"/>
                <a:cs typeface="DejaVu Sans"/>
              </a:rPr>
              <a:t>Flu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spc="-105" dirty="0">
                <a:latin typeface="DejaVu Sans"/>
                <a:cs typeface="DejaVu Sans"/>
              </a:rPr>
              <a:t>Pneumonia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690" dirty="0">
                <a:latin typeface="DejaVu Sans"/>
                <a:cs typeface="DejaVu Sans"/>
              </a:rPr>
              <a:t>…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54903" y="1313218"/>
            <a:ext cx="18884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2589" algn="l"/>
              </a:tabLst>
            </a:pPr>
            <a:r>
              <a:rPr sz="3200" spc="-120" dirty="0">
                <a:latin typeface="DejaVu Sans"/>
                <a:cs typeface="DejaVu Sans"/>
              </a:rPr>
              <a:t>Output:	</a:t>
            </a:r>
            <a:r>
              <a:rPr sz="3200" b="1" spc="-495" dirty="0">
                <a:latin typeface="DejaVu Sans"/>
                <a:cs typeface="DejaVu Sans"/>
              </a:rPr>
              <a:t>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77818" y="4602594"/>
            <a:ext cx="4425861" cy="19850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14</a:t>
            </a:fld>
            <a:endParaRPr spc="-5" dirty="0"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41" y="355879"/>
            <a:ext cx="49149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85" dirty="0"/>
              <a:t>Reading </a:t>
            </a:r>
            <a:r>
              <a:rPr sz="4400" spc="55" dirty="0"/>
              <a:t>your</a:t>
            </a:r>
            <a:r>
              <a:rPr sz="4400" spc="5" dirty="0"/>
              <a:t> </a:t>
            </a:r>
            <a:r>
              <a:rPr sz="4400" spc="135" dirty="0"/>
              <a:t>mind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6795" y="2570518"/>
            <a:ext cx="4206708" cy="242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3904" y="2250109"/>
            <a:ext cx="216090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320" dirty="0">
                <a:latin typeface="DejaVu Sans"/>
                <a:cs typeface="DejaVu Sans"/>
              </a:rPr>
              <a:t>“Hammer”</a:t>
            </a:r>
            <a:endParaRPr sz="36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01832" y="2610192"/>
            <a:ext cx="1671320" cy="2519045"/>
            <a:chOff x="4301832" y="2610192"/>
            <a:chExt cx="1671320" cy="2519045"/>
          </a:xfrm>
        </p:grpSpPr>
        <p:sp>
          <p:nvSpPr>
            <p:cNvPr id="6" name="object 6"/>
            <p:cNvSpPr/>
            <p:nvPr/>
          </p:nvSpPr>
          <p:spPr>
            <a:xfrm>
              <a:off x="4330928" y="2610192"/>
              <a:ext cx="1641767" cy="1292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2663" y="2896165"/>
              <a:ext cx="1261745" cy="920115"/>
            </a:xfrm>
            <a:custGeom>
              <a:avLst/>
              <a:gdLst/>
              <a:ahLst/>
              <a:cxnLst/>
              <a:rect l="l" t="t" r="r" b="b"/>
              <a:pathLst>
                <a:path w="1261745" h="920114">
                  <a:moveTo>
                    <a:pt x="0" y="919739"/>
                  </a:moveTo>
                  <a:lnTo>
                    <a:pt x="1261527" y="0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28551" y="2862795"/>
              <a:ext cx="271780" cy="243840"/>
            </a:xfrm>
            <a:custGeom>
              <a:avLst/>
              <a:gdLst/>
              <a:ahLst/>
              <a:cxnLst/>
              <a:rect l="l" t="t" r="r" b="b"/>
              <a:pathLst>
                <a:path w="271779" h="243839">
                  <a:moveTo>
                    <a:pt x="242199" y="66738"/>
                  </a:moveTo>
                  <a:lnTo>
                    <a:pt x="179870" y="66738"/>
                  </a:lnTo>
                  <a:lnTo>
                    <a:pt x="119976" y="203530"/>
                  </a:lnTo>
                  <a:lnTo>
                    <a:pt x="117574" y="214606"/>
                  </a:lnTo>
                  <a:lnTo>
                    <a:pt x="119537" y="225369"/>
                  </a:lnTo>
                  <a:lnTo>
                    <a:pt x="125393" y="234610"/>
                  </a:lnTo>
                  <a:lnTo>
                    <a:pt x="134670" y="241122"/>
                  </a:lnTo>
                  <a:lnTo>
                    <a:pt x="145754" y="243517"/>
                  </a:lnTo>
                  <a:lnTo>
                    <a:pt x="156521" y="241550"/>
                  </a:lnTo>
                  <a:lnTo>
                    <a:pt x="165763" y="235692"/>
                  </a:lnTo>
                  <a:lnTo>
                    <a:pt x="172275" y="226415"/>
                  </a:lnTo>
                  <a:lnTo>
                    <a:pt x="242199" y="66738"/>
                  </a:lnTo>
                  <a:close/>
                </a:path>
                <a:path w="271779" h="243839">
                  <a:moveTo>
                    <a:pt x="271424" y="0"/>
                  </a:moveTo>
                  <a:lnTo>
                    <a:pt x="25488" y="25158"/>
                  </a:lnTo>
                  <a:lnTo>
                    <a:pt x="0" y="56451"/>
                  </a:lnTo>
                  <a:lnTo>
                    <a:pt x="3360" y="67277"/>
                  </a:lnTo>
                  <a:lnTo>
                    <a:pt x="10369" y="75682"/>
                  </a:lnTo>
                  <a:lnTo>
                    <a:pt x="20016" y="80843"/>
                  </a:lnTo>
                  <a:lnTo>
                    <a:pt x="31292" y="81940"/>
                  </a:lnTo>
                  <a:lnTo>
                    <a:pt x="179870" y="66738"/>
                  </a:lnTo>
                  <a:lnTo>
                    <a:pt x="242199" y="66738"/>
                  </a:lnTo>
                  <a:lnTo>
                    <a:pt x="271424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1832" y="3765664"/>
              <a:ext cx="1641767" cy="13632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63504" y="3815905"/>
              <a:ext cx="1263015" cy="986790"/>
            </a:xfrm>
            <a:custGeom>
              <a:avLst/>
              <a:gdLst/>
              <a:ahLst/>
              <a:cxnLst/>
              <a:rect l="l" t="t" r="r" b="b"/>
              <a:pathLst>
                <a:path w="1263014" h="986789">
                  <a:moveTo>
                    <a:pt x="0" y="0"/>
                  </a:moveTo>
                  <a:lnTo>
                    <a:pt x="1262666" y="986486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1411" y="4589702"/>
              <a:ext cx="269875" cy="247650"/>
            </a:xfrm>
            <a:custGeom>
              <a:avLst/>
              <a:gdLst/>
              <a:ahLst/>
              <a:cxnLst/>
              <a:rect l="l" t="t" r="r" b="b"/>
              <a:pathLst>
                <a:path w="269875" h="247650">
                  <a:moveTo>
                    <a:pt x="32131" y="157684"/>
                  </a:moveTo>
                  <a:lnTo>
                    <a:pt x="20818" y="158403"/>
                  </a:lnTo>
                  <a:lnTo>
                    <a:pt x="11002" y="163237"/>
                  </a:lnTo>
                  <a:lnTo>
                    <a:pt x="3718" y="171400"/>
                  </a:lnTo>
                  <a:lnTo>
                    <a:pt x="0" y="182106"/>
                  </a:lnTo>
                  <a:lnTo>
                    <a:pt x="721" y="193419"/>
                  </a:lnTo>
                  <a:lnTo>
                    <a:pt x="5559" y="203234"/>
                  </a:lnTo>
                  <a:lnTo>
                    <a:pt x="13726" y="210519"/>
                  </a:lnTo>
                  <a:lnTo>
                    <a:pt x="24434" y="214237"/>
                  </a:lnTo>
                  <a:lnTo>
                    <a:pt x="269392" y="247562"/>
                  </a:lnTo>
                  <a:lnTo>
                    <a:pt x="241578" y="177814"/>
                  </a:lnTo>
                  <a:lnTo>
                    <a:pt x="180111" y="177814"/>
                  </a:lnTo>
                  <a:lnTo>
                    <a:pt x="32131" y="157684"/>
                  </a:lnTo>
                  <a:close/>
                </a:path>
                <a:path w="269875" h="247650">
                  <a:moveTo>
                    <a:pt x="151893" y="0"/>
                  </a:moveTo>
                  <a:lnTo>
                    <a:pt x="140741" y="2033"/>
                  </a:lnTo>
                  <a:lnTo>
                    <a:pt x="131251" y="8225"/>
                  </a:lnTo>
                  <a:lnTo>
                    <a:pt x="125090" y="17263"/>
                  </a:lnTo>
                  <a:lnTo>
                    <a:pt x="122769" y="27954"/>
                  </a:lnTo>
                  <a:lnTo>
                    <a:pt x="124802" y="39104"/>
                  </a:lnTo>
                  <a:lnTo>
                    <a:pt x="180111" y="177814"/>
                  </a:lnTo>
                  <a:lnTo>
                    <a:pt x="241578" y="177814"/>
                  </a:lnTo>
                  <a:lnTo>
                    <a:pt x="177838" y="17971"/>
                  </a:lnTo>
                  <a:lnTo>
                    <a:pt x="171636" y="8482"/>
                  </a:lnTo>
                  <a:lnTo>
                    <a:pt x="162590" y="2320"/>
                  </a:lnTo>
                  <a:lnTo>
                    <a:pt x="151893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54498" y="4811115"/>
            <a:ext cx="1678939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85" dirty="0">
                <a:latin typeface="DejaVu Sans"/>
                <a:cs typeface="DejaVu Sans"/>
              </a:rPr>
              <a:t>“House”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325" y="6595519"/>
            <a:ext cx="28638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4"/>
              </a:lnSpc>
            </a:pPr>
            <a:fld id="{81D60167-4931-47E6-BA6A-407CBD079E47}" type="slidenum">
              <a:rPr sz="1600" spc="-65" dirty="0">
                <a:solidFill>
                  <a:srgbClr val="898989"/>
                </a:solidFill>
                <a:latin typeface="Arial"/>
                <a:cs typeface="Arial"/>
              </a:rPr>
              <a:pPr marL="38100">
                <a:lnSpc>
                  <a:spcPts val="1814"/>
                </a:lnSpc>
              </a:pPr>
              <a:t>15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15</a:t>
            </a:fld>
            <a:endParaRPr lang="en-IN"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152"/>
            <a:ext cx="4871085" cy="111760"/>
            <a:chOff x="0" y="4152"/>
            <a:chExt cx="4871085" cy="111760"/>
          </a:xfrm>
        </p:grpSpPr>
        <p:sp>
          <p:nvSpPr>
            <p:cNvPr id="4" name="object 4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305814" y="4152"/>
            <a:ext cx="4871085" cy="111760"/>
            <a:chOff x="7305814" y="4152"/>
            <a:chExt cx="4871085" cy="111760"/>
          </a:xfrm>
        </p:grpSpPr>
        <p:sp>
          <p:nvSpPr>
            <p:cNvPr id="7" name="object 7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385445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0" dirty="0">
                <a:solidFill>
                  <a:srgbClr val="FFFFFF"/>
                </a:solidFill>
              </a:rPr>
              <a:t>Linear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classifiers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325" y="6595519"/>
            <a:ext cx="28638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4"/>
              </a:lnSpc>
            </a:pPr>
            <a:fld id="{81D60167-4931-47E6-BA6A-407CBD079E47}" type="slidenum">
              <a:rPr sz="1600" spc="-65" dirty="0">
                <a:solidFill>
                  <a:srgbClr val="898989"/>
                </a:solidFill>
                <a:latin typeface="Arial"/>
                <a:cs typeface="Arial"/>
              </a:rPr>
              <a:pPr marL="38100">
                <a:lnSpc>
                  <a:spcPts val="1814"/>
                </a:lnSpc>
              </a:pPr>
              <a:t>16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16</a:t>
            </a:fld>
            <a:endParaRPr lang="en-IN"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6076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65" dirty="0"/>
              <a:t>Representing</a:t>
            </a:r>
            <a:r>
              <a:rPr sz="4400" spc="20" dirty="0"/>
              <a:t> </a:t>
            </a:r>
            <a:r>
              <a:rPr sz="4400" spc="25" dirty="0"/>
              <a:t>classifiers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07338" y="2530741"/>
            <a:ext cx="1910080" cy="1697989"/>
          </a:xfrm>
          <a:custGeom>
            <a:avLst/>
            <a:gdLst/>
            <a:ahLst/>
            <a:cxnLst/>
            <a:rect l="l" t="t" r="r" b="b"/>
            <a:pathLst>
              <a:path w="1910080" h="1697989">
                <a:moveTo>
                  <a:pt x="1909547" y="0"/>
                </a:moveTo>
                <a:lnTo>
                  <a:pt x="0" y="0"/>
                </a:lnTo>
                <a:lnTo>
                  <a:pt x="0" y="1697583"/>
                </a:lnTo>
                <a:lnTo>
                  <a:pt x="1909547" y="1697583"/>
                </a:lnTo>
                <a:lnTo>
                  <a:pt x="1909547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7338" y="2530741"/>
            <a:ext cx="1910080" cy="1697989"/>
          </a:xfrm>
          <a:prstGeom prst="rect">
            <a:avLst/>
          </a:prstGeom>
          <a:ln w="25371">
            <a:solidFill>
              <a:srgbClr val="941B6E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198755" marR="186690" algn="ctr">
              <a:lnSpc>
                <a:spcPct val="99600"/>
              </a:lnSpc>
              <a:spcBef>
                <a:spcPts val="1660"/>
              </a:spcBef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Sentence  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from 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review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4502" y="2756484"/>
            <a:ext cx="2785745" cy="1259205"/>
          </a:xfrm>
          <a:custGeom>
            <a:avLst/>
            <a:gdLst/>
            <a:ahLst/>
            <a:cxnLst/>
            <a:rect l="l" t="t" r="r" b="b"/>
            <a:pathLst>
              <a:path w="2785745" h="1259204">
                <a:moveTo>
                  <a:pt x="2785478" y="0"/>
                </a:moveTo>
                <a:lnTo>
                  <a:pt x="0" y="0"/>
                </a:lnTo>
                <a:lnTo>
                  <a:pt x="0" y="1258811"/>
                </a:lnTo>
                <a:lnTo>
                  <a:pt x="2785478" y="1258811"/>
                </a:lnTo>
                <a:lnTo>
                  <a:pt x="2785478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4502" y="2756484"/>
            <a:ext cx="2785745" cy="1259205"/>
          </a:xfrm>
          <a:prstGeom prst="rect">
            <a:avLst/>
          </a:prstGeom>
          <a:ln w="25370">
            <a:solidFill>
              <a:srgbClr val="7299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683260" marR="554990" indent="-115570">
              <a:lnSpc>
                <a:spcPts val="3800"/>
              </a:lnSpc>
              <a:spcBef>
                <a:spcPts val="1275"/>
              </a:spcBef>
            </a:pPr>
            <a:r>
              <a:rPr sz="3200" spc="-155" dirty="0">
                <a:latin typeface="DejaVu Sans"/>
                <a:cs typeface="DejaVu Sans"/>
              </a:rPr>
              <a:t>Classifier  </a:t>
            </a:r>
            <a:r>
              <a:rPr sz="3200" spc="-70" dirty="0">
                <a:latin typeface="DejaVu Sans"/>
                <a:cs typeface="DejaVu Sans"/>
              </a:rPr>
              <a:t>MODEL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69375" y="3133893"/>
            <a:ext cx="1109980" cy="544830"/>
            <a:chOff x="2269375" y="3133893"/>
            <a:chExt cx="1109980" cy="544830"/>
          </a:xfrm>
        </p:grpSpPr>
        <p:sp>
          <p:nvSpPr>
            <p:cNvPr id="8" name="object 8"/>
            <p:cNvSpPr/>
            <p:nvPr/>
          </p:nvSpPr>
          <p:spPr>
            <a:xfrm>
              <a:off x="2269375" y="3133893"/>
              <a:ext cx="1109748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6886" y="3379533"/>
              <a:ext cx="730885" cy="6350"/>
            </a:xfrm>
            <a:custGeom>
              <a:avLst/>
              <a:gdLst/>
              <a:ahLst/>
              <a:cxnLst/>
              <a:rect l="l" t="t" r="r" b="b"/>
              <a:pathLst>
                <a:path w="730885" h="6350">
                  <a:moveTo>
                    <a:pt x="0" y="0"/>
                  </a:moveTo>
                  <a:lnTo>
                    <a:pt x="730748" y="5891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7207" y="3255873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33846" y="0"/>
                  </a:moveTo>
                  <a:lnTo>
                    <a:pt x="22917" y="624"/>
                  </a:lnTo>
                  <a:lnTo>
                    <a:pt x="13020" y="5298"/>
                  </a:lnTo>
                  <a:lnTo>
                    <a:pt x="5415" y="13703"/>
                  </a:lnTo>
                  <a:lnTo>
                    <a:pt x="1669" y="24399"/>
                  </a:lnTo>
                  <a:lnTo>
                    <a:pt x="2294" y="35323"/>
                  </a:lnTo>
                  <a:lnTo>
                    <a:pt x="6973" y="45216"/>
                  </a:lnTo>
                  <a:lnTo>
                    <a:pt x="15385" y="52819"/>
                  </a:lnTo>
                  <a:lnTo>
                    <a:pt x="143769" y="129095"/>
                  </a:lnTo>
                  <a:lnTo>
                    <a:pt x="14166" y="203289"/>
                  </a:lnTo>
                  <a:lnTo>
                    <a:pt x="5638" y="210757"/>
                  </a:lnTo>
                  <a:lnTo>
                    <a:pt x="802" y="220573"/>
                  </a:lnTo>
                  <a:lnTo>
                    <a:pt x="0" y="231485"/>
                  </a:lnTo>
                  <a:lnTo>
                    <a:pt x="3574" y="242239"/>
                  </a:lnTo>
                  <a:lnTo>
                    <a:pt x="11042" y="250765"/>
                  </a:lnTo>
                  <a:lnTo>
                    <a:pt x="20860" y="255598"/>
                  </a:lnTo>
                  <a:lnTo>
                    <a:pt x="31775" y="256400"/>
                  </a:lnTo>
                  <a:lnTo>
                    <a:pt x="42537" y="252831"/>
                  </a:lnTo>
                  <a:lnTo>
                    <a:pt x="257078" y="130010"/>
                  </a:lnTo>
                  <a:lnTo>
                    <a:pt x="44544" y="3746"/>
                  </a:lnTo>
                  <a:lnTo>
                    <a:pt x="33846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8114" y="4440605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9740" y="4178998"/>
            <a:ext cx="18884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2589" algn="l"/>
              </a:tabLst>
            </a:pPr>
            <a:r>
              <a:rPr sz="3200" spc="-120" dirty="0">
                <a:latin typeface="DejaVu Sans"/>
                <a:cs typeface="DejaVu Sans"/>
              </a:rPr>
              <a:t>Output:	</a:t>
            </a:r>
            <a:r>
              <a:rPr sz="3200" spc="-300" dirty="0">
                <a:latin typeface="DejaVu Sans"/>
                <a:cs typeface="DejaVu Sans"/>
              </a:rPr>
              <a:t>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9740" y="4661014"/>
            <a:ext cx="2796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0" dirty="0">
                <a:latin typeface="DejaVu Sans"/>
                <a:cs typeface="DejaVu Sans"/>
              </a:rPr>
              <a:t>Predicted</a:t>
            </a:r>
            <a:r>
              <a:rPr sz="3200" spc="-204" dirty="0">
                <a:latin typeface="DejaVu Sans"/>
                <a:cs typeface="DejaVu Sans"/>
              </a:rPr>
              <a:t> </a:t>
            </a:r>
            <a:r>
              <a:rPr sz="3200" spc="-185" dirty="0">
                <a:latin typeface="DejaVu Sans"/>
                <a:cs typeface="DejaVu Sans"/>
              </a:rPr>
              <a:t>class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27217" y="1879587"/>
            <a:ext cx="2212340" cy="2642870"/>
            <a:chOff x="5827217" y="1879587"/>
            <a:chExt cx="2212340" cy="2642870"/>
          </a:xfrm>
        </p:grpSpPr>
        <p:sp>
          <p:nvSpPr>
            <p:cNvPr id="15" name="object 15"/>
            <p:cNvSpPr/>
            <p:nvPr/>
          </p:nvSpPr>
          <p:spPr>
            <a:xfrm>
              <a:off x="5827217" y="2186241"/>
              <a:ext cx="1687487" cy="1288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9980" y="2469329"/>
              <a:ext cx="1304290" cy="916940"/>
            </a:xfrm>
            <a:custGeom>
              <a:avLst/>
              <a:gdLst/>
              <a:ahLst/>
              <a:cxnLst/>
              <a:rect l="l" t="t" r="r" b="b"/>
              <a:pathLst>
                <a:path w="1304290" h="916939">
                  <a:moveTo>
                    <a:pt x="0" y="916566"/>
                  </a:moveTo>
                  <a:lnTo>
                    <a:pt x="1303825" y="0"/>
                  </a:lnTo>
                </a:path>
              </a:pathLst>
            </a:custGeom>
            <a:ln w="57084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67791" y="2436748"/>
              <a:ext cx="272415" cy="241935"/>
            </a:xfrm>
            <a:custGeom>
              <a:avLst/>
              <a:gdLst/>
              <a:ahLst/>
              <a:cxnLst/>
              <a:rect l="l" t="t" r="r" b="b"/>
              <a:pathLst>
                <a:path w="272415" h="241935">
                  <a:moveTo>
                    <a:pt x="242486" y="65150"/>
                  </a:moveTo>
                  <a:lnTo>
                    <a:pt x="179679" y="65150"/>
                  </a:lnTo>
                  <a:lnTo>
                    <a:pt x="117424" y="200888"/>
                  </a:lnTo>
                  <a:lnTo>
                    <a:pt x="114834" y="211920"/>
                  </a:lnTo>
                  <a:lnTo>
                    <a:pt x="116614" y="222715"/>
                  </a:lnTo>
                  <a:lnTo>
                    <a:pt x="122314" y="232054"/>
                  </a:lnTo>
                  <a:lnTo>
                    <a:pt x="131483" y="238721"/>
                  </a:lnTo>
                  <a:lnTo>
                    <a:pt x="142515" y="241317"/>
                  </a:lnTo>
                  <a:lnTo>
                    <a:pt x="153311" y="239537"/>
                  </a:lnTo>
                  <a:lnTo>
                    <a:pt x="162654" y="233839"/>
                  </a:lnTo>
                  <a:lnTo>
                    <a:pt x="169329" y="224675"/>
                  </a:lnTo>
                  <a:lnTo>
                    <a:pt x="242486" y="65150"/>
                  </a:lnTo>
                  <a:close/>
                </a:path>
                <a:path w="272415" h="241935">
                  <a:moveTo>
                    <a:pt x="272364" y="0"/>
                  </a:moveTo>
                  <a:lnTo>
                    <a:pt x="26035" y="20916"/>
                  </a:lnTo>
                  <a:lnTo>
                    <a:pt x="0" y="51765"/>
                  </a:lnTo>
                  <a:lnTo>
                    <a:pt x="3175" y="62646"/>
                  </a:lnTo>
                  <a:lnTo>
                    <a:pt x="10039" y="71167"/>
                  </a:lnTo>
                  <a:lnTo>
                    <a:pt x="19598" y="76493"/>
                  </a:lnTo>
                  <a:lnTo>
                    <a:pt x="30861" y="77787"/>
                  </a:lnTo>
                  <a:lnTo>
                    <a:pt x="179679" y="65150"/>
                  </a:lnTo>
                  <a:lnTo>
                    <a:pt x="242486" y="65150"/>
                  </a:lnTo>
                  <a:lnTo>
                    <a:pt x="272364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4941" y="1892299"/>
              <a:ext cx="652145" cy="678180"/>
            </a:xfrm>
            <a:custGeom>
              <a:avLst/>
              <a:gdLst/>
              <a:ahLst/>
              <a:cxnLst/>
              <a:rect l="l" t="t" r="r" b="b"/>
              <a:pathLst>
                <a:path w="652145" h="678180">
                  <a:moveTo>
                    <a:pt x="651611" y="264160"/>
                  </a:moveTo>
                  <a:lnTo>
                    <a:pt x="386892" y="264160"/>
                  </a:lnTo>
                  <a:lnTo>
                    <a:pt x="386892" y="0"/>
                  </a:lnTo>
                  <a:lnTo>
                    <a:pt x="264718" y="0"/>
                  </a:lnTo>
                  <a:lnTo>
                    <a:pt x="264718" y="264160"/>
                  </a:lnTo>
                  <a:lnTo>
                    <a:pt x="0" y="264160"/>
                  </a:lnTo>
                  <a:lnTo>
                    <a:pt x="0" y="414020"/>
                  </a:lnTo>
                  <a:lnTo>
                    <a:pt x="264718" y="414020"/>
                  </a:lnTo>
                  <a:lnTo>
                    <a:pt x="264718" y="678180"/>
                  </a:lnTo>
                  <a:lnTo>
                    <a:pt x="386892" y="678180"/>
                  </a:lnTo>
                  <a:lnTo>
                    <a:pt x="386892" y="414020"/>
                  </a:lnTo>
                  <a:lnTo>
                    <a:pt x="651611" y="414020"/>
                  </a:lnTo>
                  <a:lnTo>
                    <a:pt x="651611" y="26416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74940" y="1892287"/>
              <a:ext cx="652145" cy="678815"/>
            </a:xfrm>
            <a:custGeom>
              <a:avLst/>
              <a:gdLst/>
              <a:ahLst/>
              <a:cxnLst/>
              <a:rect l="l" t="t" r="r" b="b"/>
              <a:pathLst>
                <a:path w="652145" h="678814">
                  <a:moveTo>
                    <a:pt x="0" y="264664"/>
                  </a:moveTo>
                  <a:lnTo>
                    <a:pt x="264714" y="264664"/>
                  </a:lnTo>
                  <a:lnTo>
                    <a:pt x="264714" y="0"/>
                  </a:lnTo>
                  <a:lnTo>
                    <a:pt x="386890" y="0"/>
                  </a:lnTo>
                  <a:lnTo>
                    <a:pt x="386890" y="264664"/>
                  </a:lnTo>
                  <a:lnTo>
                    <a:pt x="651604" y="264664"/>
                  </a:lnTo>
                  <a:lnTo>
                    <a:pt x="651604" y="413740"/>
                  </a:lnTo>
                  <a:lnTo>
                    <a:pt x="386890" y="413740"/>
                  </a:lnTo>
                  <a:lnTo>
                    <a:pt x="386890" y="678404"/>
                  </a:lnTo>
                  <a:lnTo>
                    <a:pt x="264714" y="678404"/>
                  </a:lnTo>
                  <a:lnTo>
                    <a:pt x="264714" y="413740"/>
                  </a:lnTo>
                  <a:lnTo>
                    <a:pt x="0" y="413740"/>
                  </a:lnTo>
                  <a:lnTo>
                    <a:pt x="0" y="264664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27217" y="3337563"/>
              <a:ext cx="1687487" cy="11845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9980" y="3385896"/>
              <a:ext cx="1302385" cy="812800"/>
            </a:xfrm>
            <a:custGeom>
              <a:avLst/>
              <a:gdLst/>
              <a:ahLst/>
              <a:cxnLst/>
              <a:rect l="l" t="t" r="r" b="b"/>
              <a:pathLst>
                <a:path w="1302384" h="812800">
                  <a:moveTo>
                    <a:pt x="0" y="0"/>
                  </a:moveTo>
                  <a:lnTo>
                    <a:pt x="1302116" y="812805"/>
                  </a:lnTo>
                </a:path>
              </a:pathLst>
            </a:custGeom>
            <a:ln w="5708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65365" y="3994833"/>
              <a:ext cx="274955" cy="234315"/>
            </a:xfrm>
            <a:custGeom>
              <a:avLst/>
              <a:gdLst/>
              <a:ahLst/>
              <a:cxnLst/>
              <a:rect l="l" t="t" r="r" b="b"/>
              <a:pathLst>
                <a:path w="274954" h="234314">
                  <a:moveTo>
                    <a:pt x="29387" y="169382"/>
                  </a:moveTo>
                  <a:lnTo>
                    <a:pt x="18218" y="171286"/>
                  </a:lnTo>
                  <a:lnTo>
                    <a:pt x="8964" y="177126"/>
                  </a:lnTo>
                  <a:lnTo>
                    <a:pt x="2575" y="186009"/>
                  </a:lnTo>
                  <a:lnTo>
                    <a:pt x="0" y="197043"/>
                  </a:lnTo>
                  <a:lnTo>
                    <a:pt x="1911" y="208218"/>
                  </a:lnTo>
                  <a:lnTo>
                    <a:pt x="7754" y="217471"/>
                  </a:lnTo>
                  <a:lnTo>
                    <a:pt x="16639" y="223857"/>
                  </a:lnTo>
                  <a:lnTo>
                    <a:pt x="27673" y="226431"/>
                  </a:lnTo>
                  <a:lnTo>
                    <a:pt x="274789" y="233860"/>
                  </a:lnTo>
                  <a:lnTo>
                    <a:pt x="243197" y="173865"/>
                  </a:lnTo>
                  <a:lnTo>
                    <a:pt x="178676" y="173865"/>
                  </a:lnTo>
                  <a:lnTo>
                    <a:pt x="29387" y="169382"/>
                  </a:lnTo>
                  <a:close/>
                </a:path>
                <a:path w="274954" h="234314">
                  <a:moveTo>
                    <a:pt x="131936" y="0"/>
                  </a:moveTo>
                  <a:lnTo>
                    <a:pt x="121056" y="3190"/>
                  </a:lnTo>
                  <a:lnTo>
                    <a:pt x="112272" y="10348"/>
                  </a:lnTo>
                  <a:lnTo>
                    <a:pt x="107094" y="19986"/>
                  </a:lnTo>
                  <a:lnTo>
                    <a:pt x="105909" y="30861"/>
                  </a:lnTo>
                  <a:lnTo>
                    <a:pt x="109105" y="41734"/>
                  </a:lnTo>
                  <a:lnTo>
                    <a:pt x="178676" y="173865"/>
                  </a:lnTo>
                  <a:lnTo>
                    <a:pt x="243197" y="173865"/>
                  </a:lnTo>
                  <a:lnTo>
                    <a:pt x="159613" y="15141"/>
                  </a:lnTo>
                  <a:lnTo>
                    <a:pt x="152454" y="6358"/>
                  </a:lnTo>
                  <a:lnTo>
                    <a:pt x="142816" y="1183"/>
                  </a:lnTo>
                  <a:lnTo>
                    <a:pt x="131936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13510" y="4290707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4">
                  <a:moveTo>
                    <a:pt x="574484" y="0"/>
                  </a:moveTo>
                  <a:lnTo>
                    <a:pt x="0" y="0"/>
                  </a:lnTo>
                  <a:lnTo>
                    <a:pt x="0" y="202450"/>
                  </a:lnTo>
                  <a:lnTo>
                    <a:pt x="574484" y="202450"/>
                  </a:lnTo>
                  <a:lnTo>
                    <a:pt x="574484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3510" y="4290707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4">
                  <a:moveTo>
                    <a:pt x="0" y="0"/>
                  </a:moveTo>
                  <a:lnTo>
                    <a:pt x="574483" y="0"/>
                  </a:lnTo>
                  <a:lnTo>
                    <a:pt x="574483" y="202444"/>
                  </a:lnTo>
                  <a:lnTo>
                    <a:pt x="0" y="202444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69401" y="1686089"/>
            <a:ext cx="435483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15" dirty="0">
                <a:latin typeface="DejaVu Sans"/>
                <a:cs typeface="DejaVu Sans"/>
              </a:rPr>
              <a:t>How </a:t>
            </a:r>
            <a:r>
              <a:rPr sz="3600" spc="-165" dirty="0">
                <a:latin typeface="DejaVu Sans"/>
                <a:cs typeface="DejaVu Sans"/>
              </a:rPr>
              <a:t>does </a:t>
            </a:r>
            <a:r>
              <a:rPr sz="3600" spc="-190" dirty="0">
                <a:latin typeface="DejaVu Sans"/>
                <a:cs typeface="DejaVu Sans"/>
              </a:rPr>
              <a:t>it</a:t>
            </a:r>
            <a:r>
              <a:rPr sz="3600" spc="-395" dirty="0">
                <a:latin typeface="DejaVu Sans"/>
                <a:cs typeface="DejaVu Sans"/>
              </a:rPr>
              <a:t> </a:t>
            </a:r>
            <a:r>
              <a:rPr sz="3600" spc="-155" dirty="0">
                <a:latin typeface="DejaVu Sans"/>
                <a:cs typeface="DejaVu Sans"/>
              </a:rPr>
              <a:t>work???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08630" y="2298674"/>
            <a:ext cx="3535679" cy="2223135"/>
          </a:xfrm>
          <a:custGeom>
            <a:avLst/>
            <a:gdLst/>
            <a:ahLst/>
            <a:cxnLst/>
            <a:rect l="l" t="t" r="r" b="b"/>
            <a:pathLst>
              <a:path w="3535679" h="2223135">
                <a:moveTo>
                  <a:pt x="0" y="1111500"/>
                </a:moveTo>
                <a:lnTo>
                  <a:pt x="3760" y="1038419"/>
                </a:lnTo>
                <a:lnTo>
                  <a:pt x="14885" y="966599"/>
                </a:lnTo>
                <a:lnTo>
                  <a:pt x="33142" y="896189"/>
                </a:lnTo>
                <a:lnTo>
                  <a:pt x="58298" y="827333"/>
                </a:lnTo>
                <a:lnTo>
                  <a:pt x="90120" y="760179"/>
                </a:lnTo>
                <a:lnTo>
                  <a:pt x="128375" y="694874"/>
                </a:lnTo>
                <a:lnTo>
                  <a:pt x="149843" y="662960"/>
                </a:lnTo>
                <a:lnTo>
                  <a:pt x="172831" y="631563"/>
                </a:lnTo>
                <a:lnTo>
                  <a:pt x="197311" y="600701"/>
                </a:lnTo>
                <a:lnTo>
                  <a:pt x="223254" y="570393"/>
                </a:lnTo>
                <a:lnTo>
                  <a:pt x="250630" y="540656"/>
                </a:lnTo>
                <a:lnTo>
                  <a:pt x="279411" y="511510"/>
                </a:lnTo>
                <a:lnTo>
                  <a:pt x="309568" y="482972"/>
                </a:lnTo>
                <a:lnTo>
                  <a:pt x="341070" y="455062"/>
                </a:lnTo>
                <a:lnTo>
                  <a:pt x="373890" y="427796"/>
                </a:lnTo>
                <a:lnTo>
                  <a:pt x="407998" y="401193"/>
                </a:lnTo>
                <a:lnTo>
                  <a:pt x="443364" y="375273"/>
                </a:lnTo>
                <a:lnTo>
                  <a:pt x="479961" y="350052"/>
                </a:lnTo>
                <a:lnTo>
                  <a:pt x="517758" y="325550"/>
                </a:lnTo>
                <a:lnTo>
                  <a:pt x="556727" y="301784"/>
                </a:lnTo>
                <a:lnTo>
                  <a:pt x="596838" y="278773"/>
                </a:lnTo>
                <a:lnTo>
                  <a:pt x="638062" y="256536"/>
                </a:lnTo>
                <a:lnTo>
                  <a:pt x="680371" y="235090"/>
                </a:lnTo>
                <a:lnTo>
                  <a:pt x="723735" y="214454"/>
                </a:lnTo>
                <a:lnTo>
                  <a:pt x="768124" y="194646"/>
                </a:lnTo>
                <a:lnTo>
                  <a:pt x="813511" y="175685"/>
                </a:lnTo>
                <a:lnTo>
                  <a:pt x="859865" y="157588"/>
                </a:lnTo>
                <a:lnTo>
                  <a:pt x="907158" y="140375"/>
                </a:lnTo>
                <a:lnTo>
                  <a:pt x="955360" y="124063"/>
                </a:lnTo>
                <a:lnTo>
                  <a:pt x="1004443" y="108670"/>
                </a:lnTo>
                <a:lnTo>
                  <a:pt x="1054377" y="94216"/>
                </a:lnTo>
                <a:lnTo>
                  <a:pt x="1105134" y="80718"/>
                </a:lnTo>
                <a:lnTo>
                  <a:pt x="1156683" y="68195"/>
                </a:lnTo>
                <a:lnTo>
                  <a:pt x="1208996" y="56664"/>
                </a:lnTo>
                <a:lnTo>
                  <a:pt x="1262044" y="46145"/>
                </a:lnTo>
                <a:lnTo>
                  <a:pt x="1315798" y="36656"/>
                </a:lnTo>
                <a:lnTo>
                  <a:pt x="1370228" y="28214"/>
                </a:lnTo>
                <a:lnTo>
                  <a:pt x="1425306" y="20838"/>
                </a:lnTo>
                <a:lnTo>
                  <a:pt x="1481002" y="14547"/>
                </a:lnTo>
                <a:lnTo>
                  <a:pt x="1537288" y="9359"/>
                </a:lnTo>
                <a:lnTo>
                  <a:pt x="1594133" y="5292"/>
                </a:lnTo>
                <a:lnTo>
                  <a:pt x="1651510" y="2364"/>
                </a:lnTo>
                <a:lnTo>
                  <a:pt x="1709388" y="594"/>
                </a:lnTo>
                <a:lnTo>
                  <a:pt x="1767739" y="0"/>
                </a:lnTo>
                <a:lnTo>
                  <a:pt x="1826090" y="594"/>
                </a:lnTo>
                <a:lnTo>
                  <a:pt x="1883968" y="2364"/>
                </a:lnTo>
                <a:lnTo>
                  <a:pt x="1941344" y="5292"/>
                </a:lnTo>
                <a:lnTo>
                  <a:pt x="1998189" y="9359"/>
                </a:lnTo>
                <a:lnTo>
                  <a:pt x="2054474" y="14547"/>
                </a:lnTo>
                <a:lnTo>
                  <a:pt x="2110170" y="20838"/>
                </a:lnTo>
                <a:lnTo>
                  <a:pt x="2165247" y="28214"/>
                </a:lnTo>
                <a:lnTo>
                  <a:pt x="2219677" y="36656"/>
                </a:lnTo>
                <a:lnTo>
                  <a:pt x="2273431" y="46145"/>
                </a:lnTo>
                <a:lnTo>
                  <a:pt x="2326479" y="56664"/>
                </a:lnTo>
                <a:lnTo>
                  <a:pt x="2378792" y="68195"/>
                </a:lnTo>
                <a:lnTo>
                  <a:pt x="2430341" y="80718"/>
                </a:lnTo>
                <a:lnTo>
                  <a:pt x="2481096" y="94216"/>
                </a:lnTo>
                <a:lnTo>
                  <a:pt x="2531030" y="108670"/>
                </a:lnTo>
                <a:lnTo>
                  <a:pt x="2580113" y="124063"/>
                </a:lnTo>
                <a:lnTo>
                  <a:pt x="2628315" y="140375"/>
                </a:lnTo>
                <a:lnTo>
                  <a:pt x="2675608" y="157588"/>
                </a:lnTo>
                <a:lnTo>
                  <a:pt x="2721962" y="175685"/>
                </a:lnTo>
                <a:lnTo>
                  <a:pt x="2767348" y="194646"/>
                </a:lnTo>
                <a:lnTo>
                  <a:pt x="2811737" y="214454"/>
                </a:lnTo>
                <a:lnTo>
                  <a:pt x="2855101" y="235090"/>
                </a:lnTo>
                <a:lnTo>
                  <a:pt x="2897409" y="256536"/>
                </a:lnTo>
                <a:lnTo>
                  <a:pt x="2938634" y="278773"/>
                </a:lnTo>
                <a:lnTo>
                  <a:pt x="2978744" y="301784"/>
                </a:lnTo>
                <a:lnTo>
                  <a:pt x="3017713" y="325550"/>
                </a:lnTo>
                <a:lnTo>
                  <a:pt x="3055510" y="350052"/>
                </a:lnTo>
                <a:lnTo>
                  <a:pt x="3092106" y="375273"/>
                </a:lnTo>
                <a:lnTo>
                  <a:pt x="3127473" y="401193"/>
                </a:lnTo>
                <a:lnTo>
                  <a:pt x="3161580" y="427796"/>
                </a:lnTo>
                <a:lnTo>
                  <a:pt x="3194400" y="455062"/>
                </a:lnTo>
                <a:lnTo>
                  <a:pt x="3225902" y="482972"/>
                </a:lnTo>
                <a:lnTo>
                  <a:pt x="3256058" y="511510"/>
                </a:lnTo>
                <a:lnTo>
                  <a:pt x="3284839" y="540656"/>
                </a:lnTo>
                <a:lnTo>
                  <a:pt x="3312215" y="570393"/>
                </a:lnTo>
                <a:lnTo>
                  <a:pt x="3338158" y="600701"/>
                </a:lnTo>
                <a:lnTo>
                  <a:pt x="3362638" y="631563"/>
                </a:lnTo>
                <a:lnTo>
                  <a:pt x="3385626" y="662960"/>
                </a:lnTo>
                <a:lnTo>
                  <a:pt x="3407094" y="694874"/>
                </a:lnTo>
                <a:lnTo>
                  <a:pt x="3445349" y="760179"/>
                </a:lnTo>
                <a:lnTo>
                  <a:pt x="3477171" y="827333"/>
                </a:lnTo>
                <a:lnTo>
                  <a:pt x="3502327" y="896189"/>
                </a:lnTo>
                <a:lnTo>
                  <a:pt x="3520584" y="966599"/>
                </a:lnTo>
                <a:lnTo>
                  <a:pt x="3531709" y="1038419"/>
                </a:lnTo>
                <a:lnTo>
                  <a:pt x="3535469" y="1111500"/>
                </a:lnTo>
                <a:lnTo>
                  <a:pt x="3534524" y="1148189"/>
                </a:lnTo>
                <a:lnTo>
                  <a:pt x="3527052" y="1220657"/>
                </a:lnTo>
                <a:lnTo>
                  <a:pt x="3512332" y="1291789"/>
                </a:lnTo>
                <a:lnTo>
                  <a:pt x="3490597" y="1361439"/>
                </a:lnTo>
                <a:lnTo>
                  <a:pt x="3462079" y="1429461"/>
                </a:lnTo>
                <a:lnTo>
                  <a:pt x="3427011" y="1495708"/>
                </a:lnTo>
                <a:lnTo>
                  <a:pt x="3385626" y="1560034"/>
                </a:lnTo>
                <a:lnTo>
                  <a:pt x="3362638" y="1591431"/>
                </a:lnTo>
                <a:lnTo>
                  <a:pt x="3338158" y="1622292"/>
                </a:lnTo>
                <a:lnTo>
                  <a:pt x="3312215" y="1652600"/>
                </a:lnTo>
                <a:lnTo>
                  <a:pt x="3284839" y="1682336"/>
                </a:lnTo>
                <a:lnTo>
                  <a:pt x="3256058" y="1711482"/>
                </a:lnTo>
                <a:lnTo>
                  <a:pt x="3225902" y="1740020"/>
                </a:lnTo>
                <a:lnTo>
                  <a:pt x="3194400" y="1767930"/>
                </a:lnTo>
                <a:lnTo>
                  <a:pt x="3161580" y="1795196"/>
                </a:lnTo>
                <a:lnTo>
                  <a:pt x="3127473" y="1821798"/>
                </a:lnTo>
                <a:lnTo>
                  <a:pt x="3092106" y="1847719"/>
                </a:lnTo>
                <a:lnTo>
                  <a:pt x="3055510" y="1872939"/>
                </a:lnTo>
                <a:lnTo>
                  <a:pt x="3017713" y="1897441"/>
                </a:lnTo>
                <a:lnTo>
                  <a:pt x="2978744" y="1921207"/>
                </a:lnTo>
                <a:lnTo>
                  <a:pt x="2938634" y="1944217"/>
                </a:lnTo>
                <a:lnTo>
                  <a:pt x="2897409" y="1966455"/>
                </a:lnTo>
                <a:lnTo>
                  <a:pt x="2855101" y="1987901"/>
                </a:lnTo>
                <a:lnTo>
                  <a:pt x="2811737" y="2008537"/>
                </a:lnTo>
                <a:lnTo>
                  <a:pt x="2767348" y="2028344"/>
                </a:lnTo>
                <a:lnTo>
                  <a:pt x="2721962" y="2047306"/>
                </a:lnTo>
                <a:lnTo>
                  <a:pt x="2675608" y="2065402"/>
                </a:lnTo>
                <a:lnTo>
                  <a:pt x="2628315" y="2082616"/>
                </a:lnTo>
                <a:lnTo>
                  <a:pt x="2580113" y="2098928"/>
                </a:lnTo>
                <a:lnTo>
                  <a:pt x="2531030" y="2114320"/>
                </a:lnTo>
                <a:lnTo>
                  <a:pt x="2481096" y="2128774"/>
                </a:lnTo>
                <a:lnTo>
                  <a:pt x="2430341" y="2142272"/>
                </a:lnTo>
                <a:lnTo>
                  <a:pt x="2378792" y="2154796"/>
                </a:lnTo>
                <a:lnTo>
                  <a:pt x="2326479" y="2166326"/>
                </a:lnTo>
                <a:lnTo>
                  <a:pt x="2273431" y="2176845"/>
                </a:lnTo>
                <a:lnTo>
                  <a:pt x="2219677" y="2186335"/>
                </a:lnTo>
                <a:lnTo>
                  <a:pt x="2165247" y="2194777"/>
                </a:lnTo>
                <a:lnTo>
                  <a:pt x="2110170" y="2202152"/>
                </a:lnTo>
                <a:lnTo>
                  <a:pt x="2054474" y="2208444"/>
                </a:lnTo>
                <a:lnTo>
                  <a:pt x="1998189" y="2213632"/>
                </a:lnTo>
                <a:lnTo>
                  <a:pt x="1941344" y="2217699"/>
                </a:lnTo>
                <a:lnTo>
                  <a:pt x="1883968" y="2220627"/>
                </a:lnTo>
                <a:lnTo>
                  <a:pt x="1826090" y="2222397"/>
                </a:lnTo>
                <a:lnTo>
                  <a:pt x="1767739" y="2222991"/>
                </a:lnTo>
                <a:lnTo>
                  <a:pt x="1709388" y="2222397"/>
                </a:lnTo>
                <a:lnTo>
                  <a:pt x="1651510" y="2220627"/>
                </a:lnTo>
                <a:lnTo>
                  <a:pt x="1594133" y="2217699"/>
                </a:lnTo>
                <a:lnTo>
                  <a:pt x="1537288" y="2213632"/>
                </a:lnTo>
                <a:lnTo>
                  <a:pt x="1481002" y="2208444"/>
                </a:lnTo>
                <a:lnTo>
                  <a:pt x="1425306" y="2202152"/>
                </a:lnTo>
                <a:lnTo>
                  <a:pt x="1370228" y="2194777"/>
                </a:lnTo>
                <a:lnTo>
                  <a:pt x="1315798" y="2186335"/>
                </a:lnTo>
                <a:lnTo>
                  <a:pt x="1262044" y="2176845"/>
                </a:lnTo>
                <a:lnTo>
                  <a:pt x="1208996" y="2166326"/>
                </a:lnTo>
                <a:lnTo>
                  <a:pt x="1156683" y="2154796"/>
                </a:lnTo>
                <a:lnTo>
                  <a:pt x="1105134" y="2142272"/>
                </a:lnTo>
                <a:lnTo>
                  <a:pt x="1054377" y="2128774"/>
                </a:lnTo>
                <a:lnTo>
                  <a:pt x="1004443" y="2114320"/>
                </a:lnTo>
                <a:lnTo>
                  <a:pt x="955360" y="2098928"/>
                </a:lnTo>
                <a:lnTo>
                  <a:pt x="907158" y="2082616"/>
                </a:lnTo>
                <a:lnTo>
                  <a:pt x="859865" y="2065402"/>
                </a:lnTo>
                <a:lnTo>
                  <a:pt x="813511" y="2047306"/>
                </a:lnTo>
                <a:lnTo>
                  <a:pt x="768124" y="2028344"/>
                </a:lnTo>
                <a:lnTo>
                  <a:pt x="723735" y="2008537"/>
                </a:lnTo>
                <a:lnTo>
                  <a:pt x="680371" y="1987901"/>
                </a:lnTo>
                <a:lnTo>
                  <a:pt x="638062" y="1966455"/>
                </a:lnTo>
                <a:lnTo>
                  <a:pt x="596838" y="1944217"/>
                </a:lnTo>
                <a:lnTo>
                  <a:pt x="556727" y="1921207"/>
                </a:lnTo>
                <a:lnTo>
                  <a:pt x="517758" y="1897441"/>
                </a:lnTo>
                <a:lnTo>
                  <a:pt x="479961" y="1872939"/>
                </a:lnTo>
                <a:lnTo>
                  <a:pt x="443364" y="1847719"/>
                </a:lnTo>
                <a:lnTo>
                  <a:pt x="407998" y="1821798"/>
                </a:lnTo>
                <a:lnTo>
                  <a:pt x="373890" y="1795196"/>
                </a:lnTo>
                <a:lnTo>
                  <a:pt x="341070" y="1767930"/>
                </a:lnTo>
                <a:lnTo>
                  <a:pt x="309568" y="1740020"/>
                </a:lnTo>
                <a:lnTo>
                  <a:pt x="279411" y="1711482"/>
                </a:lnTo>
                <a:lnTo>
                  <a:pt x="250630" y="1682336"/>
                </a:lnTo>
                <a:lnTo>
                  <a:pt x="223254" y="1652600"/>
                </a:lnTo>
                <a:lnTo>
                  <a:pt x="197311" y="1622292"/>
                </a:lnTo>
                <a:lnTo>
                  <a:pt x="172831" y="1591431"/>
                </a:lnTo>
                <a:lnTo>
                  <a:pt x="149843" y="1560034"/>
                </a:lnTo>
                <a:lnTo>
                  <a:pt x="128375" y="1528121"/>
                </a:lnTo>
                <a:lnTo>
                  <a:pt x="90120" y="1462816"/>
                </a:lnTo>
                <a:lnTo>
                  <a:pt x="58298" y="1395663"/>
                </a:lnTo>
                <a:lnTo>
                  <a:pt x="33142" y="1326808"/>
                </a:lnTo>
                <a:lnTo>
                  <a:pt x="14885" y="1256399"/>
                </a:lnTo>
                <a:lnTo>
                  <a:pt x="3760" y="1184581"/>
                </a:lnTo>
                <a:lnTo>
                  <a:pt x="0" y="1111500"/>
                </a:lnTo>
                <a:close/>
              </a:path>
            </a:pathLst>
          </a:custGeom>
          <a:ln w="76111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17</a:t>
            </a:fld>
            <a:endParaRPr spc="-5"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5064" y="2233599"/>
            <a:ext cx="6084570" cy="4467860"/>
            <a:chOff x="2425064" y="2233599"/>
            <a:chExt cx="6084570" cy="4467860"/>
          </a:xfrm>
        </p:grpSpPr>
        <p:sp>
          <p:nvSpPr>
            <p:cNvPr id="3" name="object 3"/>
            <p:cNvSpPr/>
            <p:nvPr/>
          </p:nvSpPr>
          <p:spPr>
            <a:xfrm>
              <a:off x="2437764" y="2246299"/>
              <a:ext cx="6059170" cy="4442460"/>
            </a:xfrm>
            <a:custGeom>
              <a:avLst/>
              <a:gdLst/>
              <a:ahLst/>
              <a:cxnLst/>
              <a:rect l="l" t="t" r="r" b="b"/>
              <a:pathLst>
                <a:path w="6059170" h="4442459">
                  <a:moveTo>
                    <a:pt x="6058776" y="0"/>
                  </a:moveTo>
                  <a:lnTo>
                    <a:pt x="0" y="0"/>
                  </a:lnTo>
                  <a:lnTo>
                    <a:pt x="0" y="4441869"/>
                  </a:lnTo>
                  <a:lnTo>
                    <a:pt x="6058776" y="4441869"/>
                  </a:lnTo>
                  <a:lnTo>
                    <a:pt x="6058776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7764" y="2246299"/>
              <a:ext cx="6059170" cy="4442460"/>
            </a:xfrm>
            <a:custGeom>
              <a:avLst/>
              <a:gdLst/>
              <a:ahLst/>
              <a:cxnLst/>
              <a:rect l="l" t="t" r="r" b="b"/>
              <a:pathLst>
                <a:path w="6059170" h="4442459">
                  <a:moveTo>
                    <a:pt x="0" y="0"/>
                  </a:moveTo>
                  <a:lnTo>
                    <a:pt x="6058775" y="0"/>
                  </a:lnTo>
                  <a:lnTo>
                    <a:pt x="6058775" y="4441878"/>
                  </a:lnTo>
                  <a:lnTo>
                    <a:pt x="0" y="4441878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72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6416" y="2952673"/>
            <a:ext cx="564769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000" spc="-65" dirty="0">
                <a:solidFill>
                  <a:srgbClr val="FFFFFF"/>
                </a:solidFill>
                <a:latin typeface="DejaVu Sans"/>
                <a:cs typeface="DejaVu Sans"/>
              </a:rPr>
              <a:t>Count </a:t>
            </a:r>
            <a:r>
              <a:rPr sz="3000" spc="-165" dirty="0">
                <a:solidFill>
                  <a:srgbClr val="FFFFFF"/>
                </a:solidFill>
                <a:latin typeface="DejaVu Sans"/>
                <a:cs typeface="DejaVu Sans"/>
              </a:rPr>
              <a:t>positive </a:t>
            </a:r>
            <a:r>
              <a:rPr sz="3000" spc="-320" dirty="0">
                <a:solidFill>
                  <a:srgbClr val="FFFFFF"/>
                </a:solidFill>
                <a:latin typeface="DejaVu Sans"/>
                <a:cs typeface="DejaVu Sans"/>
              </a:rPr>
              <a:t>&amp; </a:t>
            </a:r>
            <a:r>
              <a:rPr sz="3000" spc="-200" dirty="0">
                <a:solidFill>
                  <a:srgbClr val="FFFFFF"/>
                </a:solidFill>
                <a:latin typeface="DejaVu Sans"/>
                <a:cs typeface="DejaVu Sans"/>
              </a:rPr>
              <a:t>negative </a:t>
            </a:r>
            <a:r>
              <a:rPr sz="3000" spc="-114" dirty="0">
                <a:solidFill>
                  <a:srgbClr val="FFFFFF"/>
                </a:solidFill>
                <a:latin typeface="DejaVu Sans"/>
                <a:cs typeface="DejaVu Sans"/>
              </a:rPr>
              <a:t>words  </a:t>
            </a:r>
            <a:r>
              <a:rPr sz="3000" spc="-135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3000" spc="-155" dirty="0">
                <a:solidFill>
                  <a:srgbClr val="FFFFFF"/>
                </a:solidFill>
                <a:latin typeface="DejaVu Sans"/>
                <a:cs typeface="DejaVu Sans"/>
              </a:rPr>
              <a:t> sentence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6416" y="4322610"/>
            <a:ext cx="516826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4769" algn="r">
              <a:lnSpc>
                <a:spcPts val="3600"/>
              </a:lnSpc>
              <a:spcBef>
                <a:spcPts val="95"/>
              </a:spcBef>
            </a:pPr>
            <a:r>
              <a:rPr sz="3000" spc="-85" dirty="0">
                <a:solidFill>
                  <a:srgbClr val="FFFFFF"/>
                </a:solidFill>
                <a:latin typeface="DejaVu Sans"/>
                <a:cs typeface="DejaVu Sans"/>
              </a:rPr>
              <a:t>If </a:t>
            </a:r>
            <a:r>
              <a:rPr sz="3000" i="1" spc="100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3000" i="1" spc="1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i="1" spc="30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3000" i="1" spc="85" dirty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r>
              <a:rPr sz="3000" i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15" dirty="0">
                <a:solidFill>
                  <a:srgbClr val="FFFFFF"/>
                </a:solidFill>
                <a:latin typeface="DejaVu Sans"/>
                <a:cs typeface="DejaVu Sans"/>
              </a:rPr>
              <a:t>&gt;</a:t>
            </a:r>
            <a:endParaRPr sz="3000">
              <a:latin typeface="DejaVu Sans"/>
              <a:cs typeface="DejaVu Sans"/>
            </a:endParaRPr>
          </a:p>
          <a:p>
            <a:pPr marR="5080" algn="r">
              <a:lnSpc>
                <a:spcPts val="3600"/>
              </a:lnSpc>
            </a:pPr>
            <a:r>
              <a:rPr sz="3000" i="1" spc="100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3000" i="1" spc="1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i="1" spc="2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3000" i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i="1" spc="45" dirty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r>
              <a:rPr sz="3000" spc="45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6416" y="5235905"/>
            <a:ext cx="103505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6565">
              <a:lnSpc>
                <a:spcPct val="100000"/>
              </a:lnSpc>
              <a:spcBef>
                <a:spcPts val="95"/>
              </a:spcBef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  </a:t>
            </a:r>
            <a:r>
              <a:rPr sz="3000" spc="-170" dirty="0">
                <a:solidFill>
                  <a:srgbClr val="FFFFFF"/>
                </a:solidFill>
                <a:latin typeface="DejaVu Sans"/>
                <a:cs typeface="DejaVu Sans"/>
              </a:rPr>
              <a:t>Else: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82" y="3728389"/>
            <a:ext cx="1910080" cy="1697989"/>
          </a:xfrm>
          <a:custGeom>
            <a:avLst/>
            <a:gdLst/>
            <a:ahLst/>
            <a:cxnLst/>
            <a:rect l="l" t="t" r="r" b="b"/>
            <a:pathLst>
              <a:path w="1910080" h="1697989">
                <a:moveTo>
                  <a:pt x="1909548" y="0"/>
                </a:moveTo>
                <a:lnTo>
                  <a:pt x="0" y="0"/>
                </a:lnTo>
                <a:lnTo>
                  <a:pt x="0" y="1697583"/>
                </a:lnTo>
                <a:lnTo>
                  <a:pt x="1909548" y="1697583"/>
                </a:lnTo>
                <a:lnTo>
                  <a:pt x="1909548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57641" y="4322622"/>
            <a:ext cx="2884805" cy="2205355"/>
            <a:chOff x="1957641" y="4322622"/>
            <a:chExt cx="2884805" cy="2205355"/>
          </a:xfrm>
        </p:grpSpPr>
        <p:sp>
          <p:nvSpPr>
            <p:cNvPr id="10" name="object 10"/>
            <p:cNvSpPr/>
            <p:nvPr/>
          </p:nvSpPr>
          <p:spPr>
            <a:xfrm>
              <a:off x="1957641" y="4322622"/>
              <a:ext cx="752302" cy="548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431" y="4577181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5941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1776" y="444897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31972" y="0"/>
                  </a:moveTo>
                  <a:lnTo>
                    <a:pt x="21051" y="712"/>
                  </a:lnTo>
                  <a:lnTo>
                    <a:pt x="11197" y="5466"/>
                  </a:lnTo>
                  <a:lnTo>
                    <a:pt x="3664" y="13932"/>
                  </a:lnTo>
                  <a:lnTo>
                    <a:pt x="0" y="24657"/>
                  </a:lnTo>
                  <a:lnTo>
                    <a:pt x="710" y="35576"/>
                  </a:lnTo>
                  <a:lnTo>
                    <a:pt x="5466" y="45432"/>
                  </a:lnTo>
                  <a:lnTo>
                    <a:pt x="13939" y="52971"/>
                  </a:lnTo>
                  <a:lnTo>
                    <a:pt x="142933" y="128206"/>
                  </a:lnTo>
                  <a:lnTo>
                    <a:pt x="13939" y="203441"/>
                  </a:lnTo>
                  <a:lnTo>
                    <a:pt x="5466" y="210980"/>
                  </a:lnTo>
                  <a:lnTo>
                    <a:pt x="710" y="220837"/>
                  </a:lnTo>
                  <a:lnTo>
                    <a:pt x="0" y="231755"/>
                  </a:lnTo>
                  <a:lnTo>
                    <a:pt x="3664" y="242481"/>
                  </a:lnTo>
                  <a:lnTo>
                    <a:pt x="11197" y="250946"/>
                  </a:lnTo>
                  <a:lnTo>
                    <a:pt x="21051" y="255700"/>
                  </a:lnTo>
                  <a:lnTo>
                    <a:pt x="31972" y="256413"/>
                  </a:lnTo>
                  <a:lnTo>
                    <a:pt x="42704" y="252755"/>
                  </a:lnTo>
                  <a:lnTo>
                    <a:pt x="256242" y="128206"/>
                  </a:lnTo>
                  <a:lnTo>
                    <a:pt x="42704" y="3657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5259" y="5246370"/>
              <a:ext cx="544195" cy="566420"/>
            </a:xfrm>
            <a:custGeom>
              <a:avLst/>
              <a:gdLst/>
              <a:ahLst/>
              <a:cxnLst/>
              <a:rect l="l" t="t" r="r" b="b"/>
              <a:pathLst>
                <a:path w="544195" h="566420">
                  <a:moveTo>
                    <a:pt x="543890" y="220980"/>
                  </a:moveTo>
                  <a:lnTo>
                    <a:pt x="322935" y="220980"/>
                  </a:lnTo>
                  <a:lnTo>
                    <a:pt x="322935" y="0"/>
                  </a:lnTo>
                  <a:lnTo>
                    <a:pt x="220954" y="0"/>
                  </a:lnTo>
                  <a:lnTo>
                    <a:pt x="220954" y="220980"/>
                  </a:lnTo>
                  <a:lnTo>
                    <a:pt x="0" y="220980"/>
                  </a:lnTo>
                  <a:lnTo>
                    <a:pt x="0" y="345440"/>
                  </a:lnTo>
                  <a:lnTo>
                    <a:pt x="220954" y="345440"/>
                  </a:lnTo>
                  <a:lnTo>
                    <a:pt x="220954" y="566420"/>
                  </a:lnTo>
                  <a:lnTo>
                    <a:pt x="322935" y="566420"/>
                  </a:lnTo>
                  <a:lnTo>
                    <a:pt x="322935" y="345440"/>
                  </a:lnTo>
                  <a:lnTo>
                    <a:pt x="543890" y="345440"/>
                  </a:lnTo>
                  <a:lnTo>
                    <a:pt x="543890" y="22098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5259" y="5246281"/>
              <a:ext cx="544195" cy="566420"/>
            </a:xfrm>
            <a:custGeom>
              <a:avLst/>
              <a:gdLst/>
              <a:ahLst/>
              <a:cxnLst/>
              <a:rect l="l" t="t" r="r" b="b"/>
              <a:pathLst>
                <a:path w="544195" h="566420">
                  <a:moveTo>
                    <a:pt x="0" y="220915"/>
                  </a:moveTo>
                  <a:lnTo>
                    <a:pt x="220958" y="220915"/>
                  </a:lnTo>
                  <a:lnTo>
                    <a:pt x="220958" y="0"/>
                  </a:lnTo>
                  <a:lnTo>
                    <a:pt x="322938" y="0"/>
                  </a:lnTo>
                  <a:lnTo>
                    <a:pt x="322938" y="220915"/>
                  </a:lnTo>
                  <a:lnTo>
                    <a:pt x="543895" y="220915"/>
                  </a:lnTo>
                  <a:lnTo>
                    <a:pt x="543895" y="345349"/>
                  </a:lnTo>
                  <a:lnTo>
                    <a:pt x="322938" y="345349"/>
                  </a:lnTo>
                  <a:lnTo>
                    <a:pt x="322938" y="566265"/>
                  </a:lnTo>
                  <a:lnTo>
                    <a:pt x="220958" y="566265"/>
                  </a:lnTo>
                  <a:lnTo>
                    <a:pt x="220958" y="345349"/>
                  </a:lnTo>
                  <a:lnTo>
                    <a:pt x="0" y="345349"/>
                  </a:lnTo>
                  <a:lnTo>
                    <a:pt x="0" y="220915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2590" y="6320220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5">
                  <a:moveTo>
                    <a:pt x="574484" y="0"/>
                  </a:moveTo>
                  <a:lnTo>
                    <a:pt x="0" y="0"/>
                  </a:lnTo>
                  <a:lnTo>
                    <a:pt x="0" y="202443"/>
                  </a:lnTo>
                  <a:lnTo>
                    <a:pt x="574484" y="202443"/>
                  </a:lnTo>
                  <a:lnTo>
                    <a:pt x="574484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2589" y="6320220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5">
                  <a:moveTo>
                    <a:pt x="0" y="0"/>
                  </a:moveTo>
                  <a:lnTo>
                    <a:pt x="574483" y="0"/>
                  </a:lnTo>
                  <a:lnTo>
                    <a:pt x="574483" y="202444"/>
                  </a:lnTo>
                  <a:lnTo>
                    <a:pt x="0" y="202444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79072" y="1795553"/>
            <a:ext cx="548640" cy="744220"/>
            <a:chOff x="5079072" y="1795553"/>
            <a:chExt cx="548640" cy="744220"/>
          </a:xfrm>
        </p:grpSpPr>
        <p:sp>
          <p:nvSpPr>
            <p:cNvPr id="18" name="object 18"/>
            <p:cNvSpPr/>
            <p:nvPr/>
          </p:nvSpPr>
          <p:spPr>
            <a:xfrm>
              <a:off x="5079072" y="1795553"/>
              <a:ext cx="548639" cy="743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24874" y="198981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24664" y="0"/>
                  </a:moveTo>
                  <a:lnTo>
                    <a:pt x="13939" y="3665"/>
                  </a:lnTo>
                  <a:lnTo>
                    <a:pt x="5466" y="11197"/>
                  </a:lnTo>
                  <a:lnTo>
                    <a:pt x="710" y="21049"/>
                  </a:lnTo>
                  <a:lnTo>
                    <a:pt x="0" y="31966"/>
                  </a:lnTo>
                  <a:lnTo>
                    <a:pt x="3664" y="42692"/>
                  </a:lnTo>
                  <a:lnTo>
                    <a:pt x="128226" y="256191"/>
                  </a:lnTo>
                  <a:lnTo>
                    <a:pt x="194326" y="142907"/>
                  </a:lnTo>
                  <a:lnTo>
                    <a:pt x="128226" y="142907"/>
                  </a:lnTo>
                  <a:lnTo>
                    <a:pt x="52979" y="13926"/>
                  </a:lnTo>
                  <a:lnTo>
                    <a:pt x="45439" y="5461"/>
                  </a:lnTo>
                  <a:lnTo>
                    <a:pt x="35583" y="709"/>
                  </a:lnTo>
                  <a:lnTo>
                    <a:pt x="24664" y="0"/>
                  </a:lnTo>
                  <a:close/>
                </a:path>
                <a:path w="256539" h="256539">
                  <a:moveTo>
                    <a:pt x="231793" y="0"/>
                  </a:moveTo>
                  <a:lnTo>
                    <a:pt x="220871" y="709"/>
                  </a:lnTo>
                  <a:lnTo>
                    <a:pt x="211013" y="5461"/>
                  </a:lnTo>
                  <a:lnTo>
                    <a:pt x="203474" y="13926"/>
                  </a:lnTo>
                  <a:lnTo>
                    <a:pt x="128226" y="142907"/>
                  </a:lnTo>
                  <a:lnTo>
                    <a:pt x="194326" y="142907"/>
                  </a:lnTo>
                  <a:lnTo>
                    <a:pt x="252800" y="42692"/>
                  </a:lnTo>
                  <a:lnTo>
                    <a:pt x="256458" y="31966"/>
                  </a:lnTo>
                  <a:lnTo>
                    <a:pt x="255745" y="21049"/>
                  </a:lnTo>
                  <a:lnTo>
                    <a:pt x="250991" y="11197"/>
                  </a:lnTo>
                  <a:lnTo>
                    <a:pt x="242526" y="3665"/>
                  </a:lnTo>
                  <a:lnTo>
                    <a:pt x="231793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792076" y="171965"/>
          <a:ext cx="5360670" cy="201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065"/>
                <a:gridCol w="2808605"/>
              </a:tblGrid>
              <a:tr h="821962">
                <a:tc>
                  <a:txBody>
                    <a:bodyPr/>
                    <a:lstStyle/>
                    <a:p>
                      <a:pPr marL="90805" marR="473709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b="1" spc="-3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List </a:t>
                      </a:r>
                      <a:r>
                        <a:rPr sz="2400" b="1" spc="-2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of </a:t>
                      </a: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positive  </a:t>
                      </a:r>
                      <a:r>
                        <a:rPr sz="2400" b="1" spc="-29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words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19760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b="1" spc="-3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List </a:t>
                      </a:r>
                      <a:r>
                        <a:rPr sz="2400" b="1" spc="-2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of </a:t>
                      </a:r>
                      <a:r>
                        <a:rPr sz="2400" b="1" spc="-3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negative  </a:t>
                      </a:r>
                      <a:r>
                        <a:rPr sz="2400" b="1" spc="-29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words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821962">
                <a:tc>
                  <a:txBody>
                    <a:bodyPr/>
                    <a:lstStyle/>
                    <a:p>
                      <a:pPr marL="90805" marR="90170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great, </a:t>
                      </a:r>
                      <a:r>
                        <a:rPr sz="2400" spc="-135" dirty="0">
                          <a:latin typeface="DejaVu Sans"/>
                          <a:cs typeface="DejaVu Sans"/>
                        </a:rPr>
                        <a:t>awesome,  </a:t>
                      </a:r>
                      <a:r>
                        <a:rPr sz="2400" spc="-75" dirty="0">
                          <a:latin typeface="DejaVu Sans"/>
                          <a:cs typeface="DejaVu Sans"/>
                        </a:rPr>
                        <a:t>good,</a:t>
                      </a:r>
                      <a:r>
                        <a:rPr sz="2400" spc="-20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04" dirty="0">
                          <a:latin typeface="DejaVu Sans"/>
                          <a:cs typeface="DejaVu Sans"/>
                        </a:rPr>
                        <a:t>amazing,…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5725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bad, </a:t>
                      </a:r>
                      <a:r>
                        <a:rPr sz="2400" spc="-135" dirty="0">
                          <a:latin typeface="DejaVu Sans"/>
                          <a:cs typeface="DejaVu Sans"/>
                        </a:rPr>
                        <a:t>terrible,  </a:t>
                      </a:r>
                      <a:r>
                        <a:rPr sz="2400" spc="-140" dirty="0">
                          <a:latin typeface="DejaVu Sans"/>
                          <a:cs typeface="DejaVu Sans"/>
                        </a:rPr>
                        <a:t>disgusting, </a:t>
                      </a:r>
                      <a:r>
                        <a:rPr sz="2400" spc="-225" dirty="0">
                          <a:latin typeface="DejaVu Sans"/>
                          <a:cs typeface="DejaVu Sans"/>
                        </a:rPr>
                        <a:t>sucks,…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367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269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269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2973148" y="6193716"/>
            <a:ext cx="57848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</a:t>
            </a:r>
            <a:r>
              <a:rPr sz="3000" spc="-2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18</a:t>
            </a:fld>
            <a:endParaRPr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95882" y="3728389"/>
            <a:ext cx="1910080" cy="1697989"/>
          </a:xfrm>
          <a:prstGeom prst="rect">
            <a:avLst/>
          </a:prstGeom>
          <a:ln w="25371">
            <a:solidFill>
              <a:srgbClr val="941B6E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198755" marR="186690" algn="ctr">
              <a:lnSpc>
                <a:spcPct val="99600"/>
              </a:lnSpc>
              <a:spcBef>
                <a:spcPts val="1660"/>
              </a:spcBef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Sentence  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from 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review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658" y="5638258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44927" y="2244407"/>
            <a:ext cx="584708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65" dirty="0"/>
              <a:t>Simple threshold</a:t>
            </a:r>
            <a:r>
              <a:rPr sz="3800" spc="20" dirty="0"/>
              <a:t> </a:t>
            </a:r>
            <a:r>
              <a:rPr sz="3800" spc="25" dirty="0"/>
              <a:t>classifier</a:t>
            </a:r>
            <a:endParaRPr sz="3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5064" y="2233599"/>
            <a:ext cx="6084570" cy="4467860"/>
            <a:chOff x="2425064" y="2233599"/>
            <a:chExt cx="6084570" cy="4467860"/>
          </a:xfrm>
        </p:grpSpPr>
        <p:sp>
          <p:nvSpPr>
            <p:cNvPr id="3" name="object 3"/>
            <p:cNvSpPr/>
            <p:nvPr/>
          </p:nvSpPr>
          <p:spPr>
            <a:xfrm>
              <a:off x="2437764" y="2246299"/>
              <a:ext cx="6059170" cy="4442460"/>
            </a:xfrm>
            <a:custGeom>
              <a:avLst/>
              <a:gdLst/>
              <a:ahLst/>
              <a:cxnLst/>
              <a:rect l="l" t="t" r="r" b="b"/>
              <a:pathLst>
                <a:path w="6059170" h="4442459">
                  <a:moveTo>
                    <a:pt x="6058776" y="0"/>
                  </a:moveTo>
                  <a:lnTo>
                    <a:pt x="0" y="0"/>
                  </a:lnTo>
                  <a:lnTo>
                    <a:pt x="0" y="4441869"/>
                  </a:lnTo>
                  <a:lnTo>
                    <a:pt x="6058776" y="4441869"/>
                  </a:lnTo>
                  <a:lnTo>
                    <a:pt x="6058776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7764" y="2246299"/>
              <a:ext cx="6059170" cy="4442460"/>
            </a:xfrm>
            <a:custGeom>
              <a:avLst/>
              <a:gdLst/>
              <a:ahLst/>
              <a:cxnLst/>
              <a:rect l="l" t="t" r="r" b="b"/>
              <a:pathLst>
                <a:path w="6059170" h="4442459">
                  <a:moveTo>
                    <a:pt x="0" y="0"/>
                  </a:moveTo>
                  <a:lnTo>
                    <a:pt x="6058775" y="0"/>
                  </a:lnTo>
                  <a:lnTo>
                    <a:pt x="6058775" y="4441878"/>
                  </a:lnTo>
                  <a:lnTo>
                    <a:pt x="0" y="4441878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72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6416" y="2952673"/>
            <a:ext cx="56476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65" dirty="0">
                <a:solidFill>
                  <a:srgbClr val="FFFFFF"/>
                </a:solidFill>
                <a:latin typeface="DejaVu Sans"/>
                <a:cs typeface="DejaVu Sans"/>
              </a:rPr>
              <a:t>Count </a:t>
            </a:r>
            <a:r>
              <a:rPr sz="3000" spc="-165" dirty="0">
                <a:solidFill>
                  <a:srgbClr val="FFFFFF"/>
                </a:solidFill>
                <a:latin typeface="DejaVu Sans"/>
                <a:cs typeface="DejaVu Sans"/>
              </a:rPr>
              <a:t>positive </a:t>
            </a:r>
            <a:r>
              <a:rPr sz="3000" spc="-320" dirty="0">
                <a:solidFill>
                  <a:srgbClr val="FFFFFF"/>
                </a:solidFill>
                <a:latin typeface="DejaVu Sans"/>
                <a:cs typeface="DejaVu Sans"/>
              </a:rPr>
              <a:t>&amp; </a:t>
            </a:r>
            <a:r>
              <a:rPr sz="3000" spc="-200" dirty="0">
                <a:solidFill>
                  <a:srgbClr val="FFFFFF"/>
                </a:solidFill>
                <a:latin typeface="DejaVu Sans"/>
                <a:cs typeface="DejaVu Sans"/>
              </a:rPr>
              <a:t>negative</a:t>
            </a:r>
            <a:r>
              <a:rPr sz="3000" spc="-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DejaVu Sans"/>
                <a:cs typeface="DejaVu Sans"/>
              </a:rPr>
              <a:t>words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6416" y="3409314"/>
            <a:ext cx="20300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135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3000" spc="-2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DejaVu Sans"/>
                <a:cs typeface="DejaVu Sans"/>
              </a:rPr>
              <a:t>sentence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6416" y="4322610"/>
            <a:ext cx="516826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4769" algn="r">
              <a:lnSpc>
                <a:spcPts val="3600"/>
              </a:lnSpc>
              <a:spcBef>
                <a:spcPts val="95"/>
              </a:spcBef>
            </a:pPr>
            <a:r>
              <a:rPr sz="3000" spc="-85" dirty="0">
                <a:solidFill>
                  <a:srgbClr val="FFFFFF"/>
                </a:solidFill>
                <a:latin typeface="DejaVu Sans"/>
                <a:cs typeface="DejaVu Sans"/>
              </a:rPr>
              <a:t>If </a:t>
            </a:r>
            <a:r>
              <a:rPr sz="3000" i="1" spc="100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3000" i="1" spc="1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i="1" spc="30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3000" i="1" spc="85" dirty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r>
              <a:rPr sz="3000" i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15" dirty="0">
                <a:solidFill>
                  <a:srgbClr val="FFFFFF"/>
                </a:solidFill>
                <a:latin typeface="DejaVu Sans"/>
                <a:cs typeface="DejaVu Sans"/>
              </a:rPr>
              <a:t>&gt;</a:t>
            </a:r>
            <a:endParaRPr sz="3000">
              <a:latin typeface="DejaVu Sans"/>
              <a:cs typeface="DejaVu Sans"/>
            </a:endParaRPr>
          </a:p>
          <a:p>
            <a:pPr marR="5080" algn="r">
              <a:lnSpc>
                <a:spcPts val="3600"/>
              </a:lnSpc>
            </a:pPr>
            <a:r>
              <a:rPr sz="3000" i="1" spc="100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3000" i="1" spc="1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i="1" spc="2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3000" i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i="1" spc="45" dirty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r>
              <a:rPr sz="3000" spc="45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6416" y="5235905"/>
            <a:ext cx="103505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6565">
              <a:lnSpc>
                <a:spcPct val="100000"/>
              </a:lnSpc>
              <a:spcBef>
                <a:spcPts val="95"/>
              </a:spcBef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  </a:t>
            </a:r>
            <a:r>
              <a:rPr sz="3000" spc="-170" dirty="0">
                <a:solidFill>
                  <a:srgbClr val="FFFFFF"/>
                </a:solidFill>
                <a:latin typeface="DejaVu Sans"/>
                <a:cs typeface="DejaVu Sans"/>
              </a:rPr>
              <a:t>Else: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82" y="2597950"/>
            <a:ext cx="1910080" cy="3958590"/>
          </a:xfrm>
          <a:custGeom>
            <a:avLst/>
            <a:gdLst/>
            <a:ahLst/>
            <a:cxnLst/>
            <a:rect l="l" t="t" r="r" b="b"/>
            <a:pathLst>
              <a:path w="1910080" h="3958590">
                <a:moveTo>
                  <a:pt x="1909548" y="0"/>
                </a:moveTo>
                <a:lnTo>
                  <a:pt x="0" y="0"/>
                </a:lnTo>
                <a:lnTo>
                  <a:pt x="0" y="3958459"/>
                </a:lnTo>
                <a:lnTo>
                  <a:pt x="1909548" y="3958459"/>
                </a:lnTo>
                <a:lnTo>
                  <a:pt x="1909548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57641" y="4322622"/>
            <a:ext cx="2884805" cy="2205355"/>
            <a:chOff x="1957641" y="4322622"/>
            <a:chExt cx="2884805" cy="2205355"/>
          </a:xfrm>
        </p:grpSpPr>
        <p:sp>
          <p:nvSpPr>
            <p:cNvPr id="11" name="object 11"/>
            <p:cNvSpPr/>
            <p:nvPr/>
          </p:nvSpPr>
          <p:spPr>
            <a:xfrm>
              <a:off x="1957641" y="4322622"/>
              <a:ext cx="752302" cy="548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431" y="4577181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5941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1776" y="444897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31972" y="0"/>
                  </a:moveTo>
                  <a:lnTo>
                    <a:pt x="21051" y="712"/>
                  </a:lnTo>
                  <a:lnTo>
                    <a:pt x="11197" y="5466"/>
                  </a:lnTo>
                  <a:lnTo>
                    <a:pt x="3664" y="13932"/>
                  </a:lnTo>
                  <a:lnTo>
                    <a:pt x="0" y="24657"/>
                  </a:lnTo>
                  <a:lnTo>
                    <a:pt x="710" y="35576"/>
                  </a:lnTo>
                  <a:lnTo>
                    <a:pt x="5466" y="45432"/>
                  </a:lnTo>
                  <a:lnTo>
                    <a:pt x="13939" y="52971"/>
                  </a:lnTo>
                  <a:lnTo>
                    <a:pt x="142933" y="128206"/>
                  </a:lnTo>
                  <a:lnTo>
                    <a:pt x="13939" y="203441"/>
                  </a:lnTo>
                  <a:lnTo>
                    <a:pt x="5466" y="210980"/>
                  </a:lnTo>
                  <a:lnTo>
                    <a:pt x="710" y="220837"/>
                  </a:lnTo>
                  <a:lnTo>
                    <a:pt x="0" y="231755"/>
                  </a:lnTo>
                  <a:lnTo>
                    <a:pt x="3664" y="242481"/>
                  </a:lnTo>
                  <a:lnTo>
                    <a:pt x="11197" y="250946"/>
                  </a:lnTo>
                  <a:lnTo>
                    <a:pt x="21051" y="255700"/>
                  </a:lnTo>
                  <a:lnTo>
                    <a:pt x="31972" y="256413"/>
                  </a:lnTo>
                  <a:lnTo>
                    <a:pt x="42704" y="252755"/>
                  </a:lnTo>
                  <a:lnTo>
                    <a:pt x="256242" y="128206"/>
                  </a:lnTo>
                  <a:lnTo>
                    <a:pt x="42704" y="3657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5259" y="5246370"/>
              <a:ext cx="544195" cy="566420"/>
            </a:xfrm>
            <a:custGeom>
              <a:avLst/>
              <a:gdLst/>
              <a:ahLst/>
              <a:cxnLst/>
              <a:rect l="l" t="t" r="r" b="b"/>
              <a:pathLst>
                <a:path w="544195" h="566420">
                  <a:moveTo>
                    <a:pt x="543890" y="220980"/>
                  </a:moveTo>
                  <a:lnTo>
                    <a:pt x="322935" y="220980"/>
                  </a:lnTo>
                  <a:lnTo>
                    <a:pt x="322935" y="0"/>
                  </a:lnTo>
                  <a:lnTo>
                    <a:pt x="220954" y="0"/>
                  </a:lnTo>
                  <a:lnTo>
                    <a:pt x="220954" y="220980"/>
                  </a:lnTo>
                  <a:lnTo>
                    <a:pt x="0" y="220980"/>
                  </a:lnTo>
                  <a:lnTo>
                    <a:pt x="0" y="345440"/>
                  </a:lnTo>
                  <a:lnTo>
                    <a:pt x="220954" y="345440"/>
                  </a:lnTo>
                  <a:lnTo>
                    <a:pt x="220954" y="566420"/>
                  </a:lnTo>
                  <a:lnTo>
                    <a:pt x="322935" y="566420"/>
                  </a:lnTo>
                  <a:lnTo>
                    <a:pt x="322935" y="345440"/>
                  </a:lnTo>
                  <a:lnTo>
                    <a:pt x="543890" y="345440"/>
                  </a:lnTo>
                  <a:lnTo>
                    <a:pt x="543890" y="22098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5259" y="5246281"/>
              <a:ext cx="544195" cy="566420"/>
            </a:xfrm>
            <a:custGeom>
              <a:avLst/>
              <a:gdLst/>
              <a:ahLst/>
              <a:cxnLst/>
              <a:rect l="l" t="t" r="r" b="b"/>
              <a:pathLst>
                <a:path w="544195" h="566420">
                  <a:moveTo>
                    <a:pt x="0" y="220915"/>
                  </a:moveTo>
                  <a:lnTo>
                    <a:pt x="220958" y="220915"/>
                  </a:lnTo>
                  <a:lnTo>
                    <a:pt x="220958" y="0"/>
                  </a:lnTo>
                  <a:lnTo>
                    <a:pt x="322938" y="0"/>
                  </a:lnTo>
                  <a:lnTo>
                    <a:pt x="322938" y="220915"/>
                  </a:lnTo>
                  <a:lnTo>
                    <a:pt x="543895" y="220915"/>
                  </a:lnTo>
                  <a:lnTo>
                    <a:pt x="543895" y="345349"/>
                  </a:lnTo>
                  <a:lnTo>
                    <a:pt x="322938" y="345349"/>
                  </a:lnTo>
                  <a:lnTo>
                    <a:pt x="322938" y="566265"/>
                  </a:lnTo>
                  <a:lnTo>
                    <a:pt x="220958" y="566265"/>
                  </a:lnTo>
                  <a:lnTo>
                    <a:pt x="220958" y="345349"/>
                  </a:lnTo>
                  <a:lnTo>
                    <a:pt x="0" y="345349"/>
                  </a:lnTo>
                  <a:lnTo>
                    <a:pt x="0" y="220915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2590" y="6320220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5">
                  <a:moveTo>
                    <a:pt x="574484" y="0"/>
                  </a:moveTo>
                  <a:lnTo>
                    <a:pt x="0" y="0"/>
                  </a:lnTo>
                  <a:lnTo>
                    <a:pt x="0" y="202443"/>
                  </a:lnTo>
                  <a:lnTo>
                    <a:pt x="574484" y="202443"/>
                  </a:lnTo>
                  <a:lnTo>
                    <a:pt x="574484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2589" y="6320220"/>
              <a:ext cx="574675" cy="202565"/>
            </a:xfrm>
            <a:custGeom>
              <a:avLst/>
              <a:gdLst/>
              <a:ahLst/>
              <a:cxnLst/>
              <a:rect l="l" t="t" r="r" b="b"/>
              <a:pathLst>
                <a:path w="574675" h="202565">
                  <a:moveTo>
                    <a:pt x="0" y="0"/>
                  </a:moveTo>
                  <a:lnTo>
                    <a:pt x="574483" y="0"/>
                  </a:lnTo>
                  <a:lnTo>
                    <a:pt x="574483" y="202444"/>
                  </a:lnTo>
                  <a:lnTo>
                    <a:pt x="0" y="202444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079072" y="1795553"/>
            <a:ext cx="1867535" cy="2379345"/>
            <a:chOff x="5079072" y="1795553"/>
            <a:chExt cx="1867535" cy="2379345"/>
          </a:xfrm>
        </p:grpSpPr>
        <p:sp>
          <p:nvSpPr>
            <p:cNvPr id="19" name="object 19"/>
            <p:cNvSpPr/>
            <p:nvPr/>
          </p:nvSpPr>
          <p:spPr>
            <a:xfrm>
              <a:off x="5079072" y="1795553"/>
              <a:ext cx="548639" cy="743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4874" y="198981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24664" y="0"/>
                  </a:moveTo>
                  <a:lnTo>
                    <a:pt x="13939" y="3665"/>
                  </a:lnTo>
                  <a:lnTo>
                    <a:pt x="5466" y="11197"/>
                  </a:lnTo>
                  <a:lnTo>
                    <a:pt x="710" y="21049"/>
                  </a:lnTo>
                  <a:lnTo>
                    <a:pt x="0" y="31966"/>
                  </a:lnTo>
                  <a:lnTo>
                    <a:pt x="3664" y="42692"/>
                  </a:lnTo>
                  <a:lnTo>
                    <a:pt x="128226" y="256191"/>
                  </a:lnTo>
                  <a:lnTo>
                    <a:pt x="194326" y="142907"/>
                  </a:lnTo>
                  <a:lnTo>
                    <a:pt x="128226" y="142907"/>
                  </a:lnTo>
                  <a:lnTo>
                    <a:pt x="52979" y="13926"/>
                  </a:lnTo>
                  <a:lnTo>
                    <a:pt x="45439" y="5461"/>
                  </a:lnTo>
                  <a:lnTo>
                    <a:pt x="35583" y="709"/>
                  </a:lnTo>
                  <a:lnTo>
                    <a:pt x="24664" y="0"/>
                  </a:lnTo>
                  <a:close/>
                </a:path>
                <a:path w="256539" h="256539">
                  <a:moveTo>
                    <a:pt x="231793" y="0"/>
                  </a:moveTo>
                  <a:lnTo>
                    <a:pt x="220871" y="709"/>
                  </a:lnTo>
                  <a:lnTo>
                    <a:pt x="211013" y="5461"/>
                  </a:lnTo>
                  <a:lnTo>
                    <a:pt x="203474" y="13926"/>
                  </a:lnTo>
                  <a:lnTo>
                    <a:pt x="128226" y="142907"/>
                  </a:lnTo>
                  <a:lnTo>
                    <a:pt x="194326" y="142907"/>
                  </a:lnTo>
                  <a:lnTo>
                    <a:pt x="252800" y="42692"/>
                  </a:lnTo>
                  <a:lnTo>
                    <a:pt x="256458" y="31966"/>
                  </a:lnTo>
                  <a:lnTo>
                    <a:pt x="255745" y="21049"/>
                  </a:lnTo>
                  <a:lnTo>
                    <a:pt x="250991" y="11197"/>
                  </a:lnTo>
                  <a:lnTo>
                    <a:pt x="242526" y="3665"/>
                  </a:lnTo>
                  <a:lnTo>
                    <a:pt x="231793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2199" y="3467303"/>
              <a:ext cx="474345" cy="707390"/>
            </a:xfrm>
            <a:custGeom>
              <a:avLst/>
              <a:gdLst/>
              <a:ahLst/>
              <a:cxnLst/>
              <a:rect l="l" t="t" r="r" b="b"/>
              <a:pathLst>
                <a:path w="474345" h="707389">
                  <a:moveTo>
                    <a:pt x="474002" y="0"/>
                  </a:moveTo>
                  <a:lnTo>
                    <a:pt x="0" y="0"/>
                  </a:lnTo>
                  <a:lnTo>
                    <a:pt x="0" y="707021"/>
                  </a:lnTo>
                  <a:lnTo>
                    <a:pt x="474002" y="707021"/>
                  </a:lnTo>
                  <a:lnTo>
                    <a:pt x="474002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792076" y="171965"/>
          <a:ext cx="5360670" cy="201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065"/>
                <a:gridCol w="2808605"/>
              </a:tblGrid>
              <a:tr h="821962">
                <a:tc>
                  <a:txBody>
                    <a:bodyPr/>
                    <a:lstStyle/>
                    <a:p>
                      <a:pPr marL="90805" marR="473709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b="1" spc="-3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List </a:t>
                      </a:r>
                      <a:r>
                        <a:rPr sz="2400" b="1" spc="-2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of </a:t>
                      </a: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positive  </a:t>
                      </a:r>
                      <a:r>
                        <a:rPr sz="2400" b="1" spc="-29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words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19760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b="1" spc="-3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List </a:t>
                      </a:r>
                      <a:r>
                        <a:rPr sz="2400" b="1" spc="-22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of </a:t>
                      </a:r>
                      <a:r>
                        <a:rPr sz="2400" b="1" spc="-3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negative  </a:t>
                      </a:r>
                      <a:r>
                        <a:rPr sz="2400" b="1" spc="-29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words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821962">
                <a:tc>
                  <a:txBody>
                    <a:bodyPr/>
                    <a:lstStyle/>
                    <a:p>
                      <a:pPr marL="90805" marR="90170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great, </a:t>
                      </a:r>
                      <a:r>
                        <a:rPr sz="2400" spc="-135" dirty="0">
                          <a:latin typeface="DejaVu Sans"/>
                          <a:cs typeface="DejaVu Sans"/>
                        </a:rPr>
                        <a:t>awesome,  </a:t>
                      </a:r>
                      <a:r>
                        <a:rPr sz="2400" spc="-75" dirty="0">
                          <a:latin typeface="DejaVu Sans"/>
                          <a:cs typeface="DejaVu Sans"/>
                        </a:rPr>
                        <a:t>good,</a:t>
                      </a:r>
                      <a:r>
                        <a:rPr sz="2400" spc="-20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04" dirty="0">
                          <a:latin typeface="DejaVu Sans"/>
                          <a:cs typeface="DejaVu Sans"/>
                        </a:rPr>
                        <a:t>amazing,…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5725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bad, </a:t>
                      </a:r>
                      <a:r>
                        <a:rPr sz="2400" spc="-135" dirty="0">
                          <a:latin typeface="DejaVu Sans"/>
                          <a:cs typeface="DejaVu Sans"/>
                        </a:rPr>
                        <a:t>terrible,  </a:t>
                      </a:r>
                      <a:r>
                        <a:rPr sz="2400" spc="-140" dirty="0">
                          <a:latin typeface="DejaVu Sans"/>
                          <a:cs typeface="DejaVu Sans"/>
                        </a:rPr>
                        <a:t>disgusting, </a:t>
                      </a:r>
                      <a:r>
                        <a:rPr sz="2400" spc="-225" dirty="0">
                          <a:latin typeface="DejaVu Sans"/>
                          <a:cs typeface="DejaVu Sans"/>
                        </a:rPr>
                        <a:t>sucks,…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367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269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269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95882" y="2597949"/>
            <a:ext cx="1910080" cy="3958590"/>
          </a:xfrm>
          <a:prstGeom prst="rect">
            <a:avLst/>
          </a:prstGeom>
          <a:ln w="25373">
            <a:solidFill>
              <a:srgbClr val="941B6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98425" marR="86360" algn="ctr">
              <a:lnSpc>
                <a:spcPct val="99800"/>
              </a:lnSpc>
            </a:pPr>
            <a:r>
              <a:rPr sz="2600" spc="-165" dirty="0">
                <a:solidFill>
                  <a:srgbClr val="FFFFFF"/>
                </a:solidFill>
                <a:latin typeface="DejaVu Sans"/>
                <a:cs typeface="DejaVu Sans"/>
              </a:rPr>
              <a:t>Sushi was  </a:t>
            </a:r>
            <a:r>
              <a:rPr sz="2600" u="heavy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great</a:t>
            </a:r>
            <a:r>
              <a:rPr sz="2600" spc="-175" dirty="0">
                <a:solidFill>
                  <a:srgbClr val="FFFFFF"/>
                </a:solidFill>
                <a:latin typeface="DejaVu Sans"/>
                <a:cs typeface="DejaVu Sans"/>
              </a:rPr>
              <a:t>, </a:t>
            </a:r>
            <a:r>
              <a:rPr sz="2600" spc="-145" dirty="0">
                <a:solidFill>
                  <a:srgbClr val="FFFFFF"/>
                </a:solidFill>
                <a:latin typeface="DejaVu Sans"/>
                <a:cs typeface="DejaVu Sans"/>
              </a:rPr>
              <a:t>the  </a:t>
            </a:r>
            <a:r>
              <a:rPr sz="2600" spc="-40" dirty="0">
                <a:solidFill>
                  <a:srgbClr val="FFFFFF"/>
                </a:solidFill>
                <a:latin typeface="DejaVu Sans"/>
                <a:cs typeface="DejaVu Sans"/>
              </a:rPr>
              <a:t>food </a:t>
            </a:r>
            <a:r>
              <a:rPr sz="2600" spc="-165" dirty="0">
                <a:solidFill>
                  <a:srgbClr val="FFFFFF"/>
                </a:solidFill>
                <a:latin typeface="DejaVu Sans"/>
                <a:cs typeface="DejaVu Sans"/>
              </a:rPr>
              <a:t>was  </a:t>
            </a:r>
            <a:r>
              <a:rPr sz="2600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awesome</a:t>
            </a:r>
            <a:r>
              <a:rPr sz="2600" spc="-145" dirty="0">
                <a:solidFill>
                  <a:srgbClr val="FFFFFF"/>
                </a:solidFill>
                <a:latin typeface="DejaVu Sans"/>
                <a:cs typeface="DejaVu Sans"/>
              </a:rPr>
              <a:t>,  </a:t>
            </a:r>
            <a:r>
              <a:rPr sz="2600" spc="-135" dirty="0">
                <a:solidFill>
                  <a:srgbClr val="FFFFFF"/>
                </a:solidFill>
                <a:latin typeface="DejaVu Sans"/>
                <a:cs typeface="DejaVu Sans"/>
              </a:rPr>
              <a:t>but </a:t>
            </a:r>
            <a:r>
              <a:rPr sz="2600" spc="-145" dirty="0">
                <a:solidFill>
                  <a:srgbClr val="FFFFFF"/>
                </a:solidFill>
                <a:latin typeface="DejaVu Sans"/>
                <a:cs typeface="DejaVu Sans"/>
              </a:rPr>
              <a:t>the  </a:t>
            </a:r>
            <a:r>
              <a:rPr sz="2600" spc="-155" dirty="0">
                <a:solidFill>
                  <a:srgbClr val="FFFFFF"/>
                </a:solidFill>
                <a:latin typeface="DejaVu Sans"/>
                <a:cs typeface="DejaVu Sans"/>
              </a:rPr>
              <a:t>service</a:t>
            </a:r>
            <a:r>
              <a:rPr sz="2600" spc="-2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DejaVu Sans"/>
                <a:cs typeface="DejaVu Sans"/>
              </a:rPr>
              <a:t>was </a:t>
            </a:r>
            <a:r>
              <a:rPr sz="2600" spc="-8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600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terrible</a:t>
            </a:r>
            <a:r>
              <a:rPr sz="2600" spc="-145" dirty="0">
                <a:solidFill>
                  <a:srgbClr val="FFFFFF"/>
                </a:solidFill>
                <a:latin typeface="DejaVu Sans"/>
                <a:cs typeface="DejaVu Sans"/>
              </a:rPr>
              <a:t>.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44927" y="2230158"/>
            <a:ext cx="584708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65" dirty="0"/>
              <a:t>Simple threshold</a:t>
            </a:r>
            <a:r>
              <a:rPr sz="3800" spc="20" dirty="0"/>
              <a:t> </a:t>
            </a:r>
            <a:r>
              <a:rPr sz="3800" spc="25" dirty="0"/>
              <a:t>classifier</a:t>
            </a:r>
            <a:endParaRPr sz="3800"/>
          </a:p>
        </p:txBody>
      </p:sp>
      <p:sp>
        <p:nvSpPr>
          <p:cNvPr id="25" name="object 25"/>
          <p:cNvSpPr txBox="1"/>
          <p:nvPr/>
        </p:nvSpPr>
        <p:spPr>
          <a:xfrm>
            <a:off x="6472199" y="3467303"/>
            <a:ext cx="474345" cy="707390"/>
          </a:xfrm>
          <a:prstGeom prst="rect">
            <a:avLst/>
          </a:prstGeom>
          <a:ln w="25372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4000" spc="-290" dirty="0">
                <a:solidFill>
                  <a:srgbClr val="FFFFFF"/>
                </a:solidFill>
                <a:latin typeface="DejaVu Sans"/>
                <a:cs typeface="DejaVu Sans"/>
              </a:rPr>
              <a:t>2</a:t>
            </a:r>
            <a:endParaRPr sz="4000">
              <a:latin typeface="DejaVu Sans"/>
              <a:cs typeface="DejaVu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44832" y="3570318"/>
            <a:ext cx="1301115" cy="802640"/>
            <a:chOff x="5444832" y="3570318"/>
            <a:chExt cx="1301115" cy="802640"/>
          </a:xfrm>
        </p:grpSpPr>
        <p:sp>
          <p:nvSpPr>
            <p:cNvPr id="27" name="object 27"/>
            <p:cNvSpPr/>
            <p:nvPr/>
          </p:nvSpPr>
          <p:spPr>
            <a:xfrm>
              <a:off x="5444832" y="3570318"/>
              <a:ext cx="1300937" cy="802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02795" y="3845180"/>
              <a:ext cx="918210" cy="434975"/>
            </a:xfrm>
            <a:custGeom>
              <a:avLst/>
              <a:gdLst/>
              <a:ahLst/>
              <a:cxnLst/>
              <a:rect l="l" t="t" r="r" b="b"/>
              <a:pathLst>
                <a:path w="918210" h="434975">
                  <a:moveTo>
                    <a:pt x="0" y="434465"/>
                  </a:moveTo>
                  <a:lnTo>
                    <a:pt x="917963" y="0"/>
                  </a:lnTo>
                </a:path>
              </a:pathLst>
            </a:custGeom>
            <a:ln w="57082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94767" y="3799725"/>
              <a:ext cx="277495" cy="237490"/>
            </a:xfrm>
            <a:custGeom>
              <a:avLst/>
              <a:gdLst/>
              <a:ahLst/>
              <a:cxnLst/>
              <a:rect l="l" t="t" r="r" b="b"/>
              <a:pathLst>
                <a:path w="277495" h="237489">
                  <a:moveTo>
                    <a:pt x="30886" y="0"/>
                  </a:moveTo>
                  <a:lnTo>
                    <a:pt x="19622" y="1284"/>
                  </a:lnTo>
                  <a:lnTo>
                    <a:pt x="10056" y="6600"/>
                  </a:lnTo>
                  <a:lnTo>
                    <a:pt x="3184" y="15112"/>
                  </a:lnTo>
                  <a:lnTo>
                    <a:pt x="0" y="25984"/>
                  </a:lnTo>
                  <a:lnTo>
                    <a:pt x="1277" y="37246"/>
                  </a:lnTo>
                  <a:lnTo>
                    <a:pt x="6591" y="46809"/>
                  </a:lnTo>
                  <a:lnTo>
                    <a:pt x="15105" y="53680"/>
                  </a:lnTo>
                  <a:lnTo>
                    <a:pt x="25984" y="56870"/>
                  </a:lnTo>
                  <a:lnTo>
                    <a:pt x="174777" y="69684"/>
                  </a:lnTo>
                  <a:lnTo>
                    <a:pt x="90385" y="192874"/>
                  </a:lnTo>
                  <a:lnTo>
                    <a:pt x="85954" y="203308"/>
                  </a:lnTo>
                  <a:lnTo>
                    <a:pt x="85874" y="214250"/>
                  </a:lnTo>
                  <a:lnTo>
                    <a:pt x="89903" y="224423"/>
                  </a:lnTo>
                  <a:lnTo>
                    <a:pt x="97802" y="232549"/>
                  </a:lnTo>
                  <a:lnTo>
                    <a:pt x="108236" y="236980"/>
                  </a:lnTo>
                  <a:lnTo>
                    <a:pt x="119178" y="237061"/>
                  </a:lnTo>
                  <a:lnTo>
                    <a:pt x="129351" y="233031"/>
                  </a:lnTo>
                  <a:lnTo>
                    <a:pt x="137477" y="225132"/>
                  </a:lnTo>
                  <a:lnTo>
                    <a:pt x="277190" y="21221"/>
                  </a:lnTo>
                  <a:lnTo>
                    <a:pt x="30886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72199" y="5338914"/>
            <a:ext cx="423545" cy="707390"/>
          </a:xfrm>
          <a:prstGeom prst="rect">
            <a:avLst/>
          </a:prstGeom>
          <a:solidFill>
            <a:srgbClr val="FF6C00"/>
          </a:solidFill>
          <a:ln w="25372">
            <a:solidFill>
              <a:srgbClr val="C75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4000" spc="-685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4000">
              <a:latin typeface="DejaVu Sans"/>
              <a:cs typeface="DejaVu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44832" y="5174673"/>
            <a:ext cx="1301115" cy="814705"/>
            <a:chOff x="5444832" y="5174673"/>
            <a:chExt cx="1301115" cy="814705"/>
          </a:xfrm>
        </p:grpSpPr>
        <p:sp>
          <p:nvSpPr>
            <p:cNvPr id="32" name="object 32"/>
            <p:cNvSpPr/>
            <p:nvPr/>
          </p:nvSpPr>
          <p:spPr>
            <a:xfrm>
              <a:off x="5444832" y="5174673"/>
              <a:ext cx="1300937" cy="8146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02795" y="5224043"/>
              <a:ext cx="918210" cy="443865"/>
            </a:xfrm>
            <a:custGeom>
              <a:avLst/>
              <a:gdLst/>
              <a:ahLst/>
              <a:cxnLst/>
              <a:rect l="l" t="t" r="r" b="b"/>
              <a:pathLst>
                <a:path w="918210" h="443864">
                  <a:moveTo>
                    <a:pt x="0" y="0"/>
                  </a:moveTo>
                  <a:lnTo>
                    <a:pt x="918158" y="443579"/>
                  </a:lnTo>
                </a:path>
              </a:pathLst>
            </a:custGeom>
            <a:ln w="57082">
              <a:solidFill>
                <a:srgbClr val="FF6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4805" y="5475166"/>
              <a:ext cx="277495" cy="236854"/>
            </a:xfrm>
            <a:custGeom>
              <a:avLst/>
              <a:gdLst/>
              <a:ahLst/>
              <a:cxnLst/>
              <a:rect l="l" t="t" r="r" b="b"/>
              <a:pathLst>
                <a:path w="277495" h="236854">
                  <a:moveTo>
                    <a:pt x="109925" y="0"/>
                  </a:moveTo>
                  <a:lnTo>
                    <a:pt x="99453" y="4349"/>
                  </a:lnTo>
                  <a:lnTo>
                    <a:pt x="91489" y="12412"/>
                  </a:lnTo>
                  <a:lnTo>
                    <a:pt x="87380" y="22550"/>
                  </a:lnTo>
                  <a:lnTo>
                    <a:pt x="87375" y="33490"/>
                  </a:lnTo>
                  <a:lnTo>
                    <a:pt x="91719" y="43960"/>
                  </a:lnTo>
                  <a:lnTo>
                    <a:pt x="175133" y="167818"/>
                  </a:lnTo>
                  <a:lnTo>
                    <a:pt x="26238" y="179446"/>
                  </a:lnTo>
                  <a:lnTo>
                    <a:pt x="15334" y="182547"/>
                  </a:lnTo>
                  <a:lnTo>
                    <a:pt x="6765" y="189352"/>
                  </a:lnTo>
                  <a:lnTo>
                    <a:pt x="1374" y="198872"/>
                  </a:lnTo>
                  <a:lnTo>
                    <a:pt x="0" y="210122"/>
                  </a:lnTo>
                  <a:lnTo>
                    <a:pt x="3104" y="221023"/>
                  </a:lnTo>
                  <a:lnTo>
                    <a:pt x="9912" y="229591"/>
                  </a:lnTo>
                  <a:lnTo>
                    <a:pt x="19434" y="234983"/>
                  </a:lnTo>
                  <a:lnTo>
                    <a:pt x="30683" y="236354"/>
                  </a:lnTo>
                  <a:lnTo>
                    <a:pt x="277152" y="217107"/>
                  </a:lnTo>
                  <a:lnTo>
                    <a:pt x="139077" y="12071"/>
                  </a:lnTo>
                  <a:lnTo>
                    <a:pt x="131013" y="4112"/>
                  </a:lnTo>
                  <a:lnTo>
                    <a:pt x="120870" y="4"/>
                  </a:lnTo>
                  <a:lnTo>
                    <a:pt x="10992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3183724" y="5046459"/>
            <a:ext cx="1953260" cy="971550"/>
          </a:xfrm>
          <a:custGeom>
            <a:avLst/>
            <a:gdLst/>
            <a:ahLst/>
            <a:cxnLst/>
            <a:rect l="l" t="t" r="r" b="b"/>
            <a:pathLst>
              <a:path w="1953260" h="971550">
                <a:moveTo>
                  <a:pt x="0" y="485493"/>
                </a:moveTo>
                <a:lnTo>
                  <a:pt x="7608" y="424594"/>
                </a:lnTo>
                <a:lnTo>
                  <a:pt x="29824" y="365952"/>
                </a:lnTo>
                <a:lnTo>
                  <a:pt x="65731" y="310022"/>
                </a:lnTo>
                <a:lnTo>
                  <a:pt x="114416" y="257260"/>
                </a:lnTo>
                <a:lnTo>
                  <a:pt x="143263" y="232209"/>
                </a:lnTo>
                <a:lnTo>
                  <a:pt x="174962" y="208120"/>
                </a:lnTo>
                <a:lnTo>
                  <a:pt x="209397" y="185051"/>
                </a:lnTo>
                <a:lnTo>
                  <a:pt x="246454" y="163058"/>
                </a:lnTo>
                <a:lnTo>
                  <a:pt x="286019" y="142197"/>
                </a:lnTo>
                <a:lnTo>
                  <a:pt x="327978" y="122527"/>
                </a:lnTo>
                <a:lnTo>
                  <a:pt x="372215" y="104104"/>
                </a:lnTo>
                <a:lnTo>
                  <a:pt x="418618" y="86984"/>
                </a:lnTo>
                <a:lnTo>
                  <a:pt x="467070" y="71225"/>
                </a:lnTo>
                <a:lnTo>
                  <a:pt x="517459" y="56883"/>
                </a:lnTo>
                <a:lnTo>
                  <a:pt x="569669" y="44015"/>
                </a:lnTo>
                <a:lnTo>
                  <a:pt x="623586" y="32679"/>
                </a:lnTo>
                <a:lnTo>
                  <a:pt x="679096" y="22930"/>
                </a:lnTo>
                <a:lnTo>
                  <a:pt x="736084" y="14827"/>
                </a:lnTo>
                <a:lnTo>
                  <a:pt x="794436" y="8425"/>
                </a:lnTo>
                <a:lnTo>
                  <a:pt x="854037" y="3782"/>
                </a:lnTo>
                <a:lnTo>
                  <a:pt x="914774" y="955"/>
                </a:lnTo>
                <a:lnTo>
                  <a:pt x="976532" y="0"/>
                </a:lnTo>
                <a:lnTo>
                  <a:pt x="1038289" y="955"/>
                </a:lnTo>
                <a:lnTo>
                  <a:pt x="1099026" y="3782"/>
                </a:lnTo>
                <a:lnTo>
                  <a:pt x="1158628" y="8425"/>
                </a:lnTo>
                <a:lnTo>
                  <a:pt x="1216980" y="14827"/>
                </a:lnTo>
                <a:lnTo>
                  <a:pt x="1273968" y="22930"/>
                </a:lnTo>
                <a:lnTo>
                  <a:pt x="1329477" y="32679"/>
                </a:lnTo>
                <a:lnTo>
                  <a:pt x="1383394" y="44015"/>
                </a:lnTo>
                <a:lnTo>
                  <a:pt x="1435604" y="56883"/>
                </a:lnTo>
                <a:lnTo>
                  <a:pt x="1485992" y="71225"/>
                </a:lnTo>
                <a:lnTo>
                  <a:pt x="1534445" y="86984"/>
                </a:lnTo>
                <a:lnTo>
                  <a:pt x="1580847" y="104104"/>
                </a:lnTo>
                <a:lnTo>
                  <a:pt x="1625084" y="122527"/>
                </a:lnTo>
                <a:lnTo>
                  <a:pt x="1667043" y="142197"/>
                </a:lnTo>
                <a:lnTo>
                  <a:pt x="1706608" y="163058"/>
                </a:lnTo>
                <a:lnTo>
                  <a:pt x="1743665" y="185051"/>
                </a:lnTo>
                <a:lnTo>
                  <a:pt x="1778099" y="208120"/>
                </a:lnTo>
                <a:lnTo>
                  <a:pt x="1809798" y="232209"/>
                </a:lnTo>
                <a:lnTo>
                  <a:pt x="1838645" y="257260"/>
                </a:lnTo>
                <a:lnTo>
                  <a:pt x="1887329" y="310022"/>
                </a:lnTo>
                <a:lnTo>
                  <a:pt x="1923236" y="365952"/>
                </a:lnTo>
                <a:lnTo>
                  <a:pt x="1945451" y="424594"/>
                </a:lnTo>
                <a:lnTo>
                  <a:pt x="1953059" y="485493"/>
                </a:lnTo>
                <a:lnTo>
                  <a:pt x="1951138" y="516197"/>
                </a:lnTo>
                <a:lnTo>
                  <a:pt x="1936112" y="576024"/>
                </a:lnTo>
                <a:lnTo>
                  <a:pt x="1906936" y="633367"/>
                </a:lnTo>
                <a:lnTo>
                  <a:pt x="1864527" y="687769"/>
                </a:lnTo>
                <a:lnTo>
                  <a:pt x="1809798" y="738777"/>
                </a:lnTo>
                <a:lnTo>
                  <a:pt x="1778099" y="762866"/>
                </a:lnTo>
                <a:lnTo>
                  <a:pt x="1743665" y="785935"/>
                </a:lnTo>
                <a:lnTo>
                  <a:pt x="1706608" y="807929"/>
                </a:lnTo>
                <a:lnTo>
                  <a:pt x="1667043" y="828789"/>
                </a:lnTo>
                <a:lnTo>
                  <a:pt x="1625084" y="848459"/>
                </a:lnTo>
                <a:lnTo>
                  <a:pt x="1580847" y="866883"/>
                </a:lnTo>
                <a:lnTo>
                  <a:pt x="1534445" y="884003"/>
                </a:lnTo>
                <a:lnTo>
                  <a:pt x="1485992" y="899762"/>
                </a:lnTo>
                <a:lnTo>
                  <a:pt x="1435604" y="914104"/>
                </a:lnTo>
                <a:lnTo>
                  <a:pt x="1383394" y="926971"/>
                </a:lnTo>
                <a:lnTo>
                  <a:pt x="1329477" y="938308"/>
                </a:lnTo>
                <a:lnTo>
                  <a:pt x="1273968" y="948056"/>
                </a:lnTo>
                <a:lnTo>
                  <a:pt x="1216980" y="956159"/>
                </a:lnTo>
                <a:lnTo>
                  <a:pt x="1158628" y="962561"/>
                </a:lnTo>
                <a:lnTo>
                  <a:pt x="1099026" y="967204"/>
                </a:lnTo>
                <a:lnTo>
                  <a:pt x="1038289" y="970032"/>
                </a:lnTo>
                <a:lnTo>
                  <a:pt x="976532" y="970987"/>
                </a:lnTo>
                <a:lnTo>
                  <a:pt x="914774" y="970032"/>
                </a:lnTo>
                <a:lnTo>
                  <a:pt x="854037" y="967204"/>
                </a:lnTo>
                <a:lnTo>
                  <a:pt x="794436" y="962561"/>
                </a:lnTo>
                <a:lnTo>
                  <a:pt x="736084" y="956159"/>
                </a:lnTo>
                <a:lnTo>
                  <a:pt x="679096" y="948056"/>
                </a:lnTo>
                <a:lnTo>
                  <a:pt x="623586" y="938308"/>
                </a:lnTo>
                <a:lnTo>
                  <a:pt x="569669" y="926971"/>
                </a:lnTo>
                <a:lnTo>
                  <a:pt x="517459" y="914104"/>
                </a:lnTo>
                <a:lnTo>
                  <a:pt x="467070" y="899762"/>
                </a:lnTo>
                <a:lnTo>
                  <a:pt x="418618" y="884003"/>
                </a:lnTo>
                <a:lnTo>
                  <a:pt x="372215" y="866883"/>
                </a:lnTo>
                <a:lnTo>
                  <a:pt x="327978" y="848459"/>
                </a:lnTo>
                <a:lnTo>
                  <a:pt x="286019" y="828789"/>
                </a:lnTo>
                <a:lnTo>
                  <a:pt x="246454" y="807929"/>
                </a:lnTo>
                <a:lnTo>
                  <a:pt x="209397" y="785935"/>
                </a:lnTo>
                <a:lnTo>
                  <a:pt x="174962" y="762866"/>
                </a:lnTo>
                <a:lnTo>
                  <a:pt x="143263" y="738777"/>
                </a:lnTo>
                <a:lnTo>
                  <a:pt x="114416" y="713726"/>
                </a:lnTo>
                <a:lnTo>
                  <a:pt x="65731" y="660964"/>
                </a:lnTo>
                <a:lnTo>
                  <a:pt x="29824" y="605034"/>
                </a:lnTo>
                <a:lnTo>
                  <a:pt x="7608" y="546392"/>
                </a:lnTo>
                <a:lnTo>
                  <a:pt x="0" y="485493"/>
                </a:lnTo>
                <a:close/>
              </a:path>
            </a:pathLst>
          </a:custGeom>
          <a:ln w="76110">
            <a:solidFill>
              <a:srgbClr val="009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73148" y="6193716"/>
            <a:ext cx="57848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</a:t>
            </a:r>
            <a:r>
              <a:rPr sz="3000" spc="-2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19</a:t>
            </a:fld>
            <a:endParaRPr spc="-5" dirty="0"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435275" y="4152"/>
            <a:ext cx="9741535" cy="111760"/>
            <a:chOff x="2435275" y="4152"/>
            <a:chExt cx="9741535" cy="111760"/>
          </a:xfrm>
        </p:grpSpPr>
        <p:sp>
          <p:nvSpPr>
            <p:cNvPr id="5" name="object 5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/>
          <p:cNvSpPr txBox="1">
            <a:spLocks/>
          </p:cNvSpPr>
          <p:nvPr/>
        </p:nvSpPr>
        <p:spPr>
          <a:xfrm>
            <a:off x="224471" y="2296794"/>
            <a:ext cx="7095490" cy="185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0" cap="none" spc="55" normalizeH="0" baseline="0" noProof="0" dirty="0" smtClean="0">
                <a:ln>
                  <a:noFill/>
                </a:ln>
                <a:effectLst/>
                <a:uLnTx/>
                <a:uFillTx/>
                <a:latin typeface="Lato Heavy"/>
                <a:ea typeface="+mj-ea"/>
                <a:cs typeface="Lato Heavy"/>
              </a:rPr>
              <a:t>Predicting sentiment </a:t>
            </a:r>
            <a:r>
              <a:rPr kumimoji="0" lang="en-IN" sz="4000" b="0" i="0" u="none" strike="noStrike" kern="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Lato Heavy"/>
                <a:ea typeface="+mj-ea"/>
                <a:cs typeface="Lato Heavy"/>
              </a:rPr>
              <a:t>by </a:t>
            </a:r>
            <a:r>
              <a:rPr kumimoji="0" lang="en-IN" sz="4000" b="0" i="0" u="none" strike="noStrike" kern="0" cap="none" spc="90" normalizeH="0" baseline="0" noProof="0" dirty="0" smtClean="0">
                <a:ln>
                  <a:noFill/>
                </a:ln>
                <a:effectLst/>
                <a:uLnTx/>
                <a:uFillTx/>
                <a:latin typeface="Lato Heavy"/>
                <a:ea typeface="+mj-ea"/>
                <a:cs typeface="Lato Heavy"/>
              </a:rPr>
              <a:t>topic:  </a:t>
            </a:r>
            <a:r>
              <a:rPr kumimoji="0" lang="en-IN" sz="4000" b="0" i="1" u="none" strike="noStrike" kern="0" cap="none" spc="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An </a:t>
            </a:r>
            <a:r>
              <a:rPr kumimoji="0" lang="en-IN" sz="4000" b="0" i="1" u="none" strike="noStrike" kern="0" cap="none" spc="14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intelligent </a:t>
            </a:r>
            <a:r>
              <a:rPr kumimoji="0" lang="en-IN" sz="4000" b="0" i="1" u="none" strike="noStrike" kern="0" cap="none" spc="7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restaurant  </a:t>
            </a:r>
            <a:r>
              <a:rPr kumimoji="0" lang="en-IN" sz="4000" b="0" i="1" u="none" strike="noStrike" kern="0" cap="none" spc="8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review</a:t>
            </a:r>
            <a:r>
              <a:rPr kumimoji="0" lang="en-IN" sz="4000" b="0" i="1" u="none" strike="noStrike" kern="0" cap="none" spc="-9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IN" sz="4000" b="0" i="1" u="none" strike="noStrike" kern="0" cap="none" spc="2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system</a:t>
            </a:r>
            <a:endParaRPr kumimoji="0" lang="en-IN" sz="4000" b="0" i="1" u="none" strike="noStrike" kern="0" cap="none" spc="2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87426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85" dirty="0"/>
              <a:t>Problems </a:t>
            </a:r>
            <a:r>
              <a:rPr sz="4400" spc="5" dirty="0"/>
              <a:t>with </a:t>
            </a:r>
            <a:r>
              <a:rPr sz="4400" spc="75" dirty="0"/>
              <a:t>threshold</a:t>
            </a:r>
            <a:r>
              <a:rPr sz="4400" spc="125" dirty="0"/>
              <a:t> </a:t>
            </a:r>
            <a:r>
              <a:rPr sz="4400" spc="25" dirty="0"/>
              <a:t>classifier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646" y="1559284"/>
            <a:ext cx="4667885" cy="8375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marR="5080" indent="-342900">
              <a:lnSpc>
                <a:spcPct val="77700"/>
              </a:lnSpc>
              <a:spcBef>
                <a:spcPts val="90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2B2728"/>
                </a:solidFill>
                <a:latin typeface="DejaVu Sans"/>
                <a:cs typeface="DejaVu Sans"/>
              </a:rPr>
              <a:t>How </a:t>
            </a:r>
            <a:r>
              <a:rPr sz="3000" spc="-60" dirty="0">
                <a:solidFill>
                  <a:srgbClr val="2B2728"/>
                </a:solidFill>
                <a:latin typeface="DejaVu Sans"/>
                <a:cs typeface="DejaVu Sans"/>
              </a:rPr>
              <a:t>do </a:t>
            </a:r>
            <a:r>
              <a:rPr sz="3000" spc="-125" dirty="0">
                <a:solidFill>
                  <a:srgbClr val="2B2728"/>
                </a:solidFill>
                <a:latin typeface="DejaVu Sans"/>
                <a:cs typeface="DejaVu Sans"/>
              </a:rPr>
              <a:t>we </a:t>
            </a:r>
            <a:r>
              <a:rPr sz="3000" spc="-175" dirty="0">
                <a:solidFill>
                  <a:srgbClr val="2B2728"/>
                </a:solidFill>
                <a:latin typeface="DejaVu Sans"/>
                <a:cs typeface="DejaVu Sans"/>
              </a:rPr>
              <a:t>get </a:t>
            </a:r>
            <a:r>
              <a:rPr sz="3000" spc="-160" dirty="0">
                <a:solidFill>
                  <a:srgbClr val="2B2728"/>
                </a:solidFill>
                <a:latin typeface="DejaVu Sans"/>
                <a:cs typeface="DejaVu Sans"/>
              </a:rPr>
              <a:t>list </a:t>
            </a:r>
            <a:r>
              <a:rPr sz="3000" spc="-35" dirty="0">
                <a:solidFill>
                  <a:srgbClr val="2B2728"/>
                </a:solidFill>
                <a:latin typeface="DejaVu Sans"/>
                <a:cs typeface="DejaVu Sans"/>
              </a:rPr>
              <a:t>of  </a:t>
            </a:r>
            <a:r>
              <a:rPr sz="3000" spc="-160" dirty="0">
                <a:solidFill>
                  <a:srgbClr val="2B2728"/>
                </a:solidFill>
                <a:latin typeface="DejaVu Sans"/>
                <a:cs typeface="DejaVu Sans"/>
              </a:rPr>
              <a:t>positive/negative</a:t>
            </a:r>
            <a:r>
              <a:rPr sz="3000" spc="-2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20" dirty="0">
                <a:solidFill>
                  <a:srgbClr val="2B2728"/>
                </a:solidFill>
                <a:latin typeface="DejaVu Sans"/>
                <a:cs typeface="DejaVu Sans"/>
              </a:rPr>
              <a:t>words?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46" y="2830278"/>
            <a:ext cx="4157345" cy="19513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5080" indent="-342900">
              <a:lnSpc>
                <a:spcPct val="79900"/>
              </a:lnSpc>
              <a:spcBef>
                <a:spcPts val="82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Words </a:t>
            </a:r>
            <a:r>
              <a:rPr sz="3000" spc="-229" dirty="0">
                <a:solidFill>
                  <a:srgbClr val="2B2728"/>
                </a:solidFill>
                <a:latin typeface="DejaVu Sans"/>
                <a:cs typeface="DejaVu Sans"/>
              </a:rPr>
              <a:t>have </a:t>
            </a:r>
            <a:r>
              <a:rPr sz="3000" spc="-160" dirty="0">
                <a:solidFill>
                  <a:srgbClr val="2B2728"/>
                </a:solidFill>
                <a:latin typeface="DejaVu Sans"/>
                <a:cs typeface="DejaVu Sans"/>
              </a:rPr>
              <a:t>diﬀerent 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degrees </a:t>
            </a:r>
            <a:r>
              <a:rPr sz="3000" spc="-35" dirty="0">
                <a:solidFill>
                  <a:srgbClr val="2B2728"/>
                </a:solidFill>
                <a:latin typeface="DejaVu Sans"/>
                <a:cs typeface="DejaVu Sans"/>
              </a:rPr>
              <a:t>of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70" dirty="0">
                <a:solidFill>
                  <a:srgbClr val="2B2728"/>
                </a:solidFill>
                <a:latin typeface="DejaVu Sans"/>
                <a:cs typeface="DejaVu Sans"/>
              </a:rPr>
              <a:t>sentiment:</a:t>
            </a:r>
            <a:endParaRPr sz="3000">
              <a:latin typeface="DejaVu Sans"/>
              <a:cs typeface="DejaVu Sans"/>
            </a:endParaRPr>
          </a:p>
          <a:p>
            <a:pPr marL="754380" lvl="1" indent="-285750">
              <a:lnSpc>
                <a:spcPts val="311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50" dirty="0">
                <a:solidFill>
                  <a:srgbClr val="2B2728"/>
                </a:solidFill>
                <a:latin typeface="DejaVu Sans"/>
                <a:cs typeface="DejaVu Sans"/>
              </a:rPr>
              <a:t>Great </a:t>
            </a:r>
            <a:r>
              <a:rPr sz="2600" spc="-710" dirty="0">
                <a:solidFill>
                  <a:srgbClr val="2B2728"/>
                </a:solidFill>
                <a:latin typeface="DejaVu Sans"/>
                <a:cs typeface="DejaVu Sans"/>
              </a:rPr>
              <a:t>&gt;</a:t>
            </a:r>
            <a:r>
              <a:rPr sz="2600" spc="-70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55" dirty="0">
                <a:solidFill>
                  <a:srgbClr val="2B2728"/>
                </a:solidFill>
                <a:latin typeface="DejaVu Sans"/>
                <a:cs typeface="DejaVu Sans"/>
              </a:rPr>
              <a:t>good</a:t>
            </a:r>
            <a:endParaRPr sz="2600">
              <a:latin typeface="DejaVu Sans"/>
              <a:cs typeface="DejaVu Sans"/>
            </a:endParaRPr>
          </a:p>
          <a:p>
            <a:pPr marL="748030" marR="654050" lvl="1" indent="-279400">
              <a:lnSpc>
                <a:spcPct val="79300"/>
              </a:lnSpc>
              <a:spcBef>
                <a:spcPts val="635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0" dirty="0">
                <a:solidFill>
                  <a:srgbClr val="2B2728"/>
                </a:solidFill>
                <a:latin typeface="DejaVu Sans"/>
                <a:cs typeface="DejaVu Sans"/>
              </a:rPr>
              <a:t>How </a:t>
            </a:r>
            <a:r>
              <a:rPr sz="2600" spc="-50" dirty="0">
                <a:solidFill>
                  <a:srgbClr val="2B2728"/>
                </a:solidFill>
                <a:latin typeface="DejaVu Sans"/>
                <a:cs typeface="DejaVu Sans"/>
              </a:rPr>
              <a:t>do </a:t>
            </a:r>
            <a:r>
              <a:rPr sz="2600" spc="-105" dirty="0">
                <a:solidFill>
                  <a:srgbClr val="2B2728"/>
                </a:solidFill>
                <a:latin typeface="DejaVu Sans"/>
                <a:cs typeface="DejaVu Sans"/>
              </a:rPr>
              <a:t>we</a:t>
            </a:r>
            <a:r>
              <a:rPr sz="2600" spc="-40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20" dirty="0">
                <a:solidFill>
                  <a:srgbClr val="2B2728"/>
                </a:solidFill>
                <a:latin typeface="DejaVu Sans"/>
                <a:cs typeface="DejaVu Sans"/>
              </a:rPr>
              <a:t>weigh  </a:t>
            </a:r>
            <a:r>
              <a:rPr sz="2600" spc="-140" dirty="0">
                <a:solidFill>
                  <a:srgbClr val="2B2728"/>
                </a:solidFill>
                <a:latin typeface="DejaVu Sans"/>
                <a:cs typeface="DejaVu Sans"/>
              </a:rPr>
              <a:t>diﬀerent</a:t>
            </a:r>
            <a:r>
              <a:rPr sz="2600" spc="-15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05" dirty="0">
                <a:solidFill>
                  <a:srgbClr val="2B2728"/>
                </a:solidFill>
                <a:latin typeface="DejaVu Sans"/>
                <a:cs typeface="DejaVu Sans"/>
              </a:rPr>
              <a:t>words?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46" y="5151558"/>
            <a:ext cx="548195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ts val="3590"/>
              </a:lnSpc>
              <a:spcBef>
                <a:spcPts val="9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70" dirty="0">
                <a:solidFill>
                  <a:srgbClr val="2B2728"/>
                </a:solidFill>
                <a:latin typeface="DejaVu Sans"/>
                <a:cs typeface="DejaVu Sans"/>
              </a:rPr>
              <a:t>Single </a:t>
            </a:r>
            <a:r>
              <a:rPr sz="3000" spc="-114" dirty="0">
                <a:solidFill>
                  <a:srgbClr val="2B2728"/>
                </a:solidFill>
                <a:latin typeface="DejaVu Sans"/>
                <a:cs typeface="DejaVu Sans"/>
              </a:rPr>
              <a:t>words </a:t>
            </a:r>
            <a:r>
              <a:rPr sz="3000" spc="-215" dirty="0">
                <a:solidFill>
                  <a:srgbClr val="2B2728"/>
                </a:solidFill>
                <a:latin typeface="DejaVu Sans"/>
                <a:cs typeface="DejaVu Sans"/>
              </a:rPr>
              <a:t>are </a:t>
            </a:r>
            <a:r>
              <a:rPr sz="3000" spc="-90" dirty="0">
                <a:solidFill>
                  <a:srgbClr val="2B2728"/>
                </a:solidFill>
                <a:latin typeface="DejaVu Sans"/>
                <a:cs typeface="DejaVu Sans"/>
              </a:rPr>
              <a:t>not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20" dirty="0">
                <a:solidFill>
                  <a:srgbClr val="2B2728"/>
                </a:solidFill>
                <a:latin typeface="DejaVu Sans"/>
                <a:cs typeface="DejaVu Sans"/>
              </a:rPr>
              <a:t>enough:</a:t>
            </a:r>
            <a:endParaRPr sz="3000">
              <a:latin typeface="DejaVu Sans"/>
              <a:cs typeface="DejaVu Sans"/>
            </a:endParaRPr>
          </a:p>
          <a:p>
            <a:pPr marL="754380" lvl="1" indent="-285750">
              <a:lnSpc>
                <a:spcPts val="311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i="1" spc="90" dirty="0">
                <a:solidFill>
                  <a:srgbClr val="2B2728"/>
                </a:solidFill>
                <a:latin typeface="Arial"/>
                <a:cs typeface="Arial"/>
              </a:rPr>
              <a:t>Good</a:t>
            </a:r>
            <a:r>
              <a:rPr sz="2600" i="1" spc="-30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spc="-1390" dirty="0">
                <a:solidFill>
                  <a:srgbClr val="393435"/>
                </a:solidFill>
                <a:latin typeface="Wingdings"/>
                <a:cs typeface="Wingdings"/>
              </a:rPr>
              <a:t></a:t>
            </a:r>
            <a:r>
              <a:rPr sz="2600" spc="45" dirty="0">
                <a:solidFill>
                  <a:srgbClr val="393435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Positive</a:t>
            </a:r>
            <a:endParaRPr sz="26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75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i="1" spc="125" dirty="0">
                <a:solidFill>
                  <a:srgbClr val="2B2728"/>
                </a:solidFill>
                <a:latin typeface="Arial"/>
                <a:cs typeface="Arial"/>
              </a:rPr>
              <a:t>Not good</a:t>
            </a:r>
            <a:r>
              <a:rPr sz="2600" i="1" spc="-180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spc="-1390" dirty="0">
                <a:solidFill>
                  <a:srgbClr val="393435"/>
                </a:solidFill>
                <a:latin typeface="Wingdings"/>
                <a:cs typeface="Wingdings"/>
              </a:rPr>
              <a:t></a:t>
            </a:r>
            <a:r>
              <a:rPr sz="2600" spc="45" dirty="0">
                <a:solidFill>
                  <a:srgbClr val="393435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2B2728"/>
                </a:solidFill>
                <a:latin typeface="DejaVu Sans"/>
                <a:cs typeface="DejaVu Sans"/>
              </a:rPr>
              <a:t>Negative</a:t>
            </a:r>
            <a:endParaRPr sz="26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43841" y="1562785"/>
            <a:ext cx="445134" cy="3350260"/>
            <a:chOff x="5843841" y="1562785"/>
            <a:chExt cx="445134" cy="3350260"/>
          </a:xfrm>
        </p:grpSpPr>
        <p:sp>
          <p:nvSpPr>
            <p:cNvPr id="7" name="object 7"/>
            <p:cNvSpPr/>
            <p:nvPr/>
          </p:nvSpPr>
          <p:spPr>
            <a:xfrm>
              <a:off x="5843841" y="1562785"/>
              <a:ext cx="444731" cy="3350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9739" y="1602422"/>
              <a:ext cx="342265" cy="3233420"/>
            </a:xfrm>
            <a:custGeom>
              <a:avLst/>
              <a:gdLst/>
              <a:ahLst/>
              <a:cxnLst/>
              <a:rect l="l" t="t" r="r" b="b"/>
              <a:pathLst>
                <a:path w="342264" h="3233420">
                  <a:moveTo>
                    <a:pt x="0" y="0"/>
                  </a:moveTo>
                  <a:lnTo>
                    <a:pt x="66588" y="2240"/>
                  </a:lnTo>
                  <a:lnTo>
                    <a:pt x="120966" y="8349"/>
                  </a:lnTo>
                  <a:lnTo>
                    <a:pt x="157628" y="17409"/>
                  </a:lnTo>
                  <a:lnTo>
                    <a:pt x="171071" y="28505"/>
                  </a:lnTo>
                  <a:lnTo>
                    <a:pt x="171071" y="1588012"/>
                  </a:lnTo>
                  <a:lnTo>
                    <a:pt x="184515" y="1599106"/>
                  </a:lnTo>
                  <a:lnTo>
                    <a:pt x="221177" y="1608167"/>
                  </a:lnTo>
                  <a:lnTo>
                    <a:pt x="275554" y="1614277"/>
                  </a:lnTo>
                  <a:lnTo>
                    <a:pt x="342143" y="1616517"/>
                  </a:lnTo>
                  <a:lnTo>
                    <a:pt x="275554" y="1618757"/>
                  </a:lnTo>
                  <a:lnTo>
                    <a:pt x="221177" y="1624867"/>
                  </a:lnTo>
                  <a:lnTo>
                    <a:pt x="184515" y="1633928"/>
                  </a:lnTo>
                  <a:lnTo>
                    <a:pt x="171071" y="1645022"/>
                  </a:lnTo>
                  <a:lnTo>
                    <a:pt x="171071" y="3204530"/>
                  </a:lnTo>
                  <a:lnTo>
                    <a:pt x="157628" y="3215624"/>
                  </a:lnTo>
                  <a:lnTo>
                    <a:pt x="120966" y="3224685"/>
                  </a:lnTo>
                  <a:lnTo>
                    <a:pt x="66588" y="3230795"/>
                  </a:lnTo>
                  <a:lnTo>
                    <a:pt x="0" y="3233035"/>
                  </a:lnTo>
                </a:path>
              </a:pathLst>
            </a:custGeom>
            <a:ln w="2537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3162" y="2512441"/>
            <a:ext cx="2124710" cy="1383665"/>
          </a:xfrm>
          <a:prstGeom prst="rect">
            <a:avLst/>
          </a:prstGeom>
          <a:solidFill>
            <a:srgbClr val="C02690"/>
          </a:solidFill>
          <a:ln w="25370">
            <a:solidFill>
              <a:srgbClr val="941B6E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 marR="236854">
              <a:lnSpc>
                <a:spcPct val="99600"/>
              </a:lnSpc>
              <a:spcBef>
                <a:spcPts val="370"/>
              </a:spcBef>
            </a:pP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Addressed  </a:t>
            </a:r>
            <a:r>
              <a:rPr sz="2800" spc="-200" dirty="0">
                <a:solidFill>
                  <a:srgbClr val="FFFFFF"/>
                </a:solidFill>
                <a:latin typeface="DejaVu Sans"/>
                <a:cs typeface="DejaVu Sans"/>
              </a:rPr>
              <a:t>by</a:t>
            </a:r>
            <a:r>
              <a:rPr sz="2800" spc="-2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DejaVu Sans"/>
                <a:cs typeface="DejaVu Sans"/>
              </a:rPr>
              <a:t>learning  </a:t>
            </a:r>
            <a:r>
              <a:rPr sz="2800" spc="-26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DejaVu Sans"/>
                <a:cs typeface="DejaVu Sans"/>
              </a:rPr>
              <a:t>classifier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43841" y="5079077"/>
            <a:ext cx="445134" cy="1588135"/>
            <a:chOff x="5843841" y="5079077"/>
            <a:chExt cx="445134" cy="1588135"/>
          </a:xfrm>
        </p:grpSpPr>
        <p:sp>
          <p:nvSpPr>
            <p:cNvPr id="11" name="object 11"/>
            <p:cNvSpPr/>
            <p:nvPr/>
          </p:nvSpPr>
          <p:spPr>
            <a:xfrm>
              <a:off x="5843841" y="5079077"/>
              <a:ext cx="444731" cy="1587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9738" y="5115458"/>
              <a:ext cx="342265" cy="1472565"/>
            </a:xfrm>
            <a:custGeom>
              <a:avLst/>
              <a:gdLst/>
              <a:ahLst/>
              <a:cxnLst/>
              <a:rect l="l" t="t" r="r" b="b"/>
              <a:pathLst>
                <a:path w="342264" h="1472565">
                  <a:moveTo>
                    <a:pt x="0" y="0"/>
                  </a:moveTo>
                  <a:lnTo>
                    <a:pt x="66588" y="2240"/>
                  </a:lnTo>
                  <a:lnTo>
                    <a:pt x="120965" y="8349"/>
                  </a:lnTo>
                  <a:lnTo>
                    <a:pt x="157627" y="17409"/>
                  </a:lnTo>
                  <a:lnTo>
                    <a:pt x="171071" y="28505"/>
                  </a:lnTo>
                  <a:lnTo>
                    <a:pt x="171071" y="707594"/>
                  </a:lnTo>
                  <a:lnTo>
                    <a:pt x="184514" y="718689"/>
                  </a:lnTo>
                  <a:lnTo>
                    <a:pt x="221176" y="727750"/>
                  </a:lnTo>
                  <a:lnTo>
                    <a:pt x="275554" y="733859"/>
                  </a:lnTo>
                  <a:lnTo>
                    <a:pt x="342142" y="736099"/>
                  </a:lnTo>
                  <a:lnTo>
                    <a:pt x="275554" y="738339"/>
                  </a:lnTo>
                  <a:lnTo>
                    <a:pt x="221176" y="744448"/>
                  </a:lnTo>
                  <a:lnTo>
                    <a:pt x="184514" y="753509"/>
                  </a:lnTo>
                  <a:lnTo>
                    <a:pt x="171071" y="764604"/>
                  </a:lnTo>
                  <a:lnTo>
                    <a:pt x="171071" y="1443697"/>
                  </a:lnTo>
                  <a:lnTo>
                    <a:pt x="157627" y="1454792"/>
                  </a:lnTo>
                  <a:lnTo>
                    <a:pt x="120965" y="1463853"/>
                  </a:lnTo>
                  <a:lnTo>
                    <a:pt x="66588" y="1469962"/>
                  </a:lnTo>
                  <a:lnTo>
                    <a:pt x="0" y="1472203"/>
                  </a:lnTo>
                </a:path>
              </a:pathLst>
            </a:custGeom>
            <a:ln w="2537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03162" y="4844478"/>
            <a:ext cx="2124710" cy="1814195"/>
          </a:xfrm>
          <a:prstGeom prst="rect">
            <a:avLst/>
          </a:prstGeom>
          <a:solidFill>
            <a:srgbClr val="C02690"/>
          </a:solidFill>
          <a:ln w="25371">
            <a:solidFill>
              <a:srgbClr val="941B6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0805" marR="344170">
              <a:lnSpc>
                <a:spcPct val="99100"/>
              </a:lnSpc>
              <a:spcBef>
                <a:spcPts val="385"/>
              </a:spcBef>
            </a:pP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Addressed  </a:t>
            </a:r>
            <a:r>
              <a:rPr sz="2800" spc="-200" dirty="0">
                <a:solidFill>
                  <a:srgbClr val="FFFFFF"/>
                </a:solidFill>
                <a:latin typeface="DejaVu Sans"/>
                <a:cs typeface="DejaVu Sans"/>
              </a:rPr>
              <a:t>by </a:t>
            </a: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more 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elaborate 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features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20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246646"/>
            <a:ext cx="46704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30" dirty="0"/>
              <a:t>A </a:t>
            </a:r>
            <a:r>
              <a:rPr sz="4400" spc="60" dirty="0"/>
              <a:t>(linear)</a:t>
            </a:r>
            <a:r>
              <a:rPr sz="4400" spc="-260" dirty="0"/>
              <a:t> </a:t>
            </a:r>
            <a:r>
              <a:rPr sz="4400" spc="25" dirty="0"/>
              <a:t>classifier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21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32384" y="1161732"/>
            <a:ext cx="7419975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4965" marR="5080" indent="-342900">
              <a:lnSpc>
                <a:spcPts val="3800"/>
              </a:lnSpc>
              <a:spcBef>
                <a:spcPts val="254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solidFill>
                  <a:srgbClr val="2B2728"/>
                </a:solidFill>
                <a:latin typeface="DejaVu Sans"/>
                <a:cs typeface="DejaVu Sans"/>
              </a:rPr>
              <a:t>Will </a:t>
            </a:r>
            <a:r>
              <a:rPr sz="3200" spc="-204" dirty="0">
                <a:solidFill>
                  <a:srgbClr val="2B2728"/>
                </a:solidFill>
                <a:latin typeface="DejaVu Sans"/>
                <a:cs typeface="DejaVu Sans"/>
              </a:rPr>
              <a:t>use </a:t>
            </a:r>
            <a:r>
              <a:rPr sz="3200" spc="-175" dirty="0">
                <a:solidFill>
                  <a:srgbClr val="2B2728"/>
                </a:solidFill>
                <a:latin typeface="DejaVu Sans"/>
                <a:cs typeface="DejaVu Sans"/>
              </a:rPr>
              <a:t>training </a:t>
            </a:r>
            <a:r>
              <a:rPr sz="3200" spc="-235" dirty="0">
                <a:solidFill>
                  <a:srgbClr val="2B2728"/>
                </a:solidFill>
                <a:latin typeface="DejaVu Sans"/>
                <a:cs typeface="DejaVu Sans"/>
              </a:rPr>
              <a:t>data </a:t>
            </a:r>
            <a:r>
              <a:rPr sz="3200" spc="-80" dirty="0">
                <a:solidFill>
                  <a:srgbClr val="2B2728"/>
                </a:solidFill>
                <a:latin typeface="DejaVu Sans"/>
                <a:cs typeface="DejaVu Sans"/>
              </a:rPr>
              <a:t>to </a:t>
            </a:r>
            <a:r>
              <a:rPr sz="3200" spc="-185" dirty="0">
                <a:solidFill>
                  <a:srgbClr val="2B2728"/>
                </a:solidFill>
                <a:latin typeface="DejaVu Sans"/>
                <a:cs typeface="DejaVu Sans"/>
              </a:rPr>
              <a:t>learn </a:t>
            </a:r>
            <a:r>
              <a:rPr sz="3200" spc="-300" dirty="0">
                <a:solidFill>
                  <a:srgbClr val="2B2728"/>
                </a:solidFill>
                <a:latin typeface="DejaVu Sans"/>
                <a:cs typeface="DejaVu Sans"/>
              </a:rPr>
              <a:t>a </a:t>
            </a:r>
            <a:r>
              <a:rPr sz="3200" spc="-150" dirty="0">
                <a:solidFill>
                  <a:srgbClr val="2B2728"/>
                </a:solidFill>
                <a:latin typeface="DejaVu Sans"/>
                <a:cs typeface="DejaVu Sans"/>
              </a:rPr>
              <a:t>weight  </a:t>
            </a:r>
            <a:r>
              <a:rPr sz="3200" spc="-85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3200" spc="-160" dirty="0">
                <a:solidFill>
                  <a:srgbClr val="2B2728"/>
                </a:solidFill>
                <a:latin typeface="DejaVu Sans"/>
                <a:cs typeface="DejaVu Sans"/>
              </a:rPr>
              <a:t>each</a:t>
            </a:r>
            <a:r>
              <a:rPr sz="3200" spc="-2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90" dirty="0">
                <a:solidFill>
                  <a:srgbClr val="2B2728"/>
                </a:solidFill>
                <a:latin typeface="DejaVu Sans"/>
                <a:cs typeface="DejaVu Sans"/>
              </a:rPr>
              <a:t>word</a:t>
            </a:r>
            <a:endParaRPr sz="3200">
              <a:latin typeface="DejaVu Sans"/>
              <a:cs typeface="DejaVu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9179" y="2349723"/>
          <a:ext cx="6357620" cy="4231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215"/>
                <a:gridCol w="1843405"/>
              </a:tblGrid>
              <a:tr h="5784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200" b="1" spc="-409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200" b="1" spc="-434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DejaVu Sans"/>
                          <a:cs typeface="DejaVu Sans"/>
                        </a:rPr>
                        <a:t>good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04" dirty="0">
                          <a:latin typeface="DejaVu Sans"/>
                          <a:cs typeface="DejaVu Sans"/>
                        </a:rPr>
                        <a:t>1.0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55" dirty="0">
                          <a:latin typeface="DejaVu Sans"/>
                          <a:cs typeface="DejaVu Sans"/>
                        </a:rPr>
                        <a:t>great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60" dirty="0">
                          <a:latin typeface="DejaVu Sans"/>
                          <a:cs typeface="DejaVu Sans"/>
                        </a:rPr>
                        <a:t>1.5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25" dirty="0">
                          <a:latin typeface="DejaVu Sans"/>
                          <a:cs typeface="DejaVu Sans"/>
                        </a:rPr>
                        <a:t>awesome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10" dirty="0">
                          <a:latin typeface="DejaVu Sans"/>
                          <a:cs typeface="DejaVu Sans"/>
                        </a:rPr>
                        <a:t>2.7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50" dirty="0">
                          <a:latin typeface="DejaVu Sans"/>
                          <a:cs typeface="DejaVu Sans"/>
                        </a:rPr>
                        <a:t>bad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75" dirty="0">
                          <a:latin typeface="DejaVu Sans"/>
                          <a:cs typeface="DejaVu Sans"/>
                        </a:rPr>
                        <a:t>-1.0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30" dirty="0">
                          <a:latin typeface="DejaVu Sans"/>
                          <a:cs typeface="DejaVu Sans"/>
                        </a:rPr>
                        <a:t>terrible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10" dirty="0">
                          <a:latin typeface="DejaVu Sans"/>
                          <a:cs typeface="DejaVu Sans"/>
                        </a:rPr>
                        <a:t>-2.1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10" dirty="0">
                          <a:latin typeface="DejaVu Sans"/>
                          <a:cs typeface="DejaVu Sans"/>
                        </a:rPr>
                        <a:t>awful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5" dirty="0">
                          <a:latin typeface="DejaVu Sans"/>
                          <a:cs typeface="DejaVu Sans"/>
                        </a:rPr>
                        <a:t>-3.3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restaurant, </a:t>
                      </a:r>
                      <a:r>
                        <a:rPr sz="2400" spc="-145" dirty="0">
                          <a:latin typeface="DejaVu Sans"/>
                          <a:cs typeface="DejaVu Sans"/>
                        </a:rPr>
                        <a:t>the, </a:t>
                      </a:r>
                      <a:r>
                        <a:rPr sz="2400" spc="-125" dirty="0">
                          <a:latin typeface="DejaVu Sans"/>
                          <a:cs typeface="DejaVu Sans"/>
                        </a:rPr>
                        <a:t>we, </a:t>
                      </a:r>
                      <a:r>
                        <a:rPr sz="2400" spc="-130" dirty="0">
                          <a:latin typeface="DejaVu Sans"/>
                          <a:cs typeface="DejaVu Sans"/>
                        </a:rPr>
                        <a:t>where,</a:t>
                      </a:r>
                      <a:r>
                        <a:rPr sz="2400" spc="-5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69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80" dirty="0">
                          <a:latin typeface="DejaVu Sans"/>
                          <a:cs typeface="DejaVu Sans"/>
                        </a:rPr>
                        <a:t>0.0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246646"/>
            <a:ext cx="49396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114" dirty="0"/>
              <a:t>Scoring </a:t>
            </a:r>
            <a:r>
              <a:rPr sz="4400" spc="65" dirty="0"/>
              <a:t>a</a:t>
            </a:r>
            <a:r>
              <a:rPr sz="4400" spc="-35" dirty="0"/>
              <a:t> </a:t>
            </a:r>
            <a:r>
              <a:rPr sz="4400" spc="95" dirty="0"/>
              <a:t>sentence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763177" y="2485529"/>
            <a:ext cx="2295525" cy="913765"/>
            <a:chOff x="2763177" y="2485529"/>
            <a:chExt cx="2295525" cy="913765"/>
          </a:xfrm>
        </p:grpSpPr>
        <p:sp>
          <p:nvSpPr>
            <p:cNvPr id="4" name="object 4"/>
            <p:cNvSpPr/>
            <p:nvPr/>
          </p:nvSpPr>
          <p:spPr>
            <a:xfrm>
              <a:off x="2763177" y="2485529"/>
              <a:ext cx="2295525" cy="457200"/>
            </a:xfrm>
            <a:custGeom>
              <a:avLst/>
              <a:gdLst/>
              <a:ahLst/>
              <a:cxnLst/>
              <a:rect l="l" t="t" r="r" b="b"/>
              <a:pathLst>
                <a:path w="2295525" h="457200">
                  <a:moveTo>
                    <a:pt x="2295194" y="0"/>
                  </a:moveTo>
                  <a:lnTo>
                    <a:pt x="0" y="0"/>
                  </a:lnTo>
                  <a:lnTo>
                    <a:pt x="0" y="456641"/>
                  </a:lnTo>
                  <a:lnTo>
                    <a:pt x="2295194" y="456641"/>
                  </a:lnTo>
                  <a:lnTo>
                    <a:pt x="2295194" y="0"/>
                  </a:lnTo>
                  <a:close/>
                </a:path>
              </a:pathLst>
            </a:custGeom>
            <a:solidFill>
              <a:srgbClr val="F5E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3177" y="2942170"/>
              <a:ext cx="2295525" cy="457200"/>
            </a:xfrm>
            <a:custGeom>
              <a:avLst/>
              <a:gdLst/>
              <a:ahLst/>
              <a:cxnLst/>
              <a:rect l="l" t="t" r="r" b="b"/>
              <a:pathLst>
                <a:path w="2295525" h="457200">
                  <a:moveTo>
                    <a:pt x="2295194" y="0"/>
                  </a:moveTo>
                  <a:lnTo>
                    <a:pt x="0" y="0"/>
                  </a:lnTo>
                  <a:lnTo>
                    <a:pt x="0" y="456641"/>
                  </a:lnTo>
                  <a:lnTo>
                    <a:pt x="2295194" y="456641"/>
                  </a:lnTo>
                  <a:lnTo>
                    <a:pt x="2295194" y="0"/>
                  </a:lnTo>
                  <a:close/>
                </a:path>
              </a:pathLst>
            </a:custGeom>
            <a:solidFill>
              <a:srgbClr val="EAD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63177" y="3855465"/>
            <a:ext cx="2295525" cy="457200"/>
          </a:xfrm>
          <a:custGeom>
            <a:avLst/>
            <a:gdLst/>
            <a:ahLst/>
            <a:cxnLst/>
            <a:rect l="l" t="t" r="r" b="b"/>
            <a:pathLst>
              <a:path w="2295525" h="457200">
                <a:moveTo>
                  <a:pt x="2295194" y="0"/>
                </a:moveTo>
                <a:lnTo>
                  <a:pt x="0" y="0"/>
                </a:lnTo>
                <a:lnTo>
                  <a:pt x="0" y="456641"/>
                </a:lnTo>
                <a:lnTo>
                  <a:pt x="2295194" y="456641"/>
                </a:lnTo>
                <a:lnTo>
                  <a:pt x="2295194" y="0"/>
                </a:lnTo>
                <a:close/>
              </a:path>
            </a:pathLst>
          </a:custGeom>
          <a:solidFill>
            <a:srgbClr val="EAD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7087" y="1444111"/>
          <a:ext cx="4785360" cy="459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835"/>
                <a:gridCol w="2295525"/>
              </a:tblGrid>
              <a:tr h="5784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200" b="1" spc="-409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200" b="1" spc="-434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DejaVu Sans"/>
                          <a:cs typeface="DejaVu Sans"/>
                        </a:rPr>
                        <a:t>good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04" dirty="0">
                          <a:latin typeface="DejaVu Sans"/>
                          <a:cs typeface="DejaVu Sans"/>
                        </a:rPr>
                        <a:t>1.0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55" dirty="0">
                          <a:latin typeface="DejaVu Sans"/>
                          <a:cs typeface="DejaVu Sans"/>
                        </a:rPr>
                        <a:t>great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4" dirty="0">
                          <a:latin typeface="DejaVu Sans"/>
                          <a:cs typeface="DejaVu Sans"/>
                        </a:rPr>
                        <a:t>1.2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25" dirty="0">
                          <a:latin typeface="DejaVu Sans"/>
                          <a:cs typeface="DejaVu Sans"/>
                        </a:rPr>
                        <a:t>awesome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90" dirty="0">
                          <a:latin typeface="DejaVu Sans"/>
                          <a:cs typeface="DejaVu Sans"/>
                        </a:rPr>
                        <a:t>1.7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50" dirty="0">
                          <a:latin typeface="DejaVu Sans"/>
                          <a:cs typeface="DejaVu Sans"/>
                        </a:rPr>
                        <a:t>bad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75" dirty="0">
                          <a:latin typeface="DejaVu Sans"/>
                          <a:cs typeface="DejaVu Sans"/>
                        </a:rPr>
                        <a:t>-1.0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30" dirty="0">
                          <a:latin typeface="DejaVu Sans"/>
                          <a:cs typeface="DejaVu Sans"/>
                        </a:rPr>
                        <a:t>terrible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10" dirty="0">
                          <a:latin typeface="DejaVu Sans"/>
                          <a:cs typeface="DejaVu Sans"/>
                        </a:rPr>
                        <a:t>-2.1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10" dirty="0">
                          <a:latin typeface="DejaVu Sans"/>
                          <a:cs typeface="DejaVu Sans"/>
                        </a:rPr>
                        <a:t>awful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5" dirty="0">
                          <a:latin typeface="DejaVu Sans"/>
                          <a:cs typeface="DejaVu Sans"/>
                        </a:rPr>
                        <a:t>-3.3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  <a:tr h="821962">
                <a:tc>
                  <a:txBody>
                    <a:bodyPr/>
                    <a:lstStyle/>
                    <a:p>
                      <a:pPr marL="90805" marR="308610">
                        <a:lnSpc>
                          <a:spcPts val="2800"/>
                        </a:lnSpc>
                        <a:spcBef>
                          <a:spcPts val="515"/>
                        </a:spcBef>
                      </a:pPr>
                      <a:r>
                        <a:rPr sz="2400" spc="-160" dirty="0">
                          <a:latin typeface="DejaVu Sans"/>
                          <a:cs typeface="DejaVu Sans"/>
                        </a:rPr>
                        <a:t>restaurant, </a:t>
                      </a:r>
                      <a:r>
                        <a:rPr sz="2400" spc="-145" dirty="0">
                          <a:latin typeface="DejaVu Sans"/>
                          <a:cs typeface="DejaVu Sans"/>
                        </a:rPr>
                        <a:t>the,  </a:t>
                      </a:r>
                      <a:r>
                        <a:rPr sz="2400" spc="-125" dirty="0">
                          <a:latin typeface="DejaVu Sans"/>
                          <a:cs typeface="DejaVu Sans"/>
                        </a:rPr>
                        <a:t>we, </a:t>
                      </a:r>
                      <a:r>
                        <a:rPr sz="2400" spc="-130" dirty="0">
                          <a:latin typeface="DejaVu Sans"/>
                          <a:cs typeface="DejaVu Sans"/>
                        </a:rPr>
                        <a:t>where,</a:t>
                      </a:r>
                      <a:r>
                        <a:rPr sz="2400" spc="-14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69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80" dirty="0">
                          <a:latin typeface="DejaVu Sans"/>
                          <a:cs typeface="DejaVu Sans"/>
                        </a:rPr>
                        <a:t>0.0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333200" y="1383665"/>
            <a:ext cx="3823335" cy="160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95"/>
              </a:spcBef>
            </a:pPr>
            <a:r>
              <a:rPr sz="3200" spc="-140" dirty="0">
                <a:latin typeface="DejaVu Sans"/>
                <a:cs typeface="DejaVu Sans"/>
              </a:rPr>
              <a:t>Input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35" dirty="0">
                <a:latin typeface="DejaVu Sans"/>
                <a:cs typeface="DejaVu Sans"/>
              </a:rPr>
              <a:t>x: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ts val="2860"/>
              </a:lnSpc>
            </a:pPr>
            <a:r>
              <a:rPr sz="2400" spc="-150" dirty="0">
                <a:latin typeface="DejaVu Sans"/>
                <a:cs typeface="DejaVu Sans"/>
              </a:rPr>
              <a:t>Sushi </a:t>
            </a:r>
            <a:r>
              <a:rPr sz="2400" spc="-155" dirty="0">
                <a:latin typeface="DejaVu Sans"/>
                <a:cs typeface="DejaVu Sans"/>
              </a:rPr>
              <a:t>was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u="heavy" spc="-1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great</a:t>
            </a:r>
            <a:r>
              <a:rPr sz="2400" spc="-160" dirty="0">
                <a:latin typeface="DejaVu Sans"/>
                <a:cs typeface="DejaVu Sans"/>
              </a:rPr>
              <a:t>,</a:t>
            </a:r>
            <a:endParaRPr sz="2400">
              <a:latin typeface="DejaVu Sans"/>
              <a:cs typeface="DejaVu Sans"/>
            </a:endParaRPr>
          </a:p>
          <a:p>
            <a:pPr marL="12700" marR="5080">
              <a:lnSpc>
                <a:spcPct val="100600"/>
              </a:lnSpc>
            </a:pPr>
            <a:r>
              <a:rPr sz="2400" spc="-130" dirty="0">
                <a:latin typeface="DejaVu Sans"/>
                <a:cs typeface="DejaVu Sans"/>
              </a:rPr>
              <a:t>the </a:t>
            </a:r>
            <a:r>
              <a:rPr sz="2400" spc="-40" dirty="0">
                <a:latin typeface="DejaVu Sans"/>
                <a:cs typeface="DejaVu Sans"/>
              </a:rPr>
              <a:t>food </a:t>
            </a:r>
            <a:r>
              <a:rPr sz="2400" spc="-155" dirty="0">
                <a:latin typeface="DejaVu Sans"/>
                <a:cs typeface="DejaVu Sans"/>
              </a:rPr>
              <a:t>was 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awesome</a:t>
            </a:r>
            <a:r>
              <a:rPr sz="2400" spc="-135" dirty="0">
                <a:latin typeface="DejaVu Sans"/>
                <a:cs typeface="DejaVu Sans"/>
              </a:rPr>
              <a:t>,  </a:t>
            </a:r>
            <a:r>
              <a:rPr sz="2400" spc="-125" dirty="0">
                <a:latin typeface="DejaVu Sans"/>
                <a:cs typeface="DejaVu Sans"/>
              </a:rPr>
              <a:t>but </a:t>
            </a:r>
            <a:r>
              <a:rPr sz="2400" spc="-130" dirty="0">
                <a:latin typeface="DejaVu Sans"/>
                <a:cs typeface="DejaVu Sans"/>
              </a:rPr>
              <a:t>the </a:t>
            </a:r>
            <a:r>
              <a:rPr sz="2400" spc="-145" dirty="0">
                <a:latin typeface="DejaVu Sans"/>
                <a:cs typeface="DejaVu Sans"/>
              </a:rPr>
              <a:t>service </a:t>
            </a:r>
            <a:r>
              <a:rPr sz="2400" spc="-155" dirty="0">
                <a:latin typeface="DejaVu Sans"/>
                <a:cs typeface="DejaVu Sans"/>
              </a:rPr>
              <a:t>was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terrible</a:t>
            </a:r>
            <a:r>
              <a:rPr sz="2400" spc="-135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01831" y="6150796"/>
            <a:ext cx="9425305" cy="487045"/>
            <a:chOff x="1101831" y="6150796"/>
            <a:chExt cx="9425305" cy="487045"/>
          </a:xfrm>
        </p:grpSpPr>
        <p:sp>
          <p:nvSpPr>
            <p:cNvPr id="10" name="object 10"/>
            <p:cNvSpPr/>
            <p:nvPr/>
          </p:nvSpPr>
          <p:spPr>
            <a:xfrm>
              <a:off x="1114531" y="6163496"/>
              <a:ext cx="9399905" cy="461645"/>
            </a:xfrm>
            <a:custGeom>
              <a:avLst/>
              <a:gdLst/>
              <a:ahLst/>
              <a:cxnLst/>
              <a:rect l="l" t="t" r="r" b="b"/>
              <a:pathLst>
                <a:path w="9399905" h="461645">
                  <a:moveTo>
                    <a:pt x="9399709" y="0"/>
                  </a:moveTo>
                  <a:lnTo>
                    <a:pt x="0" y="0"/>
                  </a:lnTo>
                  <a:lnTo>
                    <a:pt x="0" y="461105"/>
                  </a:lnTo>
                  <a:lnTo>
                    <a:pt x="9399709" y="461105"/>
                  </a:lnTo>
                  <a:lnTo>
                    <a:pt x="93997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4531" y="6163496"/>
              <a:ext cx="9399905" cy="461645"/>
            </a:xfrm>
            <a:custGeom>
              <a:avLst/>
              <a:gdLst/>
              <a:ahLst/>
              <a:cxnLst/>
              <a:rect l="l" t="t" r="r" b="b"/>
              <a:pathLst>
                <a:path w="9399905" h="461645">
                  <a:moveTo>
                    <a:pt x="0" y="0"/>
                  </a:moveTo>
                  <a:lnTo>
                    <a:pt x="9399713" y="0"/>
                  </a:lnTo>
                  <a:lnTo>
                    <a:pt x="9399713" y="461105"/>
                  </a:lnTo>
                  <a:lnTo>
                    <a:pt x="0" y="461105"/>
                  </a:lnTo>
                  <a:lnTo>
                    <a:pt x="0" y="0"/>
                  </a:lnTo>
                  <a:close/>
                </a:path>
              </a:pathLst>
            </a:custGeom>
            <a:ln w="25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01845" y="6150810"/>
            <a:ext cx="9425305" cy="4870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55"/>
              </a:spcBef>
            </a:pPr>
            <a:r>
              <a:rPr sz="2400" spc="-95" dirty="0">
                <a:solidFill>
                  <a:srgbClr val="FFFFFF"/>
                </a:solidFill>
                <a:latin typeface="DejaVu Sans"/>
                <a:cs typeface="DejaVu Sans"/>
              </a:rPr>
              <a:t>Called </a:t>
            </a:r>
            <a:r>
              <a:rPr sz="2400" spc="-225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400" spc="-135" dirty="0">
                <a:solidFill>
                  <a:srgbClr val="FFFFFF"/>
                </a:solidFill>
                <a:latin typeface="DejaVu Sans"/>
                <a:cs typeface="DejaVu Sans"/>
              </a:rPr>
              <a:t>linear classifier, because </a:t>
            </a:r>
            <a:r>
              <a:rPr sz="2400" spc="-100" dirty="0">
                <a:solidFill>
                  <a:srgbClr val="FFFFFF"/>
                </a:solidFill>
                <a:latin typeface="DejaVu Sans"/>
                <a:cs typeface="DejaVu Sans"/>
              </a:rPr>
              <a:t>output </a:t>
            </a: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is </a:t>
            </a:r>
            <a:r>
              <a:rPr sz="2400" spc="-120" dirty="0">
                <a:solidFill>
                  <a:srgbClr val="FFFFFF"/>
                </a:solidFill>
                <a:latin typeface="DejaVu Sans"/>
                <a:cs typeface="DejaVu Sans"/>
              </a:rPr>
              <a:t>weighted </a:t>
            </a: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sum </a:t>
            </a:r>
            <a:r>
              <a:rPr sz="2400" spc="-30" dirty="0">
                <a:solidFill>
                  <a:srgbClr val="FFFFFF"/>
                </a:solidFill>
                <a:latin typeface="DejaVu Sans"/>
                <a:cs typeface="DejaVu Sans"/>
              </a:rPr>
              <a:t>of</a:t>
            </a:r>
            <a:r>
              <a:rPr sz="2400" spc="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DejaVu Sans"/>
                <a:cs typeface="DejaVu Sans"/>
              </a:rPr>
              <a:t>input.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0795" y="2864484"/>
            <a:ext cx="369570" cy="488950"/>
          </a:xfrm>
          <a:custGeom>
            <a:avLst/>
            <a:gdLst/>
            <a:ahLst/>
            <a:cxnLst/>
            <a:rect l="l" t="t" r="r" b="b"/>
            <a:pathLst>
              <a:path w="369570" h="488950">
                <a:moveTo>
                  <a:pt x="49629" y="43147"/>
                </a:moveTo>
                <a:lnTo>
                  <a:pt x="46032" y="42428"/>
                </a:lnTo>
                <a:lnTo>
                  <a:pt x="43875" y="41709"/>
                </a:lnTo>
                <a:lnTo>
                  <a:pt x="43155" y="40990"/>
                </a:lnTo>
                <a:lnTo>
                  <a:pt x="43155" y="40630"/>
                </a:lnTo>
                <a:lnTo>
                  <a:pt x="44594" y="40630"/>
                </a:lnTo>
                <a:lnTo>
                  <a:pt x="49629" y="40630"/>
                </a:lnTo>
                <a:lnTo>
                  <a:pt x="57181" y="41349"/>
                </a:lnTo>
                <a:lnTo>
                  <a:pt x="68330" y="42428"/>
                </a:lnTo>
                <a:lnTo>
                  <a:pt x="82355" y="44226"/>
                </a:lnTo>
                <a:lnTo>
                  <a:pt x="99617" y="45304"/>
                </a:lnTo>
                <a:lnTo>
                  <a:pt x="119038" y="46024"/>
                </a:lnTo>
                <a:lnTo>
                  <a:pt x="141335" y="46024"/>
                </a:lnTo>
                <a:lnTo>
                  <a:pt x="191683" y="41709"/>
                </a:lnTo>
                <a:lnTo>
                  <a:pt x="245988" y="31282"/>
                </a:lnTo>
                <a:lnTo>
                  <a:pt x="298134" y="17978"/>
                </a:lnTo>
                <a:lnTo>
                  <a:pt x="320431" y="11865"/>
                </a:lnTo>
                <a:lnTo>
                  <a:pt x="338773" y="7191"/>
                </a:lnTo>
                <a:lnTo>
                  <a:pt x="353877" y="3955"/>
                </a:lnTo>
                <a:lnTo>
                  <a:pt x="363587" y="1797"/>
                </a:lnTo>
                <a:lnTo>
                  <a:pt x="369341" y="0"/>
                </a:lnTo>
              </a:path>
              <a:path w="369570" h="488950">
                <a:moveTo>
                  <a:pt x="6473" y="447297"/>
                </a:moveTo>
                <a:lnTo>
                  <a:pt x="4315" y="445499"/>
                </a:lnTo>
                <a:lnTo>
                  <a:pt x="2157" y="445139"/>
                </a:lnTo>
                <a:lnTo>
                  <a:pt x="719" y="445139"/>
                </a:lnTo>
                <a:lnTo>
                  <a:pt x="0" y="446937"/>
                </a:lnTo>
                <a:lnTo>
                  <a:pt x="0" y="450173"/>
                </a:lnTo>
                <a:lnTo>
                  <a:pt x="37761" y="471387"/>
                </a:lnTo>
                <a:lnTo>
                  <a:pt x="50348" y="472107"/>
                </a:lnTo>
                <a:lnTo>
                  <a:pt x="64014" y="472107"/>
                </a:lnTo>
                <a:lnTo>
                  <a:pt x="78040" y="472107"/>
                </a:lnTo>
                <a:lnTo>
                  <a:pt x="92065" y="472107"/>
                </a:lnTo>
                <a:lnTo>
                  <a:pt x="106091" y="472107"/>
                </a:lnTo>
                <a:lnTo>
                  <a:pt x="119757" y="473545"/>
                </a:lnTo>
                <a:lnTo>
                  <a:pt x="132344" y="475343"/>
                </a:lnTo>
                <a:lnTo>
                  <a:pt x="144212" y="478219"/>
                </a:lnTo>
                <a:lnTo>
                  <a:pt x="155360" y="481455"/>
                </a:lnTo>
                <a:lnTo>
                  <a:pt x="166509" y="484691"/>
                </a:lnTo>
                <a:lnTo>
                  <a:pt x="176938" y="486849"/>
                </a:lnTo>
                <a:lnTo>
                  <a:pt x="187368" y="488646"/>
                </a:lnTo>
                <a:lnTo>
                  <a:pt x="197797" y="488646"/>
                </a:lnTo>
                <a:lnTo>
                  <a:pt x="206788" y="488646"/>
                </a:lnTo>
                <a:lnTo>
                  <a:pt x="215419" y="486849"/>
                </a:lnTo>
                <a:lnTo>
                  <a:pt x="222971" y="482893"/>
                </a:lnTo>
                <a:lnTo>
                  <a:pt x="229085" y="478219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9507" y="4232624"/>
            <a:ext cx="368300" cy="31750"/>
          </a:xfrm>
          <a:custGeom>
            <a:avLst/>
            <a:gdLst/>
            <a:ahLst/>
            <a:cxnLst/>
            <a:rect l="l" t="t" r="r" b="b"/>
            <a:pathLst>
              <a:path w="368300" h="31750">
                <a:moveTo>
                  <a:pt x="12587" y="31282"/>
                </a:moveTo>
                <a:lnTo>
                  <a:pt x="9710" y="29124"/>
                </a:lnTo>
                <a:lnTo>
                  <a:pt x="7552" y="27686"/>
                </a:lnTo>
                <a:lnTo>
                  <a:pt x="6113" y="25888"/>
                </a:lnTo>
                <a:lnTo>
                  <a:pt x="4315" y="24450"/>
                </a:lnTo>
                <a:lnTo>
                  <a:pt x="2877" y="22652"/>
                </a:lnTo>
                <a:lnTo>
                  <a:pt x="1438" y="21214"/>
                </a:lnTo>
                <a:lnTo>
                  <a:pt x="719" y="20135"/>
                </a:lnTo>
                <a:lnTo>
                  <a:pt x="0" y="19416"/>
                </a:lnTo>
                <a:lnTo>
                  <a:pt x="0" y="18697"/>
                </a:lnTo>
                <a:lnTo>
                  <a:pt x="719" y="17618"/>
                </a:lnTo>
                <a:lnTo>
                  <a:pt x="3596" y="17259"/>
                </a:lnTo>
                <a:lnTo>
                  <a:pt x="8271" y="16539"/>
                </a:lnTo>
                <a:lnTo>
                  <a:pt x="14744" y="16539"/>
                </a:lnTo>
                <a:lnTo>
                  <a:pt x="23016" y="16539"/>
                </a:lnTo>
                <a:lnTo>
                  <a:pt x="33445" y="16180"/>
                </a:lnTo>
                <a:lnTo>
                  <a:pt x="46032" y="15820"/>
                </a:lnTo>
                <a:lnTo>
                  <a:pt x="61856" y="15101"/>
                </a:lnTo>
                <a:lnTo>
                  <a:pt x="78759" y="14022"/>
                </a:lnTo>
                <a:lnTo>
                  <a:pt x="97460" y="12944"/>
                </a:lnTo>
                <a:lnTo>
                  <a:pt x="116880" y="11506"/>
                </a:lnTo>
                <a:lnTo>
                  <a:pt x="137379" y="10067"/>
                </a:lnTo>
                <a:lnTo>
                  <a:pt x="158237" y="9348"/>
                </a:lnTo>
                <a:lnTo>
                  <a:pt x="179815" y="8269"/>
                </a:lnTo>
                <a:lnTo>
                  <a:pt x="202113" y="7550"/>
                </a:lnTo>
                <a:lnTo>
                  <a:pt x="225129" y="6472"/>
                </a:lnTo>
                <a:lnTo>
                  <a:pt x="247426" y="5393"/>
                </a:lnTo>
                <a:lnTo>
                  <a:pt x="270443" y="3595"/>
                </a:lnTo>
                <a:lnTo>
                  <a:pt x="292020" y="2516"/>
                </a:lnTo>
                <a:lnTo>
                  <a:pt x="312160" y="1078"/>
                </a:lnTo>
                <a:lnTo>
                  <a:pt x="330141" y="1078"/>
                </a:lnTo>
                <a:lnTo>
                  <a:pt x="344167" y="0"/>
                </a:lnTo>
                <a:lnTo>
                  <a:pt x="355316" y="359"/>
                </a:lnTo>
                <a:lnTo>
                  <a:pt x="362868" y="2157"/>
                </a:lnTo>
                <a:lnTo>
                  <a:pt x="367183" y="4674"/>
                </a:lnTo>
                <a:lnTo>
                  <a:pt x="367903" y="6472"/>
                </a:lnTo>
                <a:lnTo>
                  <a:pt x="367903" y="755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4323" y="6519448"/>
            <a:ext cx="7720330" cy="226695"/>
          </a:xfrm>
          <a:custGeom>
            <a:avLst/>
            <a:gdLst/>
            <a:ahLst/>
            <a:cxnLst/>
            <a:rect l="l" t="t" r="r" b="b"/>
            <a:pathLst>
              <a:path w="7720330" h="226695">
                <a:moveTo>
                  <a:pt x="0" y="121892"/>
                </a:moveTo>
                <a:lnTo>
                  <a:pt x="0" y="121172"/>
                </a:lnTo>
                <a:lnTo>
                  <a:pt x="2157" y="119015"/>
                </a:lnTo>
                <a:lnTo>
                  <a:pt x="39919" y="98160"/>
                </a:lnTo>
                <a:lnTo>
                  <a:pt x="67610" y="94924"/>
                </a:lnTo>
                <a:lnTo>
                  <a:pt x="78040" y="94565"/>
                </a:lnTo>
                <a:lnTo>
                  <a:pt x="90627" y="93126"/>
                </a:lnTo>
                <a:lnTo>
                  <a:pt x="103933" y="91688"/>
                </a:lnTo>
                <a:lnTo>
                  <a:pt x="117240" y="89531"/>
                </a:lnTo>
                <a:lnTo>
                  <a:pt x="132344" y="86654"/>
                </a:lnTo>
                <a:lnTo>
                  <a:pt x="147089" y="83418"/>
                </a:lnTo>
                <a:lnTo>
                  <a:pt x="161115" y="79823"/>
                </a:lnTo>
                <a:lnTo>
                  <a:pt x="174781" y="76946"/>
                </a:lnTo>
                <a:lnTo>
                  <a:pt x="186648" y="73710"/>
                </a:lnTo>
                <a:lnTo>
                  <a:pt x="198516" y="71193"/>
                </a:lnTo>
                <a:lnTo>
                  <a:pt x="209665" y="68676"/>
                </a:lnTo>
                <a:lnTo>
                  <a:pt x="220094" y="66159"/>
                </a:lnTo>
                <a:lnTo>
                  <a:pt x="230524" y="63642"/>
                </a:lnTo>
                <a:lnTo>
                  <a:pt x="241672" y="61125"/>
                </a:lnTo>
                <a:lnTo>
                  <a:pt x="252821" y="58968"/>
                </a:lnTo>
                <a:lnTo>
                  <a:pt x="263969" y="57170"/>
                </a:lnTo>
                <a:lnTo>
                  <a:pt x="277276" y="55013"/>
                </a:lnTo>
                <a:lnTo>
                  <a:pt x="289144" y="53215"/>
                </a:lnTo>
                <a:lnTo>
                  <a:pt x="302450" y="51777"/>
                </a:lnTo>
                <a:lnTo>
                  <a:pt x="315756" y="51777"/>
                </a:lnTo>
                <a:lnTo>
                  <a:pt x="330142" y="51777"/>
                </a:lnTo>
                <a:lnTo>
                  <a:pt x="344167" y="51058"/>
                </a:lnTo>
                <a:lnTo>
                  <a:pt x="358912" y="51058"/>
                </a:lnTo>
                <a:lnTo>
                  <a:pt x="374736" y="52496"/>
                </a:lnTo>
                <a:lnTo>
                  <a:pt x="390919" y="54294"/>
                </a:lnTo>
                <a:lnTo>
                  <a:pt x="407462" y="56091"/>
                </a:lnTo>
                <a:lnTo>
                  <a:pt x="453495" y="63642"/>
                </a:lnTo>
                <a:lnTo>
                  <a:pt x="491976" y="75867"/>
                </a:lnTo>
                <a:lnTo>
                  <a:pt x="503124" y="81261"/>
                </a:lnTo>
                <a:lnTo>
                  <a:pt x="514273" y="86295"/>
                </a:lnTo>
                <a:lnTo>
                  <a:pt x="549876" y="100677"/>
                </a:lnTo>
                <a:lnTo>
                  <a:pt x="594830" y="107149"/>
                </a:lnTo>
                <a:lnTo>
                  <a:pt x="613891" y="107509"/>
                </a:lnTo>
                <a:lnTo>
                  <a:pt x="634030" y="106071"/>
                </a:lnTo>
                <a:lnTo>
                  <a:pt x="657047" y="102835"/>
                </a:lnTo>
                <a:lnTo>
                  <a:pt x="680782" y="98520"/>
                </a:lnTo>
                <a:lnTo>
                  <a:pt x="705597" y="93846"/>
                </a:lnTo>
                <a:lnTo>
                  <a:pt x="728613" y="89171"/>
                </a:lnTo>
                <a:lnTo>
                  <a:pt x="752349" y="85216"/>
                </a:lnTo>
                <a:lnTo>
                  <a:pt x="794786" y="79103"/>
                </a:lnTo>
                <a:lnTo>
                  <a:pt x="834705" y="75508"/>
                </a:lnTo>
                <a:lnTo>
                  <a:pt x="876422" y="74429"/>
                </a:lnTo>
                <a:lnTo>
                  <a:pt x="898719" y="73710"/>
                </a:lnTo>
                <a:lnTo>
                  <a:pt x="922455" y="73710"/>
                </a:lnTo>
                <a:lnTo>
                  <a:pt x="946910" y="73350"/>
                </a:lnTo>
                <a:lnTo>
                  <a:pt x="971724" y="72991"/>
                </a:lnTo>
                <a:lnTo>
                  <a:pt x="995460" y="72631"/>
                </a:lnTo>
                <a:lnTo>
                  <a:pt x="1019196" y="72631"/>
                </a:lnTo>
                <a:lnTo>
                  <a:pt x="1041493" y="71912"/>
                </a:lnTo>
                <a:lnTo>
                  <a:pt x="1063790" y="71912"/>
                </a:lnTo>
                <a:lnTo>
                  <a:pt x="1086087" y="71553"/>
                </a:lnTo>
                <a:lnTo>
                  <a:pt x="1108384" y="70834"/>
                </a:lnTo>
                <a:lnTo>
                  <a:pt x="1132120" y="70114"/>
                </a:lnTo>
                <a:lnTo>
                  <a:pt x="1155856" y="70114"/>
                </a:lnTo>
                <a:lnTo>
                  <a:pt x="1182109" y="69395"/>
                </a:lnTo>
                <a:lnTo>
                  <a:pt x="1208002" y="68676"/>
                </a:lnTo>
                <a:lnTo>
                  <a:pt x="1233896" y="67957"/>
                </a:lnTo>
                <a:lnTo>
                  <a:pt x="1260149" y="67597"/>
                </a:lnTo>
                <a:lnTo>
                  <a:pt x="1285323" y="66878"/>
                </a:lnTo>
                <a:lnTo>
                  <a:pt x="1310497" y="66159"/>
                </a:lnTo>
                <a:lnTo>
                  <a:pt x="1334233" y="65800"/>
                </a:lnTo>
                <a:lnTo>
                  <a:pt x="1357250" y="64721"/>
                </a:lnTo>
                <a:lnTo>
                  <a:pt x="1381345" y="63283"/>
                </a:lnTo>
                <a:lnTo>
                  <a:pt x="1405800" y="61125"/>
                </a:lnTo>
                <a:lnTo>
                  <a:pt x="1431693" y="58968"/>
                </a:lnTo>
                <a:lnTo>
                  <a:pt x="1458666" y="55372"/>
                </a:lnTo>
                <a:lnTo>
                  <a:pt x="1485278" y="51777"/>
                </a:lnTo>
                <a:lnTo>
                  <a:pt x="1512611" y="47821"/>
                </a:lnTo>
                <a:lnTo>
                  <a:pt x="1538864" y="43147"/>
                </a:lnTo>
                <a:lnTo>
                  <a:pt x="1563319" y="39192"/>
                </a:lnTo>
                <a:lnTo>
                  <a:pt x="1586335" y="35956"/>
                </a:lnTo>
                <a:lnTo>
                  <a:pt x="1607913" y="32360"/>
                </a:lnTo>
                <a:lnTo>
                  <a:pt x="1628052" y="30203"/>
                </a:lnTo>
                <a:lnTo>
                  <a:pt x="1647472" y="28405"/>
                </a:lnTo>
                <a:lnTo>
                  <a:pt x="1665814" y="27326"/>
                </a:lnTo>
                <a:lnTo>
                  <a:pt x="1683795" y="26967"/>
                </a:lnTo>
                <a:lnTo>
                  <a:pt x="1700698" y="26248"/>
                </a:lnTo>
                <a:lnTo>
                  <a:pt x="1717960" y="26248"/>
                </a:lnTo>
                <a:lnTo>
                  <a:pt x="1734144" y="25888"/>
                </a:lnTo>
                <a:lnTo>
                  <a:pt x="1775861" y="24809"/>
                </a:lnTo>
                <a:lnTo>
                  <a:pt x="1804272" y="7910"/>
                </a:lnTo>
                <a:lnTo>
                  <a:pt x="1804272" y="0"/>
                </a:lnTo>
              </a:path>
              <a:path w="7720330" h="226695">
                <a:moveTo>
                  <a:pt x="4767277" y="113262"/>
                </a:moveTo>
                <a:lnTo>
                  <a:pt x="4811152" y="133757"/>
                </a:lnTo>
                <a:lnTo>
                  <a:pt x="4824459" y="135555"/>
                </a:lnTo>
                <a:lnTo>
                  <a:pt x="4840283" y="137712"/>
                </a:lnTo>
                <a:lnTo>
                  <a:pt x="4857904" y="139510"/>
                </a:lnTo>
                <a:lnTo>
                  <a:pt x="4877325" y="141668"/>
                </a:lnTo>
                <a:lnTo>
                  <a:pt x="4898902" y="144184"/>
                </a:lnTo>
                <a:lnTo>
                  <a:pt x="4922638" y="146701"/>
                </a:lnTo>
                <a:lnTo>
                  <a:pt x="4979100" y="151735"/>
                </a:lnTo>
                <a:lnTo>
                  <a:pt x="5045273" y="156050"/>
                </a:lnTo>
                <a:lnTo>
                  <a:pt x="5083394" y="157129"/>
                </a:lnTo>
                <a:lnTo>
                  <a:pt x="5123313" y="157848"/>
                </a:lnTo>
                <a:lnTo>
                  <a:pt x="5167188" y="158207"/>
                </a:lnTo>
                <a:lnTo>
                  <a:pt x="5215019" y="157848"/>
                </a:lnTo>
                <a:lnTo>
                  <a:pt x="5265367" y="157488"/>
                </a:lnTo>
                <a:lnTo>
                  <a:pt x="5317514" y="156410"/>
                </a:lnTo>
                <a:lnTo>
                  <a:pt x="5372537" y="155331"/>
                </a:lnTo>
                <a:lnTo>
                  <a:pt x="5430438" y="154612"/>
                </a:lnTo>
                <a:lnTo>
                  <a:pt x="5487620" y="154971"/>
                </a:lnTo>
                <a:lnTo>
                  <a:pt x="5544801" y="157129"/>
                </a:lnTo>
                <a:lnTo>
                  <a:pt x="5603061" y="159646"/>
                </a:lnTo>
                <a:lnTo>
                  <a:pt x="5660962" y="163241"/>
                </a:lnTo>
                <a:lnTo>
                  <a:pt x="5718863" y="167197"/>
                </a:lnTo>
                <a:lnTo>
                  <a:pt x="5776044" y="172230"/>
                </a:lnTo>
                <a:lnTo>
                  <a:pt x="5833585" y="176905"/>
                </a:lnTo>
                <a:lnTo>
                  <a:pt x="5890767" y="180860"/>
                </a:lnTo>
                <a:lnTo>
                  <a:pt x="5948667" y="186253"/>
                </a:lnTo>
                <a:lnTo>
                  <a:pt x="6007287" y="189849"/>
                </a:lnTo>
                <a:lnTo>
                  <a:pt x="6066267" y="193445"/>
                </a:lnTo>
                <a:lnTo>
                  <a:pt x="6126325" y="196321"/>
                </a:lnTo>
                <a:lnTo>
                  <a:pt x="6187103" y="199198"/>
                </a:lnTo>
                <a:lnTo>
                  <a:pt x="6248241" y="200996"/>
                </a:lnTo>
                <a:lnTo>
                  <a:pt x="6308299" y="203153"/>
                </a:lnTo>
                <a:lnTo>
                  <a:pt x="6367279" y="204591"/>
                </a:lnTo>
                <a:lnTo>
                  <a:pt x="6423741" y="206029"/>
                </a:lnTo>
                <a:lnTo>
                  <a:pt x="6479484" y="207468"/>
                </a:lnTo>
                <a:lnTo>
                  <a:pt x="6533069" y="209265"/>
                </a:lnTo>
                <a:lnTo>
                  <a:pt x="6584137" y="211423"/>
                </a:lnTo>
                <a:lnTo>
                  <a:pt x="6635564" y="213940"/>
                </a:lnTo>
                <a:lnTo>
                  <a:pt x="6685912" y="216457"/>
                </a:lnTo>
                <a:lnTo>
                  <a:pt x="6738059" y="219333"/>
                </a:lnTo>
                <a:lnTo>
                  <a:pt x="6790206" y="221850"/>
                </a:lnTo>
                <a:lnTo>
                  <a:pt x="6843071" y="224008"/>
                </a:lnTo>
                <a:lnTo>
                  <a:pt x="6894858" y="225446"/>
                </a:lnTo>
                <a:lnTo>
                  <a:pt x="6947005" y="225805"/>
                </a:lnTo>
                <a:lnTo>
                  <a:pt x="6999152" y="226165"/>
                </a:lnTo>
                <a:lnTo>
                  <a:pt x="7050938" y="225805"/>
                </a:lnTo>
                <a:lnTo>
                  <a:pt x="7101647" y="224008"/>
                </a:lnTo>
                <a:lnTo>
                  <a:pt x="7151635" y="221850"/>
                </a:lnTo>
                <a:lnTo>
                  <a:pt x="7199826" y="219693"/>
                </a:lnTo>
                <a:lnTo>
                  <a:pt x="7248017" y="217176"/>
                </a:lnTo>
                <a:lnTo>
                  <a:pt x="7294050" y="214659"/>
                </a:lnTo>
                <a:lnTo>
                  <a:pt x="7339363" y="212502"/>
                </a:lnTo>
                <a:lnTo>
                  <a:pt x="7382519" y="210704"/>
                </a:lnTo>
                <a:lnTo>
                  <a:pt x="7424236" y="209265"/>
                </a:lnTo>
                <a:lnTo>
                  <a:pt x="7464515" y="208906"/>
                </a:lnTo>
                <a:lnTo>
                  <a:pt x="7502276" y="208906"/>
                </a:lnTo>
                <a:lnTo>
                  <a:pt x="7536441" y="208187"/>
                </a:lnTo>
                <a:lnTo>
                  <a:pt x="7567729" y="208906"/>
                </a:lnTo>
                <a:lnTo>
                  <a:pt x="7596859" y="209265"/>
                </a:lnTo>
                <a:lnTo>
                  <a:pt x="7623472" y="209985"/>
                </a:lnTo>
                <a:lnTo>
                  <a:pt x="7646489" y="209985"/>
                </a:lnTo>
                <a:lnTo>
                  <a:pt x="7667347" y="209265"/>
                </a:lnTo>
                <a:lnTo>
                  <a:pt x="7685329" y="208906"/>
                </a:lnTo>
                <a:lnTo>
                  <a:pt x="7699354" y="207108"/>
                </a:lnTo>
                <a:lnTo>
                  <a:pt x="7710503" y="203153"/>
                </a:lnTo>
                <a:lnTo>
                  <a:pt x="7717336" y="197759"/>
                </a:lnTo>
                <a:lnTo>
                  <a:pt x="7720213" y="189849"/>
                </a:lnTo>
                <a:lnTo>
                  <a:pt x="7720213" y="180860"/>
                </a:lnTo>
                <a:lnTo>
                  <a:pt x="7714099" y="169714"/>
                </a:lnTo>
                <a:lnTo>
                  <a:pt x="7702951" y="156410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22</a:t>
            </a:fld>
            <a:endParaRPr spc="-5" dirty="0"/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92076" y="616706"/>
          <a:ext cx="5360670" cy="1381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065"/>
                <a:gridCol w="2808605"/>
              </a:tblGrid>
              <a:tr h="5578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4566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…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367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269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269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882" y="3152381"/>
            <a:ext cx="1910080" cy="1697989"/>
          </a:xfrm>
          <a:prstGeom prst="rect">
            <a:avLst/>
          </a:prstGeom>
          <a:ln w="25371">
            <a:solidFill>
              <a:srgbClr val="941B6E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198755" marR="186690" algn="ctr">
              <a:lnSpc>
                <a:spcPct val="99600"/>
              </a:lnSpc>
              <a:spcBef>
                <a:spcPts val="1660"/>
              </a:spcBef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Sentence  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from 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review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658" y="5062245"/>
            <a:ext cx="1527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3200" spc="-140" dirty="0">
                <a:latin typeface="DejaVu Sans"/>
                <a:cs typeface="DejaVu Sans"/>
              </a:rPr>
              <a:t>Input:	</a:t>
            </a:r>
            <a:r>
              <a:rPr sz="3200" b="1" spc="-495" dirty="0">
                <a:latin typeface="DejaVu Sans"/>
                <a:cs typeface="DejaVu Sans"/>
              </a:rPr>
              <a:t>x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7764" y="2061603"/>
            <a:ext cx="6059170" cy="3994785"/>
          </a:xfrm>
          <a:prstGeom prst="rect">
            <a:avLst/>
          </a:prstGeom>
          <a:ln w="25370">
            <a:solidFill>
              <a:srgbClr val="729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ts val="4490"/>
              </a:lnSpc>
            </a:pPr>
            <a:r>
              <a:rPr sz="3800" spc="65" dirty="0">
                <a:latin typeface="Lato Heavy"/>
                <a:cs typeface="Lato Heavy"/>
              </a:rPr>
              <a:t>Simple </a:t>
            </a:r>
            <a:r>
              <a:rPr sz="3800" spc="40" dirty="0">
                <a:latin typeface="Lato Heavy"/>
                <a:cs typeface="Lato Heavy"/>
              </a:rPr>
              <a:t>linear</a:t>
            </a:r>
            <a:r>
              <a:rPr sz="3800" spc="60" dirty="0">
                <a:latin typeface="Lato Heavy"/>
                <a:cs typeface="Lato Heavy"/>
              </a:rPr>
              <a:t> </a:t>
            </a:r>
            <a:r>
              <a:rPr sz="3800" spc="25" dirty="0">
                <a:latin typeface="Lato Heavy"/>
                <a:cs typeface="Lato Heavy"/>
              </a:rPr>
              <a:t>classifier</a:t>
            </a:r>
            <a:endParaRPr sz="3800">
              <a:latin typeface="Lato Heavy"/>
              <a:cs typeface="Lato Heavy"/>
            </a:endParaRPr>
          </a:p>
          <a:p>
            <a:pPr marL="1461135" marR="893444" indent="-1370330">
              <a:lnSpc>
                <a:spcPct val="100000"/>
              </a:lnSpc>
              <a:spcBef>
                <a:spcPts val="860"/>
              </a:spcBef>
            </a:pPr>
            <a:r>
              <a:rPr sz="3000" i="1" spc="-40" dirty="0">
                <a:solidFill>
                  <a:srgbClr val="FFFFFF"/>
                </a:solidFill>
                <a:latin typeface="Arial"/>
                <a:cs typeface="Arial"/>
              </a:rPr>
              <a:t>Score(x)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 </a:t>
            </a:r>
            <a:r>
              <a:rPr sz="3000" spc="-150" dirty="0">
                <a:solidFill>
                  <a:srgbClr val="FFFFFF"/>
                </a:solidFill>
                <a:latin typeface="DejaVu Sans"/>
                <a:cs typeface="DejaVu Sans"/>
              </a:rPr>
              <a:t>weighted </a:t>
            </a:r>
            <a:r>
              <a:rPr sz="3000" spc="-85" dirty="0">
                <a:solidFill>
                  <a:srgbClr val="FFFFFF"/>
                </a:solidFill>
                <a:latin typeface="DejaVu Sans"/>
                <a:cs typeface="DejaVu Sans"/>
              </a:rPr>
              <a:t>count </a:t>
            </a:r>
            <a:r>
              <a:rPr sz="3000" spc="-35" dirty="0">
                <a:solidFill>
                  <a:srgbClr val="FFFFFF"/>
                </a:solidFill>
                <a:latin typeface="DejaVu Sans"/>
                <a:cs typeface="DejaVu Sans"/>
              </a:rPr>
              <a:t>of  </a:t>
            </a:r>
            <a:r>
              <a:rPr sz="3000" spc="-114" dirty="0">
                <a:solidFill>
                  <a:srgbClr val="FFFFFF"/>
                </a:solidFill>
                <a:latin typeface="DejaVu Sans"/>
                <a:cs typeface="DejaVu Sans"/>
              </a:rPr>
              <a:t>words </a:t>
            </a:r>
            <a:r>
              <a:rPr sz="3000" spc="-135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3000" spc="-204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DejaVu Sans"/>
                <a:cs typeface="DejaVu Sans"/>
              </a:rPr>
              <a:t>sentence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DejaVu Sans"/>
              <a:cs typeface="DejaVu Sans"/>
            </a:endParaRPr>
          </a:p>
          <a:p>
            <a:pPr marL="90805">
              <a:lnSpc>
                <a:spcPts val="3600"/>
              </a:lnSpc>
            </a:pPr>
            <a:r>
              <a:rPr sz="3000" spc="-85" dirty="0">
                <a:solidFill>
                  <a:srgbClr val="FFFFFF"/>
                </a:solidFill>
                <a:latin typeface="DejaVu Sans"/>
                <a:cs typeface="DejaVu Sans"/>
              </a:rPr>
              <a:t>If </a:t>
            </a:r>
            <a:r>
              <a:rPr sz="3000" i="1" dirty="0">
                <a:solidFill>
                  <a:srgbClr val="FFFFFF"/>
                </a:solidFill>
                <a:latin typeface="Arial"/>
                <a:cs typeface="Arial"/>
              </a:rPr>
              <a:t>Score </a:t>
            </a:r>
            <a:r>
              <a:rPr sz="3000" i="1" spc="-105" dirty="0">
                <a:solidFill>
                  <a:srgbClr val="FFFFFF"/>
                </a:solidFill>
                <a:latin typeface="Arial"/>
                <a:cs typeface="Arial"/>
              </a:rPr>
              <a:t>(x) </a:t>
            </a:r>
            <a:r>
              <a:rPr sz="3000" i="1" spc="-2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30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i="1" spc="4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000" spc="40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3000">
              <a:latin typeface="DejaVu Sans"/>
              <a:cs typeface="DejaVu Sans"/>
            </a:endParaRPr>
          </a:p>
          <a:p>
            <a:pPr marL="90805" marR="4949825" indent="456565">
              <a:lnSpc>
                <a:spcPts val="3600"/>
              </a:lnSpc>
              <a:spcBef>
                <a:spcPts val="120"/>
              </a:spcBef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  </a:t>
            </a:r>
            <a:r>
              <a:rPr sz="3000" spc="-170" dirty="0">
                <a:solidFill>
                  <a:srgbClr val="FFFFFF"/>
                </a:solidFill>
                <a:latin typeface="DejaVu Sans"/>
                <a:cs typeface="DejaVu Sans"/>
              </a:rPr>
              <a:t>Else:</a:t>
            </a:r>
            <a:endParaRPr sz="3000">
              <a:latin typeface="DejaVu Sans"/>
              <a:cs typeface="DejaVu Sans"/>
            </a:endParaRPr>
          </a:p>
          <a:p>
            <a:pPr marL="548005">
              <a:lnSpc>
                <a:spcPts val="3470"/>
              </a:lnSpc>
            </a:pPr>
            <a:r>
              <a:rPr sz="3000" spc="-280" dirty="0">
                <a:solidFill>
                  <a:srgbClr val="FFFFFF"/>
                </a:solidFill>
                <a:latin typeface="DejaVu Sans"/>
                <a:cs typeface="DejaVu Sans"/>
              </a:rPr>
              <a:t>ŷ</a:t>
            </a:r>
            <a:r>
              <a:rPr sz="3000" spc="-1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000" spc="-465" dirty="0">
                <a:solidFill>
                  <a:srgbClr val="FFFFFF"/>
                </a:solidFill>
                <a:latin typeface="DejaVu Sans"/>
                <a:cs typeface="DejaVu Sans"/>
              </a:rPr>
              <a:t>=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52"/>
            <a:ext cx="7306309" cy="111760"/>
            <a:chOff x="0" y="4152"/>
            <a:chExt cx="7306309" cy="111760"/>
          </a:xfrm>
        </p:grpSpPr>
        <p:sp>
          <p:nvSpPr>
            <p:cNvPr id="5" name="object 5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74109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482282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>
                <a:solidFill>
                  <a:srgbClr val="FFFFFF"/>
                </a:solidFill>
              </a:rPr>
              <a:t>Decision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75" dirty="0">
                <a:solidFill>
                  <a:srgbClr val="FFFFFF"/>
                </a:solidFill>
              </a:rPr>
              <a:t>boundaries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0193" y="6569947"/>
            <a:ext cx="25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solidFill>
                  <a:srgbClr val="898989"/>
                </a:solidFill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24</a:t>
            </a:fld>
            <a:endParaRPr lang="en-IN"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38" y="49072"/>
            <a:ext cx="1091120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Suppose </a:t>
            </a:r>
            <a:r>
              <a:rPr spc="65" dirty="0"/>
              <a:t>only </a:t>
            </a:r>
            <a:r>
              <a:rPr spc="35" dirty="0"/>
              <a:t>two </a:t>
            </a:r>
            <a:r>
              <a:rPr spc="65" dirty="0"/>
              <a:t>words </a:t>
            </a:r>
            <a:r>
              <a:rPr spc="105" dirty="0"/>
              <a:t>had </a:t>
            </a:r>
            <a:r>
              <a:rPr spc="165" dirty="0"/>
              <a:t>non-zero</a:t>
            </a:r>
            <a:r>
              <a:rPr spc="65" dirty="0"/>
              <a:t> </a:t>
            </a:r>
            <a:r>
              <a:rPr spc="55" dirty="0"/>
              <a:t>weight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396" y="760039"/>
          <a:ext cx="2592070" cy="1187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/>
                <a:gridCol w="1243330"/>
              </a:tblGrid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365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95" dirty="0">
                          <a:latin typeface="DejaVu Sans"/>
                          <a:cs typeface="DejaVu Sans"/>
                        </a:rPr>
                        <a:t>awesome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55" dirty="0">
                          <a:latin typeface="DejaVu Sans"/>
                          <a:cs typeface="DejaVu Sans"/>
                        </a:rPr>
                        <a:t>1.0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365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80" dirty="0">
                          <a:latin typeface="DejaVu Sans"/>
                          <a:cs typeface="DejaVu Sans"/>
                        </a:rPr>
                        <a:t>awful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90" dirty="0">
                          <a:latin typeface="DejaVu Sans"/>
                          <a:cs typeface="DejaVu Sans"/>
                        </a:rPr>
                        <a:t>-1.5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186241" y="2315098"/>
            <a:ext cx="5195570" cy="4006850"/>
            <a:chOff x="2186241" y="2315098"/>
            <a:chExt cx="5195570" cy="4006850"/>
          </a:xfrm>
        </p:grpSpPr>
        <p:sp>
          <p:nvSpPr>
            <p:cNvPr id="5" name="object 5"/>
            <p:cNvSpPr/>
            <p:nvPr/>
          </p:nvSpPr>
          <p:spPr>
            <a:xfrm>
              <a:off x="2261057" y="5777345"/>
              <a:ext cx="5120640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6840" y="6031339"/>
              <a:ext cx="4748530" cy="0"/>
            </a:xfrm>
            <a:custGeom>
              <a:avLst/>
              <a:gdLst/>
              <a:ahLst/>
              <a:cxnLst/>
              <a:rect l="l" t="t" r="r" b="b"/>
              <a:pathLst>
                <a:path w="4748530">
                  <a:moveTo>
                    <a:pt x="0" y="0"/>
                  </a:moveTo>
                  <a:lnTo>
                    <a:pt x="4747917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5162" y="590313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31975" y="0"/>
                  </a:moveTo>
                  <a:lnTo>
                    <a:pt x="21054" y="712"/>
                  </a:lnTo>
                  <a:lnTo>
                    <a:pt x="11197" y="5466"/>
                  </a:lnTo>
                  <a:lnTo>
                    <a:pt x="3663" y="13931"/>
                  </a:lnTo>
                  <a:lnTo>
                    <a:pt x="0" y="24657"/>
                  </a:lnTo>
                  <a:lnTo>
                    <a:pt x="713" y="35576"/>
                  </a:lnTo>
                  <a:lnTo>
                    <a:pt x="5470" y="45430"/>
                  </a:lnTo>
                  <a:lnTo>
                    <a:pt x="13937" y="52965"/>
                  </a:lnTo>
                  <a:lnTo>
                    <a:pt x="142944" y="128203"/>
                  </a:lnTo>
                  <a:lnTo>
                    <a:pt x="13937" y="203442"/>
                  </a:lnTo>
                  <a:lnTo>
                    <a:pt x="5470" y="210977"/>
                  </a:lnTo>
                  <a:lnTo>
                    <a:pt x="713" y="220832"/>
                  </a:lnTo>
                  <a:lnTo>
                    <a:pt x="0" y="231750"/>
                  </a:lnTo>
                  <a:lnTo>
                    <a:pt x="3663" y="242475"/>
                  </a:lnTo>
                  <a:lnTo>
                    <a:pt x="11197" y="250941"/>
                  </a:lnTo>
                  <a:lnTo>
                    <a:pt x="21054" y="255695"/>
                  </a:lnTo>
                  <a:lnTo>
                    <a:pt x="31975" y="256407"/>
                  </a:lnTo>
                  <a:lnTo>
                    <a:pt x="42702" y="252747"/>
                  </a:lnTo>
                  <a:lnTo>
                    <a:pt x="256240" y="128203"/>
                  </a:lnTo>
                  <a:lnTo>
                    <a:pt x="42702" y="3659"/>
                  </a:lnTo>
                  <a:lnTo>
                    <a:pt x="31975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6241" y="2315098"/>
              <a:ext cx="544483" cy="3936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9088" y="2624554"/>
              <a:ext cx="0" cy="3559175"/>
            </a:xfrm>
            <a:custGeom>
              <a:avLst/>
              <a:gdLst/>
              <a:ahLst/>
              <a:cxnLst/>
              <a:rect l="l" t="t" r="r" b="b"/>
              <a:pathLst>
                <a:path h="3559175">
                  <a:moveTo>
                    <a:pt x="0" y="3559000"/>
                  </a:moveTo>
                  <a:lnTo>
                    <a:pt x="0" y="0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0856" y="2567914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128232" y="0"/>
                  </a:moveTo>
                  <a:lnTo>
                    <a:pt x="3657" y="213499"/>
                  </a:lnTo>
                  <a:lnTo>
                    <a:pt x="0" y="224225"/>
                  </a:lnTo>
                  <a:lnTo>
                    <a:pt x="712" y="235143"/>
                  </a:lnTo>
                  <a:lnTo>
                    <a:pt x="5466" y="245000"/>
                  </a:lnTo>
                  <a:lnTo>
                    <a:pt x="13932" y="252539"/>
                  </a:lnTo>
                  <a:lnTo>
                    <a:pt x="24659" y="256197"/>
                  </a:lnTo>
                  <a:lnTo>
                    <a:pt x="35580" y="255484"/>
                  </a:lnTo>
                  <a:lnTo>
                    <a:pt x="45437" y="250730"/>
                  </a:lnTo>
                  <a:lnTo>
                    <a:pt x="52971" y="242265"/>
                  </a:lnTo>
                  <a:lnTo>
                    <a:pt x="128232" y="113284"/>
                  </a:lnTo>
                  <a:lnTo>
                    <a:pt x="194325" y="113284"/>
                  </a:lnTo>
                  <a:lnTo>
                    <a:pt x="128232" y="0"/>
                  </a:lnTo>
                  <a:close/>
                </a:path>
                <a:path w="256539" h="256539">
                  <a:moveTo>
                    <a:pt x="194325" y="113284"/>
                  </a:moveTo>
                  <a:lnTo>
                    <a:pt x="128232" y="113284"/>
                  </a:lnTo>
                  <a:lnTo>
                    <a:pt x="203479" y="242265"/>
                  </a:lnTo>
                  <a:lnTo>
                    <a:pt x="211019" y="250730"/>
                  </a:lnTo>
                  <a:lnTo>
                    <a:pt x="220875" y="255484"/>
                  </a:lnTo>
                  <a:lnTo>
                    <a:pt x="231793" y="256197"/>
                  </a:lnTo>
                  <a:lnTo>
                    <a:pt x="242519" y="252539"/>
                  </a:lnTo>
                  <a:lnTo>
                    <a:pt x="250986" y="245000"/>
                  </a:lnTo>
                  <a:lnTo>
                    <a:pt x="255743" y="235143"/>
                  </a:lnTo>
                  <a:lnTo>
                    <a:pt x="256456" y="224225"/>
                  </a:lnTo>
                  <a:lnTo>
                    <a:pt x="252793" y="213499"/>
                  </a:lnTo>
                  <a:lnTo>
                    <a:pt x="194325" y="113284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85735" y="2361869"/>
            <a:ext cx="358775" cy="779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dirty="0">
                <a:latin typeface="DejaVu Sans"/>
                <a:cs typeface="DejaVu Sans"/>
              </a:rPr>
              <a:t>awful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2969" y="4226852"/>
            <a:ext cx="154940" cy="127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1800" spc="-135" dirty="0">
                <a:latin typeface="DejaVu Sans"/>
                <a:cs typeface="DejaVu Sans"/>
              </a:rPr>
              <a:t>3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sz="1800" spc="-130" dirty="0">
                <a:latin typeface="DejaVu Sans"/>
                <a:cs typeface="DejaVu Sans"/>
              </a:rPr>
              <a:t>2</a:t>
            </a:r>
            <a:endParaRPr sz="1800">
              <a:latin typeface="DejaVu Sans"/>
              <a:cs typeface="DejaVu Sans"/>
            </a:endParaRPr>
          </a:p>
          <a:p>
            <a:pPr marL="34925">
              <a:lnSpc>
                <a:spcPct val="100000"/>
              </a:lnSpc>
              <a:spcBef>
                <a:spcPts val="1660"/>
              </a:spcBef>
            </a:pPr>
            <a:r>
              <a:rPr sz="1800" spc="-310" dirty="0">
                <a:latin typeface="DejaVu Sans"/>
                <a:cs typeface="DejaVu Sans"/>
              </a:rPr>
              <a:t>1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9126" y="3741483"/>
            <a:ext cx="16192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75" dirty="0">
                <a:latin typeface="DejaVu Sans"/>
                <a:cs typeface="DejaVu Sans"/>
              </a:rPr>
              <a:t>4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2380" y="3256102"/>
            <a:ext cx="18923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15" dirty="0">
                <a:latin typeface="DejaVu Sans"/>
                <a:cs typeface="DejaVu Sans"/>
              </a:rPr>
              <a:t>…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9969" y="2777820"/>
            <a:ext cx="4191635" cy="13017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313690">
              <a:lnSpc>
                <a:spcPts val="3300"/>
              </a:lnSpc>
              <a:spcBef>
                <a:spcPts val="254"/>
              </a:spcBef>
            </a:pPr>
            <a:r>
              <a:rPr sz="2800" spc="-175" dirty="0">
                <a:latin typeface="DejaVu Sans"/>
                <a:cs typeface="DejaVu Sans"/>
              </a:rPr>
              <a:t>Sushi </a:t>
            </a:r>
            <a:r>
              <a:rPr sz="2800" spc="-180" dirty="0">
                <a:latin typeface="DejaVu Sans"/>
                <a:cs typeface="DejaVu Sans"/>
              </a:rPr>
              <a:t>was </a:t>
            </a:r>
            <a:r>
              <a:rPr sz="2800" u="heavy" spc="-15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awesome</a:t>
            </a:r>
            <a:r>
              <a:rPr sz="2800" spc="-155" dirty="0">
                <a:latin typeface="DejaVu Sans"/>
                <a:cs typeface="DejaVu Sans"/>
              </a:rPr>
              <a:t>,  the </a:t>
            </a:r>
            <a:r>
              <a:rPr sz="2800" spc="-45" dirty="0">
                <a:latin typeface="DejaVu Sans"/>
                <a:cs typeface="DejaVu Sans"/>
              </a:rPr>
              <a:t>food </a:t>
            </a:r>
            <a:r>
              <a:rPr sz="2800" spc="-180" dirty="0">
                <a:latin typeface="DejaVu Sans"/>
                <a:cs typeface="DejaVu Sans"/>
              </a:rPr>
              <a:t>was</a:t>
            </a:r>
            <a:r>
              <a:rPr sz="2800" spc="-275" dirty="0">
                <a:latin typeface="DejaVu Sans"/>
                <a:cs typeface="DejaVu Sans"/>
              </a:rPr>
              <a:t> </a:t>
            </a:r>
            <a:r>
              <a:rPr sz="2800" u="heavy" spc="-15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awesome</a:t>
            </a:r>
            <a:r>
              <a:rPr sz="2800" spc="-155" dirty="0">
                <a:latin typeface="DejaVu Sans"/>
                <a:cs typeface="DejaVu Sans"/>
              </a:rPr>
              <a:t>,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ts val="3290"/>
              </a:lnSpc>
            </a:pPr>
            <a:r>
              <a:rPr sz="2800" spc="-145" dirty="0">
                <a:latin typeface="DejaVu Sans"/>
                <a:cs typeface="DejaVu Sans"/>
              </a:rPr>
              <a:t>but </a:t>
            </a:r>
            <a:r>
              <a:rPr sz="2800" spc="-155" dirty="0">
                <a:latin typeface="DejaVu Sans"/>
                <a:cs typeface="DejaVu Sans"/>
              </a:rPr>
              <a:t>the </a:t>
            </a:r>
            <a:r>
              <a:rPr sz="2800" spc="-170" dirty="0">
                <a:latin typeface="DejaVu Sans"/>
                <a:cs typeface="DejaVu Sans"/>
              </a:rPr>
              <a:t>service </a:t>
            </a:r>
            <a:r>
              <a:rPr sz="2800" spc="-180" dirty="0">
                <a:latin typeface="DejaVu Sans"/>
                <a:cs typeface="DejaVu Sans"/>
              </a:rPr>
              <a:t>was</a:t>
            </a:r>
            <a:r>
              <a:rPr sz="2800" spc="-105" dirty="0">
                <a:latin typeface="DejaVu Sans"/>
                <a:cs typeface="DejaVu Sans"/>
              </a:rPr>
              <a:t> </a:t>
            </a:r>
            <a:r>
              <a:rPr sz="2800" u="heavy" spc="-1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awful</a:t>
            </a:r>
            <a:r>
              <a:rPr sz="2800" spc="-140" dirty="0"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58658" y="3344546"/>
            <a:ext cx="3764279" cy="2764790"/>
            <a:chOff x="2358658" y="3344546"/>
            <a:chExt cx="3764279" cy="2764790"/>
          </a:xfrm>
        </p:grpSpPr>
        <p:sp>
          <p:nvSpPr>
            <p:cNvPr id="17" name="object 17"/>
            <p:cNvSpPr/>
            <p:nvPr/>
          </p:nvSpPr>
          <p:spPr>
            <a:xfrm>
              <a:off x="3842767" y="5301756"/>
              <a:ext cx="244495" cy="244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6169" y="4270999"/>
              <a:ext cx="244495" cy="244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2402" y="5864812"/>
              <a:ext cx="244494" cy="244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7077" y="5301756"/>
              <a:ext cx="244495" cy="244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78056" y="4816387"/>
              <a:ext cx="244495" cy="244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7077" y="4816387"/>
              <a:ext cx="244495" cy="244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9192" y="3360256"/>
              <a:ext cx="244495" cy="244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58658" y="3344546"/>
              <a:ext cx="244495" cy="2444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12935" y="3626994"/>
              <a:ext cx="244495" cy="2444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36633" y="4270757"/>
              <a:ext cx="244495" cy="2444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43160" y="1311440"/>
            <a:ext cx="539559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5" dirty="0">
                <a:latin typeface="DejaVu Sans"/>
                <a:cs typeface="DejaVu Sans"/>
              </a:rPr>
              <a:t>Score(x) </a:t>
            </a:r>
            <a:r>
              <a:rPr sz="2400" spc="-375" dirty="0">
                <a:latin typeface="DejaVu Sans"/>
                <a:cs typeface="DejaVu Sans"/>
              </a:rPr>
              <a:t>= </a:t>
            </a:r>
            <a:r>
              <a:rPr sz="2400" spc="-204" dirty="0">
                <a:latin typeface="DejaVu Sans"/>
                <a:cs typeface="DejaVu Sans"/>
              </a:rPr>
              <a:t>1.0 </a:t>
            </a:r>
            <a:r>
              <a:rPr sz="2400" spc="-145" dirty="0">
                <a:latin typeface="DejaVu Sans"/>
                <a:cs typeface="DejaVu Sans"/>
              </a:rPr>
              <a:t>#awesome </a:t>
            </a:r>
            <a:r>
              <a:rPr sz="2400" spc="495" dirty="0">
                <a:latin typeface="DejaVu Sans"/>
                <a:cs typeface="DejaVu Sans"/>
              </a:rPr>
              <a:t>– </a:t>
            </a:r>
            <a:r>
              <a:rPr sz="2400" spc="-260" dirty="0">
                <a:latin typeface="DejaVu Sans"/>
                <a:cs typeface="DejaVu Sans"/>
              </a:rPr>
              <a:t>1.5</a:t>
            </a:r>
            <a:r>
              <a:rPr sz="2400" spc="-38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#awful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24253" y="1320700"/>
            <a:ext cx="581660" cy="408940"/>
            <a:chOff x="2824253" y="1320700"/>
            <a:chExt cx="581660" cy="408940"/>
          </a:xfrm>
        </p:grpSpPr>
        <p:sp>
          <p:nvSpPr>
            <p:cNvPr id="29" name="object 29"/>
            <p:cNvSpPr/>
            <p:nvPr/>
          </p:nvSpPr>
          <p:spPr>
            <a:xfrm>
              <a:off x="2836938" y="1333385"/>
              <a:ext cx="556260" cy="383540"/>
            </a:xfrm>
            <a:custGeom>
              <a:avLst/>
              <a:gdLst/>
              <a:ahLst/>
              <a:cxnLst/>
              <a:rect l="l" t="t" r="r" b="b"/>
              <a:pathLst>
                <a:path w="556260" h="383539">
                  <a:moveTo>
                    <a:pt x="364515" y="0"/>
                  </a:moveTo>
                  <a:lnTo>
                    <a:pt x="364515" y="95770"/>
                  </a:lnTo>
                  <a:lnTo>
                    <a:pt x="0" y="95770"/>
                  </a:lnTo>
                  <a:lnTo>
                    <a:pt x="0" y="287299"/>
                  </a:lnTo>
                  <a:lnTo>
                    <a:pt x="364515" y="287299"/>
                  </a:lnTo>
                  <a:lnTo>
                    <a:pt x="364515" y="383057"/>
                  </a:lnTo>
                  <a:lnTo>
                    <a:pt x="556082" y="191528"/>
                  </a:lnTo>
                  <a:lnTo>
                    <a:pt x="364515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6938" y="1333385"/>
              <a:ext cx="556260" cy="383540"/>
            </a:xfrm>
            <a:custGeom>
              <a:avLst/>
              <a:gdLst/>
              <a:ahLst/>
              <a:cxnLst/>
              <a:rect l="l" t="t" r="r" b="b"/>
              <a:pathLst>
                <a:path w="556260" h="383539">
                  <a:moveTo>
                    <a:pt x="0" y="95763"/>
                  </a:moveTo>
                  <a:lnTo>
                    <a:pt x="364527" y="95763"/>
                  </a:lnTo>
                  <a:lnTo>
                    <a:pt x="364527" y="0"/>
                  </a:lnTo>
                  <a:lnTo>
                    <a:pt x="556091" y="191528"/>
                  </a:lnTo>
                  <a:lnTo>
                    <a:pt x="364527" y="383056"/>
                  </a:lnTo>
                  <a:lnTo>
                    <a:pt x="364527" y="287292"/>
                  </a:lnTo>
                  <a:lnTo>
                    <a:pt x="0" y="287292"/>
                  </a:lnTo>
                  <a:lnTo>
                    <a:pt x="0" y="95763"/>
                  </a:lnTo>
                  <a:close/>
                </a:path>
              </a:pathLst>
            </a:custGeom>
            <a:ln w="25370">
              <a:solidFill>
                <a:srgbClr val="54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09126" y="5709692"/>
            <a:ext cx="16827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25" dirty="0">
                <a:latin typeface="DejaVu Sans"/>
                <a:cs typeface="DejaVu Sans"/>
              </a:rPr>
              <a:t>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35529" y="6078576"/>
            <a:ext cx="16827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25" dirty="0">
                <a:latin typeface="DejaVu Sans"/>
                <a:cs typeface="DejaVu Sans"/>
              </a:rPr>
              <a:t>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17506" y="6078576"/>
            <a:ext cx="1320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310" dirty="0">
                <a:latin typeface="DejaVu Sans"/>
                <a:cs typeface="DejaVu Sans"/>
              </a:rPr>
              <a:t>1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2819" y="6078576"/>
            <a:ext cx="15494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130" dirty="0">
                <a:latin typeface="DejaVu Sans"/>
                <a:cs typeface="DejaVu Sans"/>
              </a:rPr>
              <a:t>2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30966" y="6078576"/>
            <a:ext cx="15430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135" dirty="0">
                <a:latin typeface="DejaVu Sans"/>
                <a:cs typeface="DejaVu Sans"/>
              </a:rPr>
              <a:t>3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98414" y="6078576"/>
            <a:ext cx="16192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75" dirty="0">
                <a:latin typeface="DejaVu Sans"/>
                <a:cs typeface="DejaVu Sans"/>
              </a:rPr>
              <a:t>4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80392" y="6078576"/>
            <a:ext cx="18923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515" dirty="0">
                <a:latin typeface="DejaVu Sans"/>
                <a:cs typeface="DejaVu Sans"/>
              </a:rPr>
              <a:t>…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61290" y="6195131"/>
            <a:ext cx="136779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25" dirty="0">
                <a:latin typeface="DejaVu Sans"/>
                <a:cs typeface="DejaVu Sans"/>
              </a:rPr>
              <a:t>awesome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25</a:t>
            </a:fld>
            <a:endParaRPr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38" y="18630"/>
            <a:ext cx="72231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65" dirty="0"/>
              <a:t>Decision </a:t>
            </a:r>
            <a:r>
              <a:rPr sz="4400" spc="85" dirty="0"/>
              <a:t>boundary</a:t>
            </a:r>
            <a:r>
              <a:rPr sz="4400" spc="45" dirty="0"/>
              <a:t> </a:t>
            </a:r>
            <a:r>
              <a:rPr sz="4400" spc="85" dirty="0"/>
              <a:t>example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396" y="760039"/>
          <a:ext cx="2592070" cy="1187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/>
                <a:gridCol w="1243330"/>
              </a:tblGrid>
              <a:tr h="45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3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2690"/>
                    </a:solidFill>
                  </a:tcPr>
                </a:tc>
              </a:tr>
              <a:tr h="365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95" dirty="0">
                          <a:latin typeface="DejaVu Sans"/>
                          <a:cs typeface="DejaVu Sans"/>
                        </a:rPr>
                        <a:t>awesome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55" dirty="0">
                          <a:latin typeface="DejaVu Sans"/>
                          <a:cs typeface="DejaVu Sans"/>
                        </a:rPr>
                        <a:t>1.0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5DF"/>
                    </a:solidFill>
                  </a:tcPr>
                </a:tc>
              </a:tr>
              <a:tr h="365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80" dirty="0">
                          <a:latin typeface="DejaVu Sans"/>
                          <a:cs typeface="DejaVu Sans"/>
                        </a:rPr>
                        <a:t>awful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90" dirty="0">
                          <a:latin typeface="DejaVu Sans"/>
                          <a:cs typeface="DejaVu Sans"/>
                        </a:rPr>
                        <a:t>-1.5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CF0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186241" y="2315098"/>
            <a:ext cx="5195570" cy="4006850"/>
            <a:chOff x="2186241" y="2315098"/>
            <a:chExt cx="5195570" cy="4006850"/>
          </a:xfrm>
        </p:grpSpPr>
        <p:sp>
          <p:nvSpPr>
            <p:cNvPr id="5" name="object 5"/>
            <p:cNvSpPr/>
            <p:nvPr/>
          </p:nvSpPr>
          <p:spPr>
            <a:xfrm>
              <a:off x="2261057" y="5777345"/>
              <a:ext cx="5120640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6840" y="6031339"/>
              <a:ext cx="4748530" cy="0"/>
            </a:xfrm>
            <a:custGeom>
              <a:avLst/>
              <a:gdLst/>
              <a:ahLst/>
              <a:cxnLst/>
              <a:rect l="l" t="t" r="r" b="b"/>
              <a:pathLst>
                <a:path w="4748530">
                  <a:moveTo>
                    <a:pt x="0" y="0"/>
                  </a:moveTo>
                  <a:lnTo>
                    <a:pt x="4747917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5162" y="590313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31975" y="0"/>
                  </a:moveTo>
                  <a:lnTo>
                    <a:pt x="21054" y="712"/>
                  </a:lnTo>
                  <a:lnTo>
                    <a:pt x="11197" y="5466"/>
                  </a:lnTo>
                  <a:lnTo>
                    <a:pt x="3663" y="13931"/>
                  </a:lnTo>
                  <a:lnTo>
                    <a:pt x="0" y="24657"/>
                  </a:lnTo>
                  <a:lnTo>
                    <a:pt x="713" y="35576"/>
                  </a:lnTo>
                  <a:lnTo>
                    <a:pt x="5470" y="45430"/>
                  </a:lnTo>
                  <a:lnTo>
                    <a:pt x="13937" y="52965"/>
                  </a:lnTo>
                  <a:lnTo>
                    <a:pt x="142944" y="128203"/>
                  </a:lnTo>
                  <a:lnTo>
                    <a:pt x="13937" y="203442"/>
                  </a:lnTo>
                  <a:lnTo>
                    <a:pt x="5470" y="210977"/>
                  </a:lnTo>
                  <a:lnTo>
                    <a:pt x="713" y="220832"/>
                  </a:lnTo>
                  <a:lnTo>
                    <a:pt x="0" y="231750"/>
                  </a:lnTo>
                  <a:lnTo>
                    <a:pt x="3663" y="242475"/>
                  </a:lnTo>
                  <a:lnTo>
                    <a:pt x="11197" y="250941"/>
                  </a:lnTo>
                  <a:lnTo>
                    <a:pt x="21054" y="255695"/>
                  </a:lnTo>
                  <a:lnTo>
                    <a:pt x="31975" y="256407"/>
                  </a:lnTo>
                  <a:lnTo>
                    <a:pt x="42702" y="252747"/>
                  </a:lnTo>
                  <a:lnTo>
                    <a:pt x="256240" y="128203"/>
                  </a:lnTo>
                  <a:lnTo>
                    <a:pt x="42702" y="3659"/>
                  </a:lnTo>
                  <a:lnTo>
                    <a:pt x="31975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6241" y="2315098"/>
              <a:ext cx="544483" cy="3936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9088" y="2624554"/>
              <a:ext cx="0" cy="3559175"/>
            </a:xfrm>
            <a:custGeom>
              <a:avLst/>
              <a:gdLst/>
              <a:ahLst/>
              <a:cxnLst/>
              <a:rect l="l" t="t" r="r" b="b"/>
              <a:pathLst>
                <a:path h="3559175">
                  <a:moveTo>
                    <a:pt x="0" y="3559000"/>
                  </a:moveTo>
                  <a:lnTo>
                    <a:pt x="0" y="0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0856" y="2567914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128232" y="0"/>
                  </a:moveTo>
                  <a:lnTo>
                    <a:pt x="3657" y="213499"/>
                  </a:lnTo>
                  <a:lnTo>
                    <a:pt x="0" y="224225"/>
                  </a:lnTo>
                  <a:lnTo>
                    <a:pt x="712" y="235143"/>
                  </a:lnTo>
                  <a:lnTo>
                    <a:pt x="5466" y="245000"/>
                  </a:lnTo>
                  <a:lnTo>
                    <a:pt x="13932" y="252539"/>
                  </a:lnTo>
                  <a:lnTo>
                    <a:pt x="24659" y="256197"/>
                  </a:lnTo>
                  <a:lnTo>
                    <a:pt x="35580" y="255484"/>
                  </a:lnTo>
                  <a:lnTo>
                    <a:pt x="45437" y="250730"/>
                  </a:lnTo>
                  <a:lnTo>
                    <a:pt x="52971" y="242265"/>
                  </a:lnTo>
                  <a:lnTo>
                    <a:pt x="128232" y="113284"/>
                  </a:lnTo>
                  <a:lnTo>
                    <a:pt x="194325" y="113284"/>
                  </a:lnTo>
                  <a:lnTo>
                    <a:pt x="128232" y="0"/>
                  </a:lnTo>
                  <a:close/>
                </a:path>
                <a:path w="256539" h="256539">
                  <a:moveTo>
                    <a:pt x="194325" y="113284"/>
                  </a:moveTo>
                  <a:lnTo>
                    <a:pt x="128232" y="113284"/>
                  </a:lnTo>
                  <a:lnTo>
                    <a:pt x="203479" y="242265"/>
                  </a:lnTo>
                  <a:lnTo>
                    <a:pt x="211019" y="250730"/>
                  </a:lnTo>
                  <a:lnTo>
                    <a:pt x="220875" y="255484"/>
                  </a:lnTo>
                  <a:lnTo>
                    <a:pt x="231793" y="256197"/>
                  </a:lnTo>
                  <a:lnTo>
                    <a:pt x="242519" y="252539"/>
                  </a:lnTo>
                  <a:lnTo>
                    <a:pt x="250986" y="245000"/>
                  </a:lnTo>
                  <a:lnTo>
                    <a:pt x="255743" y="235143"/>
                  </a:lnTo>
                  <a:lnTo>
                    <a:pt x="256456" y="224225"/>
                  </a:lnTo>
                  <a:lnTo>
                    <a:pt x="252793" y="213499"/>
                  </a:lnTo>
                  <a:lnTo>
                    <a:pt x="194325" y="113284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85735" y="2361869"/>
            <a:ext cx="358775" cy="779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dirty="0">
                <a:latin typeface="DejaVu Sans"/>
                <a:cs typeface="DejaVu Sans"/>
              </a:rPr>
              <a:t>awful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5791" y="5197602"/>
            <a:ext cx="13208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310" dirty="0">
                <a:latin typeface="DejaVu Sans"/>
                <a:cs typeface="DejaVu Sans"/>
              </a:rPr>
              <a:t>1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9126" y="3741483"/>
            <a:ext cx="168275" cy="127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75" dirty="0">
                <a:latin typeface="DejaVu Sans"/>
                <a:cs typeface="DejaVu Sans"/>
              </a:rPr>
              <a:t>4</a:t>
            </a:r>
            <a:endParaRPr sz="1800">
              <a:latin typeface="DejaVu Sans"/>
              <a:cs typeface="DejaVu Sans"/>
            </a:endParaRPr>
          </a:p>
          <a:p>
            <a:pPr marL="26670">
              <a:lnSpc>
                <a:spcPct val="100000"/>
              </a:lnSpc>
              <a:spcBef>
                <a:spcPts val="1665"/>
              </a:spcBef>
            </a:pPr>
            <a:r>
              <a:rPr sz="1800" spc="-135" dirty="0">
                <a:latin typeface="DejaVu Sans"/>
                <a:cs typeface="DejaVu Sans"/>
              </a:rPr>
              <a:t>3</a:t>
            </a:r>
            <a:endParaRPr sz="1800">
              <a:latin typeface="DejaVu Sans"/>
              <a:cs typeface="DejaVu Sans"/>
            </a:endParaRPr>
          </a:p>
          <a:p>
            <a:pPr marL="26034">
              <a:lnSpc>
                <a:spcPct val="100000"/>
              </a:lnSpc>
              <a:spcBef>
                <a:spcPts val="1660"/>
              </a:spcBef>
            </a:pPr>
            <a:r>
              <a:rPr sz="1800" spc="-130" dirty="0">
                <a:latin typeface="DejaVu Sans"/>
                <a:cs typeface="DejaVu Sans"/>
              </a:rPr>
              <a:t>2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5080" y="3295515"/>
            <a:ext cx="16383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sz="1800" spc="-515" dirty="0">
                <a:latin typeface="DejaVu Sans"/>
                <a:cs typeface="DejaVu Sans"/>
              </a:rPr>
              <a:t>…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94064" y="2920750"/>
            <a:ext cx="5008880" cy="3214370"/>
            <a:chOff x="2394064" y="2920750"/>
            <a:chExt cx="5008880" cy="3214370"/>
          </a:xfrm>
        </p:grpSpPr>
        <p:sp>
          <p:nvSpPr>
            <p:cNvPr id="16" name="object 16"/>
            <p:cNvSpPr/>
            <p:nvPr/>
          </p:nvSpPr>
          <p:spPr>
            <a:xfrm>
              <a:off x="4482402" y="5864811"/>
              <a:ext cx="244494" cy="244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4064" y="3038303"/>
              <a:ext cx="5008422" cy="30964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9088" y="3095504"/>
              <a:ext cx="4880610" cy="2938780"/>
            </a:xfrm>
            <a:custGeom>
              <a:avLst/>
              <a:gdLst/>
              <a:ahLst/>
              <a:cxnLst/>
              <a:rect l="l" t="t" r="r" b="b"/>
              <a:pathLst>
                <a:path w="4880609" h="2938779">
                  <a:moveTo>
                    <a:pt x="0" y="2938762"/>
                  </a:moveTo>
                  <a:lnTo>
                    <a:pt x="4880102" y="0"/>
                  </a:lnTo>
                </a:path>
              </a:pathLst>
            </a:custGeom>
            <a:ln w="76111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74529" y="2920750"/>
              <a:ext cx="3839100" cy="24031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43160" y="1311440"/>
            <a:ext cx="539559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5" dirty="0">
                <a:latin typeface="DejaVu Sans"/>
                <a:cs typeface="DejaVu Sans"/>
              </a:rPr>
              <a:t>Score(x) </a:t>
            </a:r>
            <a:r>
              <a:rPr sz="2400" spc="-375" dirty="0">
                <a:latin typeface="DejaVu Sans"/>
                <a:cs typeface="DejaVu Sans"/>
              </a:rPr>
              <a:t>= </a:t>
            </a:r>
            <a:r>
              <a:rPr sz="2400" spc="-204" dirty="0">
                <a:latin typeface="DejaVu Sans"/>
                <a:cs typeface="DejaVu Sans"/>
              </a:rPr>
              <a:t>1.0 </a:t>
            </a:r>
            <a:r>
              <a:rPr sz="2400" spc="-145" dirty="0">
                <a:latin typeface="DejaVu Sans"/>
                <a:cs typeface="DejaVu Sans"/>
              </a:rPr>
              <a:t>#awesome </a:t>
            </a:r>
            <a:r>
              <a:rPr sz="2400" spc="495" dirty="0">
                <a:latin typeface="DejaVu Sans"/>
                <a:cs typeface="DejaVu Sans"/>
              </a:rPr>
              <a:t>– </a:t>
            </a:r>
            <a:r>
              <a:rPr sz="2400" spc="-260" dirty="0">
                <a:latin typeface="DejaVu Sans"/>
                <a:cs typeface="DejaVu Sans"/>
              </a:rPr>
              <a:t>1.5</a:t>
            </a:r>
            <a:r>
              <a:rPr sz="2400" spc="-38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#awful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24253" y="1320700"/>
            <a:ext cx="581660" cy="408940"/>
            <a:chOff x="2824253" y="1320700"/>
            <a:chExt cx="581660" cy="408940"/>
          </a:xfrm>
        </p:grpSpPr>
        <p:sp>
          <p:nvSpPr>
            <p:cNvPr id="22" name="object 22"/>
            <p:cNvSpPr/>
            <p:nvPr/>
          </p:nvSpPr>
          <p:spPr>
            <a:xfrm>
              <a:off x="2836938" y="1333385"/>
              <a:ext cx="556260" cy="383540"/>
            </a:xfrm>
            <a:custGeom>
              <a:avLst/>
              <a:gdLst/>
              <a:ahLst/>
              <a:cxnLst/>
              <a:rect l="l" t="t" r="r" b="b"/>
              <a:pathLst>
                <a:path w="556260" h="383539">
                  <a:moveTo>
                    <a:pt x="364515" y="0"/>
                  </a:moveTo>
                  <a:lnTo>
                    <a:pt x="364515" y="95770"/>
                  </a:lnTo>
                  <a:lnTo>
                    <a:pt x="0" y="95770"/>
                  </a:lnTo>
                  <a:lnTo>
                    <a:pt x="0" y="287299"/>
                  </a:lnTo>
                  <a:lnTo>
                    <a:pt x="364515" y="287299"/>
                  </a:lnTo>
                  <a:lnTo>
                    <a:pt x="364515" y="383057"/>
                  </a:lnTo>
                  <a:lnTo>
                    <a:pt x="556082" y="191528"/>
                  </a:lnTo>
                  <a:lnTo>
                    <a:pt x="364515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6938" y="1333385"/>
              <a:ext cx="556260" cy="383540"/>
            </a:xfrm>
            <a:custGeom>
              <a:avLst/>
              <a:gdLst/>
              <a:ahLst/>
              <a:cxnLst/>
              <a:rect l="l" t="t" r="r" b="b"/>
              <a:pathLst>
                <a:path w="556260" h="383539">
                  <a:moveTo>
                    <a:pt x="0" y="95763"/>
                  </a:moveTo>
                  <a:lnTo>
                    <a:pt x="364527" y="95763"/>
                  </a:lnTo>
                  <a:lnTo>
                    <a:pt x="364527" y="0"/>
                  </a:lnTo>
                  <a:lnTo>
                    <a:pt x="556091" y="191528"/>
                  </a:lnTo>
                  <a:lnTo>
                    <a:pt x="364527" y="383056"/>
                  </a:lnTo>
                  <a:lnTo>
                    <a:pt x="364527" y="287292"/>
                  </a:lnTo>
                  <a:lnTo>
                    <a:pt x="0" y="287292"/>
                  </a:lnTo>
                  <a:lnTo>
                    <a:pt x="0" y="95763"/>
                  </a:lnTo>
                  <a:close/>
                </a:path>
              </a:pathLst>
            </a:custGeom>
            <a:ln w="25370">
              <a:solidFill>
                <a:srgbClr val="54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10516" y="5287035"/>
            <a:ext cx="2406015" cy="584200"/>
          </a:xfrm>
          <a:prstGeom prst="rect">
            <a:avLst/>
          </a:prstGeom>
          <a:solidFill>
            <a:srgbClr val="009ECF"/>
          </a:solidFill>
          <a:ln w="25369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Score(x) </a:t>
            </a:r>
            <a:r>
              <a:rPr sz="3200" spc="-869" dirty="0">
                <a:solidFill>
                  <a:srgbClr val="FFFFFF"/>
                </a:solidFill>
                <a:latin typeface="DejaVu Sans"/>
                <a:cs typeface="DejaVu Sans"/>
              </a:rPr>
              <a:t>&gt;</a:t>
            </a:r>
            <a:r>
              <a:rPr sz="3200" spc="-7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DejaVu Sans"/>
                <a:cs typeface="DejaVu Sans"/>
              </a:rPr>
              <a:t>0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18936" y="3344546"/>
            <a:ext cx="3865879" cy="2258695"/>
            <a:chOff x="2318936" y="3344546"/>
            <a:chExt cx="3865879" cy="2258695"/>
          </a:xfrm>
        </p:grpSpPr>
        <p:sp>
          <p:nvSpPr>
            <p:cNvPr id="26" name="object 26"/>
            <p:cNvSpPr/>
            <p:nvPr/>
          </p:nvSpPr>
          <p:spPr>
            <a:xfrm>
              <a:off x="3126170" y="4270999"/>
              <a:ext cx="244495" cy="2444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49192" y="3360256"/>
              <a:ext cx="244495" cy="2444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8658" y="3344546"/>
              <a:ext cx="244495" cy="2444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12935" y="3626994"/>
              <a:ext cx="244495" cy="2444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36633" y="4270757"/>
              <a:ext cx="244495" cy="2444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55453" y="5314442"/>
              <a:ext cx="219710" cy="219075"/>
            </a:xfrm>
            <a:custGeom>
              <a:avLst/>
              <a:gdLst/>
              <a:ahLst/>
              <a:cxnLst/>
              <a:rect l="l" t="t" r="r" b="b"/>
              <a:pathLst>
                <a:path w="219710" h="219075">
                  <a:moveTo>
                    <a:pt x="109562" y="0"/>
                  </a:moveTo>
                  <a:lnTo>
                    <a:pt x="66919" y="8608"/>
                  </a:lnTo>
                  <a:lnTo>
                    <a:pt x="32092" y="32084"/>
                  </a:lnTo>
                  <a:lnTo>
                    <a:pt x="8610" y="66903"/>
                  </a:lnTo>
                  <a:lnTo>
                    <a:pt x="0" y="109537"/>
                  </a:lnTo>
                  <a:lnTo>
                    <a:pt x="8610" y="152177"/>
                  </a:lnTo>
                  <a:lnTo>
                    <a:pt x="32092" y="186994"/>
                  </a:lnTo>
                  <a:lnTo>
                    <a:pt x="66919" y="210467"/>
                  </a:lnTo>
                  <a:lnTo>
                    <a:pt x="109562" y="219075"/>
                  </a:lnTo>
                  <a:lnTo>
                    <a:pt x="152212" y="210467"/>
                  </a:lnTo>
                  <a:lnTo>
                    <a:pt x="187037" y="186994"/>
                  </a:lnTo>
                  <a:lnTo>
                    <a:pt x="210516" y="152177"/>
                  </a:lnTo>
                  <a:lnTo>
                    <a:pt x="219125" y="109537"/>
                  </a:lnTo>
                  <a:lnTo>
                    <a:pt x="210516" y="66903"/>
                  </a:lnTo>
                  <a:lnTo>
                    <a:pt x="187037" y="32084"/>
                  </a:lnTo>
                  <a:lnTo>
                    <a:pt x="152212" y="8608"/>
                  </a:lnTo>
                  <a:lnTo>
                    <a:pt x="109562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55453" y="5314442"/>
              <a:ext cx="219710" cy="219710"/>
            </a:xfrm>
            <a:custGeom>
              <a:avLst/>
              <a:gdLst/>
              <a:ahLst/>
              <a:cxnLst/>
              <a:rect l="l" t="t" r="r" b="b"/>
              <a:pathLst>
                <a:path w="219710" h="219710">
                  <a:moveTo>
                    <a:pt x="0" y="109541"/>
                  </a:moveTo>
                  <a:lnTo>
                    <a:pt x="8609" y="66902"/>
                  </a:lnTo>
                  <a:lnTo>
                    <a:pt x="32089" y="32083"/>
                  </a:lnTo>
                  <a:lnTo>
                    <a:pt x="66915" y="8608"/>
                  </a:lnTo>
                  <a:lnTo>
                    <a:pt x="109561" y="0"/>
                  </a:lnTo>
                  <a:lnTo>
                    <a:pt x="152208" y="8608"/>
                  </a:lnTo>
                  <a:lnTo>
                    <a:pt x="187033" y="32083"/>
                  </a:lnTo>
                  <a:lnTo>
                    <a:pt x="210513" y="66902"/>
                  </a:lnTo>
                  <a:lnTo>
                    <a:pt x="219123" y="109541"/>
                  </a:lnTo>
                  <a:lnTo>
                    <a:pt x="210513" y="152179"/>
                  </a:lnTo>
                  <a:lnTo>
                    <a:pt x="187033" y="186998"/>
                  </a:lnTo>
                  <a:lnTo>
                    <a:pt x="152208" y="210473"/>
                  </a:lnTo>
                  <a:lnTo>
                    <a:pt x="109561" y="219082"/>
                  </a:lnTo>
                  <a:lnTo>
                    <a:pt x="66915" y="210473"/>
                  </a:lnTo>
                  <a:lnTo>
                    <a:pt x="32089" y="186998"/>
                  </a:lnTo>
                  <a:lnTo>
                    <a:pt x="8609" y="152179"/>
                  </a:lnTo>
                  <a:lnTo>
                    <a:pt x="0" y="109541"/>
                  </a:lnTo>
                  <a:close/>
                </a:path>
              </a:pathLst>
            </a:custGeom>
            <a:ln w="25371">
              <a:solidFill>
                <a:srgbClr val="72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7077" y="5301756"/>
              <a:ext cx="244495" cy="244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78056" y="4816387"/>
              <a:ext cx="244495" cy="244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07077" y="4816387"/>
              <a:ext cx="244495" cy="244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2304" y="5243830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39" h="346710">
                  <a:moveTo>
                    <a:pt x="332270" y="135890"/>
                  </a:moveTo>
                  <a:lnTo>
                    <a:pt x="197281" y="135890"/>
                  </a:lnTo>
                  <a:lnTo>
                    <a:pt x="197281" y="0"/>
                  </a:lnTo>
                  <a:lnTo>
                    <a:pt x="134988" y="0"/>
                  </a:lnTo>
                  <a:lnTo>
                    <a:pt x="134988" y="135890"/>
                  </a:lnTo>
                  <a:lnTo>
                    <a:pt x="0" y="135890"/>
                  </a:lnTo>
                  <a:lnTo>
                    <a:pt x="0" y="210820"/>
                  </a:lnTo>
                  <a:lnTo>
                    <a:pt x="134988" y="210820"/>
                  </a:lnTo>
                  <a:lnTo>
                    <a:pt x="134988" y="346710"/>
                  </a:lnTo>
                  <a:lnTo>
                    <a:pt x="197281" y="346710"/>
                  </a:lnTo>
                  <a:lnTo>
                    <a:pt x="197281" y="210820"/>
                  </a:lnTo>
                  <a:lnTo>
                    <a:pt x="332270" y="210820"/>
                  </a:lnTo>
                  <a:lnTo>
                    <a:pt x="332270" y="13589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2303" y="5244287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39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2" y="0"/>
                  </a:lnTo>
                  <a:lnTo>
                    <a:pt x="197282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2" y="210972"/>
                  </a:lnTo>
                  <a:lnTo>
                    <a:pt x="197282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39435" y="4761230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39" h="346710">
                  <a:moveTo>
                    <a:pt x="332270" y="134620"/>
                  </a:moveTo>
                  <a:lnTo>
                    <a:pt x="197281" y="134620"/>
                  </a:lnTo>
                  <a:lnTo>
                    <a:pt x="197281" y="0"/>
                  </a:lnTo>
                  <a:lnTo>
                    <a:pt x="134988" y="0"/>
                  </a:lnTo>
                  <a:lnTo>
                    <a:pt x="134988" y="134620"/>
                  </a:lnTo>
                  <a:lnTo>
                    <a:pt x="0" y="134620"/>
                  </a:lnTo>
                  <a:lnTo>
                    <a:pt x="0" y="210820"/>
                  </a:lnTo>
                  <a:lnTo>
                    <a:pt x="134988" y="210820"/>
                  </a:lnTo>
                  <a:lnTo>
                    <a:pt x="134988" y="346710"/>
                  </a:lnTo>
                  <a:lnTo>
                    <a:pt x="197281" y="346710"/>
                  </a:lnTo>
                  <a:lnTo>
                    <a:pt x="197281" y="210820"/>
                  </a:lnTo>
                  <a:lnTo>
                    <a:pt x="332270" y="210820"/>
                  </a:lnTo>
                  <a:lnTo>
                    <a:pt x="332270" y="13462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39434" y="4761433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39" h="346075">
                  <a:moveTo>
                    <a:pt x="0" y="134957"/>
                  </a:moveTo>
                  <a:lnTo>
                    <a:pt x="134983" y="134957"/>
                  </a:lnTo>
                  <a:lnTo>
                    <a:pt x="134983" y="0"/>
                  </a:lnTo>
                  <a:lnTo>
                    <a:pt x="197282" y="0"/>
                  </a:lnTo>
                  <a:lnTo>
                    <a:pt x="197282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2" y="210972"/>
                  </a:lnTo>
                  <a:lnTo>
                    <a:pt x="197282" y="345930"/>
                  </a:lnTo>
                  <a:lnTo>
                    <a:pt x="134983" y="345930"/>
                  </a:lnTo>
                  <a:lnTo>
                    <a:pt x="134983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69116" y="4776469"/>
              <a:ext cx="332740" cy="345440"/>
            </a:xfrm>
            <a:custGeom>
              <a:avLst/>
              <a:gdLst/>
              <a:ahLst/>
              <a:cxnLst/>
              <a:rect l="l" t="t" r="r" b="b"/>
              <a:pathLst>
                <a:path w="332739" h="345439">
                  <a:moveTo>
                    <a:pt x="332257" y="134620"/>
                  </a:moveTo>
                  <a:lnTo>
                    <a:pt x="197281" y="134620"/>
                  </a:lnTo>
                  <a:lnTo>
                    <a:pt x="197281" y="0"/>
                  </a:lnTo>
                  <a:lnTo>
                    <a:pt x="134975" y="0"/>
                  </a:lnTo>
                  <a:lnTo>
                    <a:pt x="134975" y="134620"/>
                  </a:lnTo>
                  <a:lnTo>
                    <a:pt x="0" y="134620"/>
                  </a:lnTo>
                  <a:lnTo>
                    <a:pt x="0" y="210820"/>
                  </a:lnTo>
                  <a:lnTo>
                    <a:pt x="134975" y="210820"/>
                  </a:lnTo>
                  <a:lnTo>
                    <a:pt x="134975" y="345440"/>
                  </a:lnTo>
                  <a:lnTo>
                    <a:pt x="197281" y="345440"/>
                  </a:lnTo>
                  <a:lnTo>
                    <a:pt x="197281" y="210820"/>
                  </a:lnTo>
                  <a:lnTo>
                    <a:pt x="332257" y="210820"/>
                  </a:lnTo>
                  <a:lnTo>
                    <a:pt x="332257" y="13462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69116" y="4775949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39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2" y="0"/>
                  </a:lnTo>
                  <a:lnTo>
                    <a:pt x="197282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2" y="210972"/>
                  </a:lnTo>
                  <a:lnTo>
                    <a:pt x="197282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4854" y="5243830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39" h="346710">
                  <a:moveTo>
                    <a:pt x="332270" y="135890"/>
                  </a:moveTo>
                  <a:lnTo>
                    <a:pt x="197281" y="135890"/>
                  </a:lnTo>
                  <a:lnTo>
                    <a:pt x="197281" y="0"/>
                  </a:lnTo>
                  <a:lnTo>
                    <a:pt x="134988" y="0"/>
                  </a:lnTo>
                  <a:lnTo>
                    <a:pt x="134988" y="135890"/>
                  </a:lnTo>
                  <a:lnTo>
                    <a:pt x="0" y="135890"/>
                  </a:lnTo>
                  <a:lnTo>
                    <a:pt x="0" y="210820"/>
                  </a:lnTo>
                  <a:lnTo>
                    <a:pt x="134988" y="210820"/>
                  </a:lnTo>
                  <a:lnTo>
                    <a:pt x="134988" y="346710"/>
                  </a:lnTo>
                  <a:lnTo>
                    <a:pt x="197281" y="346710"/>
                  </a:lnTo>
                  <a:lnTo>
                    <a:pt x="197281" y="210820"/>
                  </a:lnTo>
                  <a:lnTo>
                    <a:pt x="332270" y="210820"/>
                  </a:lnTo>
                  <a:lnTo>
                    <a:pt x="332270" y="13589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54853" y="5244287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39" h="346075">
                  <a:moveTo>
                    <a:pt x="0" y="134957"/>
                  </a:moveTo>
                  <a:lnTo>
                    <a:pt x="134983" y="134957"/>
                  </a:lnTo>
                  <a:lnTo>
                    <a:pt x="134983" y="0"/>
                  </a:lnTo>
                  <a:lnTo>
                    <a:pt x="197282" y="0"/>
                  </a:lnTo>
                  <a:lnTo>
                    <a:pt x="197282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2" y="210972"/>
                  </a:lnTo>
                  <a:lnTo>
                    <a:pt x="197282" y="345930"/>
                  </a:lnTo>
                  <a:lnTo>
                    <a:pt x="134983" y="345930"/>
                  </a:lnTo>
                  <a:lnTo>
                    <a:pt x="134983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91764" y="4340695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18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18" y="120040"/>
                  </a:lnTo>
                  <a:lnTo>
                    <a:pt x="31551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91764" y="4340695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09" y="0"/>
                  </a:lnTo>
                  <a:lnTo>
                    <a:pt x="315509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23693" y="3414090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4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23693" y="3414090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4" h="120650">
                  <a:moveTo>
                    <a:pt x="0" y="0"/>
                  </a:moveTo>
                  <a:lnTo>
                    <a:pt x="315509" y="0"/>
                  </a:lnTo>
                  <a:lnTo>
                    <a:pt x="315509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19142" y="3428339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19142" y="3428339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10" y="0"/>
                  </a:lnTo>
                  <a:lnTo>
                    <a:pt x="315510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58158" y="3687876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58158" y="3687876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09" y="0"/>
                  </a:lnTo>
                  <a:lnTo>
                    <a:pt x="315509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00741" y="4339806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18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18" y="120040"/>
                  </a:lnTo>
                  <a:lnTo>
                    <a:pt x="31551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00741" y="4339806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09" y="0"/>
                  </a:lnTo>
                  <a:lnTo>
                    <a:pt x="315509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741955" y="2635605"/>
            <a:ext cx="2406015" cy="584200"/>
          </a:xfrm>
          <a:prstGeom prst="rect">
            <a:avLst/>
          </a:prstGeom>
          <a:solidFill>
            <a:srgbClr val="FF6C00"/>
          </a:solidFill>
          <a:ln w="25369">
            <a:solidFill>
              <a:srgbClr val="C75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Score(x) </a:t>
            </a:r>
            <a:r>
              <a:rPr sz="3200" spc="-869" dirty="0">
                <a:solidFill>
                  <a:srgbClr val="FFFFFF"/>
                </a:solidFill>
                <a:latin typeface="DejaVu Sans"/>
                <a:cs typeface="DejaVu Sans"/>
              </a:rPr>
              <a:t>&lt;</a:t>
            </a:r>
            <a:r>
              <a:rPr sz="3200" spc="-7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DejaVu Sans"/>
                <a:cs typeface="DejaVu Sans"/>
              </a:rPr>
              <a:t>0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444886" y="5784396"/>
            <a:ext cx="358140" cy="371475"/>
            <a:chOff x="4444886" y="5784396"/>
            <a:chExt cx="358140" cy="371475"/>
          </a:xfrm>
        </p:grpSpPr>
        <p:sp>
          <p:nvSpPr>
            <p:cNvPr id="56" name="object 56"/>
            <p:cNvSpPr/>
            <p:nvPr/>
          </p:nvSpPr>
          <p:spPr>
            <a:xfrm>
              <a:off x="4457573" y="5797550"/>
              <a:ext cx="332740" cy="345440"/>
            </a:xfrm>
            <a:custGeom>
              <a:avLst/>
              <a:gdLst/>
              <a:ahLst/>
              <a:cxnLst/>
              <a:rect l="l" t="t" r="r" b="b"/>
              <a:pathLst>
                <a:path w="332739" h="345439">
                  <a:moveTo>
                    <a:pt x="332270" y="134620"/>
                  </a:moveTo>
                  <a:lnTo>
                    <a:pt x="197281" y="134620"/>
                  </a:lnTo>
                  <a:lnTo>
                    <a:pt x="197281" y="0"/>
                  </a:lnTo>
                  <a:lnTo>
                    <a:pt x="134988" y="0"/>
                  </a:lnTo>
                  <a:lnTo>
                    <a:pt x="134988" y="134620"/>
                  </a:lnTo>
                  <a:lnTo>
                    <a:pt x="0" y="134620"/>
                  </a:lnTo>
                  <a:lnTo>
                    <a:pt x="0" y="210820"/>
                  </a:lnTo>
                  <a:lnTo>
                    <a:pt x="134988" y="210820"/>
                  </a:lnTo>
                  <a:lnTo>
                    <a:pt x="134988" y="345440"/>
                  </a:lnTo>
                  <a:lnTo>
                    <a:pt x="197281" y="345440"/>
                  </a:lnTo>
                  <a:lnTo>
                    <a:pt x="197281" y="210820"/>
                  </a:lnTo>
                  <a:lnTo>
                    <a:pt x="332270" y="210820"/>
                  </a:lnTo>
                  <a:lnTo>
                    <a:pt x="332270" y="13462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7572" y="5797082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39" h="346075">
                  <a:moveTo>
                    <a:pt x="0" y="134957"/>
                  </a:moveTo>
                  <a:lnTo>
                    <a:pt x="134983" y="134957"/>
                  </a:lnTo>
                  <a:lnTo>
                    <a:pt x="134983" y="0"/>
                  </a:lnTo>
                  <a:lnTo>
                    <a:pt x="197282" y="0"/>
                  </a:lnTo>
                  <a:lnTo>
                    <a:pt x="197282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2" y="210972"/>
                  </a:lnTo>
                  <a:lnTo>
                    <a:pt x="197282" y="345930"/>
                  </a:lnTo>
                  <a:lnTo>
                    <a:pt x="134983" y="345930"/>
                  </a:lnTo>
                  <a:lnTo>
                    <a:pt x="134983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209126" y="5709692"/>
            <a:ext cx="16827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25" dirty="0">
                <a:latin typeface="DejaVu Sans"/>
                <a:cs typeface="DejaVu Sans"/>
              </a:rPr>
              <a:t>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35529" y="6078576"/>
            <a:ext cx="16827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25" dirty="0">
                <a:latin typeface="DejaVu Sans"/>
                <a:cs typeface="DejaVu Sans"/>
              </a:rPr>
              <a:t>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17506" y="6078576"/>
            <a:ext cx="1320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310" dirty="0">
                <a:latin typeface="DejaVu Sans"/>
                <a:cs typeface="DejaVu Sans"/>
              </a:rPr>
              <a:t>1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62819" y="6078576"/>
            <a:ext cx="15494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130" dirty="0">
                <a:latin typeface="DejaVu Sans"/>
                <a:cs typeface="DejaVu Sans"/>
              </a:rPr>
              <a:t>2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30966" y="6078576"/>
            <a:ext cx="15430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135" dirty="0">
                <a:latin typeface="DejaVu Sans"/>
                <a:cs typeface="DejaVu Sans"/>
              </a:rPr>
              <a:t>3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8414" y="6078576"/>
            <a:ext cx="16192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75" dirty="0">
                <a:latin typeface="DejaVu Sans"/>
                <a:cs typeface="DejaVu Sans"/>
              </a:rPr>
              <a:t>4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80392" y="6078576"/>
            <a:ext cx="18923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800" spc="-515" dirty="0">
                <a:latin typeface="DejaVu Sans"/>
                <a:cs typeface="DejaVu Sans"/>
              </a:rPr>
              <a:t>…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61290" y="6195131"/>
            <a:ext cx="136779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25" dirty="0">
                <a:latin typeface="DejaVu Sans"/>
                <a:cs typeface="DejaVu Sans"/>
              </a:rPr>
              <a:t>awesome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26</a:t>
            </a:fld>
            <a:endParaRPr spc="-5" dirty="0"/>
          </a:p>
        </p:txBody>
      </p:sp>
      <p:sp>
        <p:nvSpPr>
          <p:cNvPr id="68" name="object 6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69102" y="4623935"/>
            <a:ext cx="325120" cy="130175"/>
            <a:chOff x="8169102" y="4623935"/>
            <a:chExt cx="325120" cy="130175"/>
          </a:xfrm>
        </p:grpSpPr>
        <p:sp>
          <p:nvSpPr>
            <p:cNvPr id="3" name="object 3"/>
            <p:cNvSpPr/>
            <p:nvPr/>
          </p:nvSpPr>
          <p:spPr>
            <a:xfrm>
              <a:off x="8173859" y="4628692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73858" y="4628692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10" y="0"/>
                  </a:lnTo>
                  <a:lnTo>
                    <a:pt x="315510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011342" y="3903401"/>
            <a:ext cx="325120" cy="130175"/>
            <a:chOff x="8011342" y="3903401"/>
            <a:chExt cx="325120" cy="130175"/>
          </a:xfrm>
        </p:grpSpPr>
        <p:sp>
          <p:nvSpPr>
            <p:cNvPr id="6" name="object 6"/>
            <p:cNvSpPr/>
            <p:nvPr/>
          </p:nvSpPr>
          <p:spPr>
            <a:xfrm>
              <a:off x="8016100" y="3908158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16099" y="3908158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10" y="0"/>
                  </a:lnTo>
                  <a:lnTo>
                    <a:pt x="315510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438708" y="3276326"/>
            <a:ext cx="325120" cy="130175"/>
            <a:chOff x="9438708" y="3276326"/>
            <a:chExt cx="325120" cy="130175"/>
          </a:xfrm>
        </p:grpSpPr>
        <p:sp>
          <p:nvSpPr>
            <p:cNvPr id="9" name="object 9"/>
            <p:cNvSpPr/>
            <p:nvPr/>
          </p:nvSpPr>
          <p:spPr>
            <a:xfrm>
              <a:off x="9443465" y="3281083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18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18" y="120040"/>
                  </a:lnTo>
                  <a:lnTo>
                    <a:pt x="31551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43465" y="3281083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10" y="0"/>
                  </a:lnTo>
                  <a:lnTo>
                    <a:pt x="315510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577724" y="3535863"/>
            <a:ext cx="325120" cy="130175"/>
            <a:chOff x="8577724" y="3535863"/>
            <a:chExt cx="325120" cy="130175"/>
          </a:xfrm>
        </p:grpSpPr>
        <p:sp>
          <p:nvSpPr>
            <p:cNvPr id="12" name="object 12"/>
            <p:cNvSpPr/>
            <p:nvPr/>
          </p:nvSpPr>
          <p:spPr>
            <a:xfrm>
              <a:off x="8582482" y="3540620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82481" y="3540620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09" y="0"/>
                  </a:lnTo>
                  <a:lnTo>
                    <a:pt x="315509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20320" y="4187792"/>
            <a:ext cx="325120" cy="130175"/>
            <a:chOff x="8620320" y="4187792"/>
            <a:chExt cx="325120" cy="130175"/>
          </a:xfrm>
        </p:grpSpPr>
        <p:sp>
          <p:nvSpPr>
            <p:cNvPr id="15" name="object 15"/>
            <p:cNvSpPr/>
            <p:nvPr/>
          </p:nvSpPr>
          <p:spPr>
            <a:xfrm>
              <a:off x="8625077" y="4192549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315506" y="0"/>
                  </a:moveTo>
                  <a:lnTo>
                    <a:pt x="0" y="0"/>
                  </a:lnTo>
                  <a:lnTo>
                    <a:pt x="0" y="120040"/>
                  </a:lnTo>
                  <a:lnTo>
                    <a:pt x="315506" y="120040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077" y="4192549"/>
              <a:ext cx="315595" cy="120650"/>
            </a:xfrm>
            <a:custGeom>
              <a:avLst/>
              <a:gdLst/>
              <a:ahLst/>
              <a:cxnLst/>
              <a:rect l="l" t="t" r="r" b="b"/>
              <a:pathLst>
                <a:path w="315595" h="120650">
                  <a:moveTo>
                    <a:pt x="0" y="0"/>
                  </a:moveTo>
                  <a:lnTo>
                    <a:pt x="315510" y="0"/>
                  </a:lnTo>
                  <a:lnTo>
                    <a:pt x="315510" y="120040"/>
                  </a:lnTo>
                  <a:lnTo>
                    <a:pt x="0" y="120040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Decision </a:t>
            </a:r>
            <a:r>
              <a:rPr spc="80" dirty="0"/>
              <a:t>boundary</a:t>
            </a:r>
            <a:r>
              <a:rPr spc="25" dirty="0"/>
              <a:t> </a:t>
            </a:r>
            <a:r>
              <a:rPr spc="35" dirty="0"/>
              <a:t>separates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9929" y="624040"/>
            <a:ext cx="7227570" cy="5434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>
                <a:latin typeface="Lato Heavy"/>
                <a:cs typeface="Lato Heavy"/>
              </a:rPr>
              <a:t>positive </a:t>
            </a:r>
            <a:r>
              <a:rPr sz="4000" spc="-180" dirty="0">
                <a:latin typeface="Lato Heavy"/>
                <a:cs typeface="Lato Heavy"/>
              </a:rPr>
              <a:t>&amp; </a:t>
            </a:r>
            <a:r>
              <a:rPr sz="4000" spc="40" dirty="0">
                <a:latin typeface="Lato Heavy"/>
                <a:cs typeface="Lato Heavy"/>
              </a:rPr>
              <a:t>negative</a:t>
            </a:r>
            <a:r>
              <a:rPr sz="4000" spc="340" dirty="0">
                <a:latin typeface="Lato Heavy"/>
                <a:cs typeface="Lato Heavy"/>
              </a:rPr>
              <a:t> </a:t>
            </a:r>
            <a:r>
              <a:rPr sz="4000" spc="65" dirty="0">
                <a:latin typeface="Lato Heavy"/>
                <a:cs typeface="Lato Heavy"/>
              </a:rPr>
              <a:t>predictions</a:t>
            </a:r>
            <a:endParaRPr sz="4000">
              <a:latin typeface="Lato Heavy"/>
              <a:cs typeface="Lato Heavy"/>
            </a:endParaRPr>
          </a:p>
          <a:p>
            <a:pPr marL="367665" indent="-342900">
              <a:lnSpc>
                <a:spcPct val="100000"/>
              </a:lnSpc>
              <a:spcBef>
                <a:spcPts val="3385"/>
              </a:spcBef>
              <a:buClr>
                <a:srgbClr val="5D5555"/>
              </a:buClr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114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3200" spc="-180" dirty="0">
                <a:solidFill>
                  <a:srgbClr val="2B2728"/>
                </a:solidFill>
                <a:latin typeface="DejaVu Sans"/>
                <a:cs typeface="DejaVu Sans"/>
              </a:rPr>
              <a:t>linear</a:t>
            </a:r>
            <a:r>
              <a:rPr sz="3200" spc="-21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75" dirty="0">
                <a:solidFill>
                  <a:srgbClr val="2B2728"/>
                </a:solidFill>
                <a:latin typeface="DejaVu Sans"/>
                <a:cs typeface="DejaVu Sans"/>
              </a:rPr>
              <a:t>classifiers:</a:t>
            </a:r>
            <a:endParaRPr sz="3200">
              <a:latin typeface="DejaVu Sans"/>
              <a:cs typeface="DejaVu Sans"/>
            </a:endParaRPr>
          </a:p>
          <a:p>
            <a:pPr marL="767715" lvl="1" indent="-286385">
              <a:lnSpc>
                <a:spcPts val="3340"/>
              </a:lnSpc>
              <a:spcBef>
                <a:spcPts val="630"/>
              </a:spcBef>
              <a:buClr>
                <a:srgbClr val="5D5555"/>
              </a:buClr>
              <a:buFont typeface="Klaudia"/>
              <a:buChar char="-"/>
              <a:tabLst>
                <a:tab pos="768350" algn="l"/>
              </a:tabLst>
            </a:pPr>
            <a:r>
              <a:rPr sz="2800" spc="-150" dirty="0">
                <a:solidFill>
                  <a:srgbClr val="2B2728"/>
                </a:solidFill>
                <a:latin typeface="DejaVu Sans"/>
                <a:cs typeface="DejaVu Sans"/>
              </a:rPr>
              <a:t>When </a:t>
            </a:r>
            <a:r>
              <a:rPr sz="2800" spc="-204" dirty="0">
                <a:solidFill>
                  <a:srgbClr val="2B2728"/>
                </a:solidFill>
                <a:latin typeface="DejaVu Sans"/>
                <a:cs typeface="DejaVu Sans"/>
              </a:rPr>
              <a:t>2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weights </a:t>
            </a:r>
            <a:r>
              <a:rPr sz="2800" spc="-200" dirty="0">
                <a:solidFill>
                  <a:srgbClr val="2B2728"/>
                </a:solidFill>
                <a:latin typeface="DejaVu Sans"/>
                <a:cs typeface="DejaVu Sans"/>
              </a:rPr>
              <a:t>are</a:t>
            </a:r>
            <a:r>
              <a:rPr sz="2800" spc="-7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5" dirty="0">
                <a:solidFill>
                  <a:srgbClr val="2B2728"/>
                </a:solidFill>
                <a:latin typeface="DejaVu Sans"/>
                <a:cs typeface="DejaVu Sans"/>
              </a:rPr>
              <a:t>non-zero</a:t>
            </a:r>
            <a:endParaRPr sz="2800">
              <a:latin typeface="DejaVu Sans"/>
              <a:cs typeface="DejaVu Sans"/>
            </a:endParaRPr>
          </a:p>
          <a:p>
            <a:pPr marL="761365">
              <a:lnSpc>
                <a:spcPts val="3340"/>
              </a:lnSpc>
            </a:pPr>
            <a:r>
              <a:rPr sz="2800" spc="-1500" dirty="0">
                <a:solidFill>
                  <a:srgbClr val="2B2728"/>
                </a:solidFill>
                <a:latin typeface="Wingdings"/>
                <a:cs typeface="Wingdings"/>
              </a:rPr>
              <a:t></a:t>
            </a:r>
            <a:r>
              <a:rPr sz="2800" spc="45" dirty="0">
                <a:solidFill>
                  <a:srgbClr val="2B2728"/>
                </a:solidFill>
                <a:latin typeface="Times New Roman"/>
                <a:cs typeface="Times New Roman"/>
              </a:rPr>
              <a:t> </a:t>
            </a:r>
            <a:r>
              <a:rPr sz="2800" b="1" spc="-320" dirty="0">
                <a:solidFill>
                  <a:srgbClr val="2B2728"/>
                </a:solidFill>
                <a:latin typeface="DejaVu Sans"/>
                <a:cs typeface="DejaVu Sans"/>
              </a:rPr>
              <a:t>line</a:t>
            </a:r>
            <a:endParaRPr sz="2800">
              <a:latin typeface="DejaVu Sans"/>
              <a:cs typeface="DejaVu Sans"/>
            </a:endParaRPr>
          </a:p>
          <a:p>
            <a:pPr marL="767715" lvl="1" indent="-286385">
              <a:lnSpc>
                <a:spcPts val="3340"/>
              </a:lnSpc>
              <a:spcBef>
                <a:spcPts val="705"/>
              </a:spcBef>
              <a:buClr>
                <a:srgbClr val="5D5555"/>
              </a:buClr>
              <a:buFont typeface="Klaudia"/>
              <a:buChar char="-"/>
              <a:tabLst>
                <a:tab pos="768350" algn="l"/>
              </a:tabLst>
            </a:pPr>
            <a:r>
              <a:rPr sz="2800" spc="-150" dirty="0">
                <a:solidFill>
                  <a:srgbClr val="2B2728"/>
                </a:solidFill>
                <a:latin typeface="DejaVu Sans"/>
                <a:cs typeface="DejaVu Sans"/>
              </a:rPr>
              <a:t>When </a:t>
            </a:r>
            <a:r>
              <a:rPr sz="2800" spc="-210" dirty="0">
                <a:solidFill>
                  <a:srgbClr val="2B2728"/>
                </a:solidFill>
                <a:latin typeface="DejaVu Sans"/>
                <a:cs typeface="DejaVu Sans"/>
              </a:rPr>
              <a:t>3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weights </a:t>
            </a:r>
            <a:r>
              <a:rPr sz="2800" spc="-200" dirty="0">
                <a:solidFill>
                  <a:srgbClr val="2B2728"/>
                </a:solidFill>
                <a:latin typeface="DejaVu Sans"/>
                <a:cs typeface="DejaVu Sans"/>
              </a:rPr>
              <a:t>are</a:t>
            </a:r>
            <a:r>
              <a:rPr sz="2800" spc="-6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5" dirty="0">
                <a:solidFill>
                  <a:srgbClr val="2B2728"/>
                </a:solidFill>
                <a:latin typeface="DejaVu Sans"/>
                <a:cs typeface="DejaVu Sans"/>
              </a:rPr>
              <a:t>non-zero</a:t>
            </a:r>
            <a:endParaRPr sz="2800">
              <a:latin typeface="DejaVu Sans"/>
              <a:cs typeface="DejaVu Sans"/>
            </a:endParaRPr>
          </a:p>
          <a:p>
            <a:pPr marL="761365">
              <a:lnSpc>
                <a:spcPts val="3340"/>
              </a:lnSpc>
            </a:pPr>
            <a:r>
              <a:rPr sz="2800" spc="-1500" dirty="0">
                <a:solidFill>
                  <a:srgbClr val="2B2728"/>
                </a:solidFill>
                <a:latin typeface="Wingdings"/>
                <a:cs typeface="Wingdings"/>
              </a:rPr>
              <a:t></a:t>
            </a:r>
            <a:r>
              <a:rPr sz="2800" spc="45" dirty="0">
                <a:solidFill>
                  <a:srgbClr val="2B2728"/>
                </a:solidFill>
                <a:latin typeface="Times New Roman"/>
                <a:cs typeface="Times New Roman"/>
              </a:rPr>
              <a:t> </a:t>
            </a:r>
            <a:r>
              <a:rPr sz="2800" b="1" spc="-350" dirty="0">
                <a:solidFill>
                  <a:srgbClr val="2B2728"/>
                </a:solidFill>
                <a:latin typeface="DejaVu Sans"/>
                <a:cs typeface="DejaVu Sans"/>
              </a:rPr>
              <a:t>plane</a:t>
            </a:r>
            <a:endParaRPr sz="2800">
              <a:latin typeface="DejaVu Sans"/>
              <a:cs typeface="DejaVu Sans"/>
            </a:endParaRPr>
          </a:p>
          <a:p>
            <a:pPr marL="767715" lvl="1" indent="-286385">
              <a:lnSpc>
                <a:spcPts val="3340"/>
              </a:lnSpc>
              <a:spcBef>
                <a:spcPts val="710"/>
              </a:spcBef>
              <a:buClr>
                <a:srgbClr val="5D5555"/>
              </a:buClr>
              <a:buFont typeface="Klaudia"/>
              <a:buChar char="-"/>
              <a:tabLst>
                <a:tab pos="768350" algn="l"/>
              </a:tabLst>
            </a:pPr>
            <a:r>
              <a:rPr sz="2800" spc="-150" dirty="0">
                <a:solidFill>
                  <a:srgbClr val="2B2728"/>
                </a:solidFill>
                <a:latin typeface="DejaVu Sans"/>
                <a:cs typeface="DejaVu Sans"/>
              </a:rPr>
              <a:t>When </a:t>
            </a:r>
            <a:r>
              <a:rPr sz="2800" spc="-204" dirty="0">
                <a:solidFill>
                  <a:srgbClr val="2B2728"/>
                </a:solidFill>
                <a:latin typeface="DejaVu Sans"/>
                <a:cs typeface="DejaVu Sans"/>
              </a:rPr>
              <a:t>many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weights </a:t>
            </a:r>
            <a:r>
              <a:rPr sz="2800" spc="-200" dirty="0">
                <a:solidFill>
                  <a:srgbClr val="2B2728"/>
                </a:solidFill>
                <a:latin typeface="DejaVu Sans"/>
                <a:cs typeface="DejaVu Sans"/>
              </a:rPr>
              <a:t>are</a:t>
            </a:r>
            <a:r>
              <a:rPr sz="2800" spc="-7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5" dirty="0">
                <a:solidFill>
                  <a:srgbClr val="2B2728"/>
                </a:solidFill>
                <a:latin typeface="DejaVu Sans"/>
                <a:cs typeface="DejaVu Sans"/>
              </a:rPr>
              <a:t>non-zero</a:t>
            </a:r>
            <a:endParaRPr sz="2800">
              <a:latin typeface="DejaVu Sans"/>
              <a:cs typeface="DejaVu Sans"/>
            </a:endParaRPr>
          </a:p>
          <a:p>
            <a:pPr marL="761365">
              <a:lnSpc>
                <a:spcPts val="3340"/>
              </a:lnSpc>
            </a:pPr>
            <a:r>
              <a:rPr sz="2800" spc="-1500" dirty="0">
                <a:solidFill>
                  <a:srgbClr val="2B2728"/>
                </a:solidFill>
                <a:latin typeface="Wingdings"/>
                <a:cs typeface="Wingdings"/>
              </a:rPr>
              <a:t></a:t>
            </a:r>
            <a:r>
              <a:rPr sz="2800" spc="45" dirty="0">
                <a:solidFill>
                  <a:srgbClr val="2B2728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2B2728"/>
                </a:solidFill>
                <a:latin typeface="DejaVu Sans"/>
                <a:cs typeface="DejaVu Sans"/>
              </a:rPr>
              <a:t>hyperplane</a:t>
            </a:r>
            <a:endParaRPr sz="2800">
              <a:latin typeface="DejaVu Sans"/>
              <a:cs typeface="DejaVu Sans"/>
            </a:endParaRPr>
          </a:p>
          <a:p>
            <a:pPr marL="367665" indent="-342900">
              <a:lnSpc>
                <a:spcPts val="3835"/>
              </a:lnSpc>
              <a:spcBef>
                <a:spcPts val="800"/>
              </a:spcBef>
              <a:buClr>
                <a:srgbClr val="5D5555"/>
              </a:buClr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114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3200" spc="-135" dirty="0">
                <a:solidFill>
                  <a:srgbClr val="2B2728"/>
                </a:solidFill>
                <a:latin typeface="DejaVu Sans"/>
                <a:cs typeface="DejaVu Sans"/>
              </a:rPr>
              <a:t>more </a:t>
            </a:r>
            <a:r>
              <a:rPr sz="3200" spc="-185" dirty="0">
                <a:solidFill>
                  <a:srgbClr val="2B2728"/>
                </a:solidFill>
                <a:latin typeface="DejaVu Sans"/>
                <a:cs typeface="DejaVu Sans"/>
              </a:rPr>
              <a:t>general</a:t>
            </a:r>
            <a:r>
              <a:rPr sz="3200" spc="-2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80" dirty="0">
                <a:solidFill>
                  <a:srgbClr val="2B2728"/>
                </a:solidFill>
                <a:latin typeface="DejaVu Sans"/>
                <a:cs typeface="DejaVu Sans"/>
              </a:rPr>
              <a:t>classifiers</a:t>
            </a:r>
            <a:endParaRPr sz="3200">
              <a:latin typeface="DejaVu Sans"/>
              <a:cs typeface="DejaVu Sans"/>
            </a:endParaRPr>
          </a:p>
          <a:p>
            <a:pPr marL="367665">
              <a:lnSpc>
                <a:spcPts val="3835"/>
              </a:lnSpc>
            </a:pPr>
            <a:r>
              <a:rPr sz="3200" spc="-1710" dirty="0">
                <a:solidFill>
                  <a:srgbClr val="2B2728"/>
                </a:solidFill>
                <a:latin typeface="Wingdings"/>
                <a:cs typeface="Wingdings"/>
              </a:rPr>
              <a:t></a:t>
            </a:r>
            <a:r>
              <a:rPr sz="3200" spc="45" dirty="0">
                <a:solidFill>
                  <a:srgbClr val="2B2728"/>
                </a:solidFill>
                <a:latin typeface="Times New Roman"/>
                <a:cs typeface="Times New Roman"/>
              </a:rPr>
              <a:t> </a:t>
            </a:r>
            <a:r>
              <a:rPr sz="3200" b="1" spc="-365" dirty="0">
                <a:solidFill>
                  <a:srgbClr val="393435"/>
                </a:solidFill>
                <a:latin typeface="DejaVu Sans"/>
                <a:cs typeface="DejaVu Sans"/>
              </a:rPr>
              <a:t>more </a:t>
            </a:r>
            <a:r>
              <a:rPr sz="3200" b="1" spc="-340" dirty="0">
                <a:solidFill>
                  <a:srgbClr val="393435"/>
                </a:solidFill>
                <a:latin typeface="DejaVu Sans"/>
                <a:cs typeface="DejaVu Sans"/>
              </a:rPr>
              <a:t>complicated</a:t>
            </a:r>
            <a:r>
              <a:rPr sz="3200" b="1" spc="-155" dirty="0">
                <a:solidFill>
                  <a:srgbClr val="393435"/>
                </a:solidFill>
                <a:latin typeface="DejaVu Sans"/>
                <a:cs typeface="DejaVu Sans"/>
              </a:rPr>
              <a:t> </a:t>
            </a:r>
            <a:r>
              <a:rPr sz="3200" b="1" spc="-445" dirty="0">
                <a:solidFill>
                  <a:srgbClr val="393435"/>
                </a:solidFill>
                <a:latin typeface="DejaVu Sans"/>
                <a:cs typeface="DejaVu Sans"/>
              </a:rPr>
              <a:t>shapes</a:t>
            </a:r>
            <a:endParaRPr sz="3200">
              <a:latin typeface="DejaVu Sans"/>
              <a:cs typeface="DejaVu San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69223" y="5637139"/>
          <a:ext cx="332740" cy="345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72720"/>
              </a:tblGrid>
              <a:tr h="173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79A0"/>
                      </a:solidFill>
                      <a:prstDash val="solid"/>
                    </a:lnL>
                    <a:lnR w="87670">
                      <a:solidFill>
                        <a:srgbClr val="009ECF"/>
                      </a:solidFill>
                      <a:prstDash val="solid"/>
                    </a:lnR>
                    <a:lnB w="101387">
                      <a:solidFill>
                        <a:srgbClr val="009E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7670">
                      <a:solidFill>
                        <a:srgbClr val="009ECF"/>
                      </a:solidFill>
                      <a:prstDash val="solid"/>
                    </a:lnL>
                    <a:lnT w="28575">
                      <a:solidFill>
                        <a:srgbClr val="0079A0"/>
                      </a:solidFill>
                      <a:prstDash val="solid"/>
                    </a:lnT>
                    <a:lnB w="101387">
                      <a:solidFill>
                        <a:srgbClr val="009ECF"/>
                      </a:solidFill>
                      <a:prstDash val="solid"/>
                    </a:lnB>
                  </a:tcPr>
                </a:tc>
              </a:tr>
              <a:tr h="172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79A0"/>
                      </a:solidFill>
                      <a:prstDash val="solid"/>
                    </a:lnL>
                    <a:lnR w="87670">
                      <a:solidFill>
                        <a:srgbClr val="009ECF"/>
                      </a:solidFill>
                      <a:prstDash val="solid"/>
                    </a:lnR>
                    <a:lnT w="101387">
                      <a:solidFill>
                        <a:srgbClr val="009EC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7670">
                      <a:solidFill>
                        <a:srgbClr val="009ECF"/>
                      </a:solidFill>
                      <a:prstDash val="solid"/>
                    </a:lnL>
                    <a:lnT w="101387">
                      <a:solidFill>
                        <a:srgbClr val="009ECF"/>
                      </a:solidFill>
                      <a:prstDash val="solid"/>
                    </a:lnT>
                    <a:lnB w="28575">
                      <a:solidFill>
                        <a:srgbClr val="0079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6130048" y="2869958"/>
            <a:ext cx="6048705" cy="3362968"/>
            <a:chOff x="6130048" y="2869958"/>
            <a:chExt cx="6048705" cy="3362968"/>
          </a:xfrm>
        </p:grpSpPr>
        <p:sp>
          <p:nvSpPr>
            <p:cNvPr id="21" name="object 21"/>
            <p:cNvSpPr/>
            <p:nvPr/>
          </p:nvSpPr>
          <p:spPr>
            <a:xfrm>
              <a:off x="6130048" y="2869958"/>
              <a:ext cx="6048375" cy="3362960"/>
            </a:xfrm>
            <a:custGeom>
              <a:avLst/>
              <a:gdLst/>
              <a:ahLst/>
              <a:cxnLst/>
              <a:rect l="l" t="t" r="r" b="b"/>
              <a:pathLst>
                <a:path w="6048375" h="3362960">
                  <a:moveTo>
                    <a:pt x="3108159" y="0"/>
                  </a:moveTo>
                  <a:lnTo>
                    <a:pt x="0" y="2090153"/>
                  </a:lnTo>
                  <a:lnTo>
                    <a:pt x="3579977" y="3362393"/>
                  </a:lnTo>
                  <a:lnTo>
                    <a:pt x="6048095" y="1702616"/>
                  </a:lnTo>
                  <a:lnTo>
                    <a:pt x="6048095" y="1044812"/>
                  </a:lnTo>
                  <a:lnTo>
                    <a:pt x="3108159" y="0"/>
                  </a:lnTo>
                  <a:close/>
                </a:path>
              </a:pathLst>
            </a:custGeom>
            <a:solidFill>
              <a:srgbClr val="706868">
                <a:alpha val="5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30049" y="2869966"/>
              <a:ext cx="6048375" cy="3362960"/>
            </a:xfrm>
            <a:custGeom>
              <a:avLst/>
              <a:gdLst/>
              <a:ahLst/>
              <a:cxnLst/>
              <a:rect l="l" t="t" r="r" b="b"/>
              <a:pathLst>
                <a:path w="6048375" h="3362960">
                  <a:moveTo>
                    <a:pt x="0" y="2090147"/>
                  </a:moveTo>
                  <a:lnTo>
                    <a:pt x="3108161" y="0"/>
                  </a:lnTo>
                  <a:lnTo>
                    <a:pt x="6048093" y="1044787"/>
                  </a:lnTo>
                </a:path>
                <a:path w="6048375" h="3362960">
                  <a:moveTo>
                    <a:pt x="6048093" y="1702646"/>
                  </a:moveTo>
                  <a:lnTo>
                    <a:pt x="3579973" y="3362392"/>
                  </a:lnTo>
                  <a:lnTo>
                    <a:pt x="0" y="2090147"/>
                  </a:lnTo>
                </a:path>
              </a:pathLst>
            </a:custGeom>
            <a:ln w="25371">
              <a:solidFill>
                <a:srgbClr val="54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16099" y="3660656"/>
              <a:ext cx="3080385" cy="1782445"/>
            </a:xfrm>
            <a:custGeom>
              <a:avLst/>
              <a:gdLst/>
              <a:ahLst/>
              <a:cxnLst/>
              <a:rect l="l" t="t" r="r" b="b"/>
              <a:pathLst>
                <a:path w="3080384" h="1782445">
                  <a:moveTo>
                    <a:pt x="0" y="1782296"/>
                  </a:moveTo>
                  <a:lnTo>
                    <a:pt x="3079926" y="0"/>
                  </a:lnTo>
                </a:path>
              </a:pathLst>
            </a:custGeom>
            <a:ln w="76111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26640" y="5096509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40" h="346710">
                  <a:moveTo>
                    <a:pt x="332257" y="135890"/>
                  </a:moveTo>
                  <a:lnTo>
                    <a:pt x="197281" y="135890"/>
                  </a:lnTo>
                  <a:lnTo>
                    <a:pt x="197281" y="0"/>
                  </a:lnTo>
                  <a:lnTo>
                    <a:pt x="134975" y="0"/>
                  </a:lnTo>
                  <a:lnTo>
                    <a:pt x="134975" y="135890"/>
                  </a:lnTo>
                  <a:lnTo>
                    <a:pt x="0" y="135890"/>
                  </a:lnTo>
                  <a:lnTo>
                    <a:pt x="0" y="212090"/>
                  </a:lnTo>
                  <a:lnTo>
                    <a:pt x="134975" y="212090"/>
                  </a:lnTo>
                  <a:lnTo>
                    <a:pt x="134975" y="346710"/>
                  </a:lnTo>
                  <a:lnTo>
                    <a:pt x="197281" y="346710"/>
                  </a:lnTo>
                  <a:lnTo>
                    <a:pt x="197281" y="212090"/>
                  </a:lnTo>
                  <a:lnTo>
                    <a:pt x="332257" y="212090"/>
                  </a:lnTo>
                  <a:lnTo>
                    <a:pt x="332257" y="13589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26639" y="5097030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40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1" y="0"/>
                  </a:lnTo>
                  <a:lnTo>
                    <a:pt x="197281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1" y="210972"/>
                  </a:lnTo>
                  <a:lnTo>
                    <a:pt x="197281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63770" y="4613909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40" h="346710">
                  <a:moveTo>
                    <a:pt x="332257" y="134620"/>
                  </a:moveTo>
                  <a:lnTo>
                    <a:pt x="197281" y="134620"/>
                  </a:lnTo>
                  <a:lnTo>
                    <a:pt x="197281" y="0"/>
                  </a:lnTo>
                  <a:lnTo>
                    <a:pt x="134975" y="0"/>
                  </a:lnTo>
                  <a:lnTo>
                    <a:pt x="134975" y="134620"/>
                  </a:lnTo>
                  <a:lnTo>
                    <a:pt x="0" y="134620"/>
                  </a:lnTo>
                  <a:lnTo>
                    <a:pt x="0" y="210820"/>
                  </a:lnTo>
                  <a:lnTo>
                    <a:pt x="134975" y="210820"/>
                  </a:lnTo>
                  <a:lnTo>
                    <a:pt x="134975" y="346710"/>
                  </a:lnTo>
                  <a:lnTo>
                    <a:pt x="197281" y="346710"/>
                  </a:lnTo>
                  <a:lnTo>
                    <a:pt x="197281" y="210820"/>
                  </a:lnTo>
                  <a:lnTo>
                    <a:pt x="332257" y="210820"/>
                  </a:lnTo>
                  <a:lnTo>
                    <a:pt x="332257" y="13462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63769" y="4614176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40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1" y="0"/>
                  </a:lnTo>
                  <a:lnTo>
                    <a:pt x="197281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1" y="210972"/>
                  </a:lnTo>
                  <a:lnTo>
                    <a:pt x="197281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93439" y="4629149"/>
              <a:ext cx="332740" cy="345440"/>
            </a:xfrm>
            <a:custGeom>
              <a:avLst/>
              <a:gdLst/>
              <a:ahLst/>
              <a:cxnLst/>
              <a:rect l="l" t="t" r="r" b="b"/>
              <a:pathLst>
                <a:path w="332740" h="345439">
                  <a:moveTo>
                    <a:pt x="332270" y="134620"/>
                  </a:moveTo>
                  <a:lnTo>
                    <a:pt x="197281" y="134620"/>
                  </a:lnTo>
                  <a:lnTo>
                    <a:pt x="197281" y="0"/>
                  </a:lnTo>
                  <a:lnTo>
                    <a:pt x="134988" y="0"/>
                  </a:lnTo>
                  <a:lnTo>
                    <a:pt x="134988" y="134620"/>
                  </a:lnTo>
                  <a:lnTo>
                    <a:pt x="0" y="134620"/>
                  </a:lnTo>
                  <a:lnTo>
                    <a:pt x="0" y="210820"/>
                  </a:lnTo>
                  <a:lnTo>
                    <a:pt x="134988" y="210820"/>
                  </a:lnTo>
                  <a:lnTo>
                    <a:pt x="134988" y="345440"/>
                  </a:lnTo>
                  <a:lnTo>
                    <a:pt x="197281" y="345440"/>
                  </a:lnTo>
                  <a:lnTo>
                    <a:pt x="197281" y="210820"/>
                  </a:lnTo>
                  <a:lnTo>
                    <a:pt x="332270" y="210820"/>
                  </a:lnTo>
                  <a:lnTo>
                    <a:pt x="332270" y="13462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3438" y="4628692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40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1" y="0"/>
                  </a:lnTo>
                  <a:lnTo>
                    <a:pt x="197281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1" y="210972"/>
                  </a:lnTo>
                  <a:lnTo>
                    <a:pt x="197281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79190" y="5096509"/>
              <a:ext cx="332740" cy="346710"/>
            </a:xfrm>
            <a:custGeom>
              <a:avLst/>
              <a:gdLst/>
              <a:ahLst/>
              <a:cxnLst/>
              <a:rect l="l" t="t" r="r" b="b"/>
              <a:pathLst>
                <a:path w="332740" h="346710">
                  <a:moveTo>
                    <a:pt x="332257" y="135890"/>
                  </a:moveTo>
                  <a:lnTo>
                    <a:pt x="197281" y="135890"/>
                  </a:lnTo>
                  <a:lnTo>
                    <a:pt x="197281" y="0"/>
                  </a:lnTo>
                  <a:lnTo>
                    <a:pt x="134975" y="0"/>
                  </a:lnTo>
                  <a:lnTo>
                    <a:pt x="134975" y="135890"/>
                  </a:lnTo>
                  <a:lnTo>
                    <a:pt x="0" y="135890"/>
                  </a:lnTo>
                  <a:lnTo>
                    <a:pt x="0" y="212090"/>
                  </a:lnTo>
                  <a:lnTo>
                    <a:pt x="134975" y="212090"/>
                  </a:lnTo>
                  <a:lnTo>
                    <a:pt x="134975" y="346710"/>
                  </a:lnTo>
                  <a:lnTo>
                    <a:pt x="197281" y="346710"/>
                  </a:lnTo>
                  <a:lnTo>
                    <a:pt x="197281" y="212090"/>
                  </a:lnTo>
                  <a:lnTo>
                    <a:pt x="332257" y="212090"/>
                  </a:lnTo>
                  <a:lnTo>
                    <a:pt x="332257" y="13589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9189" y="5097030"/>
              <a:ext cx="332740" cy="346075"/>
            </a:xfrm>
            <a:custGeom>
              <a:avLst/>
              <a:gdLst/>
              <a:ahLst/>
              <a:cxnLst/>
              <a:rect l="l" t="t" r="r" b="b"/>
              <a:pathLst>
                <a:path w="332740" h="346075">
                  <a:moveTo>
                    <a:pt x="0" y="134957"/>
                  </a:moveTo>
                  <a:lnTo>
                    <a:pt x="134982" y="134957"/>
                  </a:lnTo>
                  <a:lnTo>
                    <a:pt x="134982" y="0"/>
                  </a:lnTo>
                  <a:lnTo>
                    <a:pt x="197281" y="0"/>
                  </a:lnTo>
                  <a:lnTo>
                    <a:pt x="197281" y="134957"/>
                  </a:lnTo>
                  <a:lnTo>
                    <a:pt x="332264" y="134957"/>
                  </a:lnTo>
                  <a:lnTo>
                    <a:pt x="332264" y="210972"/>
                  </a:lnTo>
                  <a:lnTo>
                    <a:pt x="197281" y="210972"/>
                  </a:lnTo>
                  <a:lnTo>
                    <a:pt x="197281" y="345930"/>
                  </a:lnTo>
                  <a:lnTo>
                    <a:pt x="134982" y="345930"/>
                  </a:lnTo>
                  <a:lnTo>
                    <a:pt x="134982" y="210972"/>
                  </a:lnTo>
                  <a:lnTo>
                    <a:pt x="0" y="210972"/>
                  </a:lnTo>
                  <a:lnTo>
                    <a:pt x="0" y="134957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42848" y="4151378"/>
              <a:ext cx="5335905" cy="889635"/>
            </a:xfrm>
            <a:custGeom>
              <a:avLst/>
              <a:gdLst/>
              <a:ahLst/>
              <a:cxnLst/>
              <a:rect l="l" t="t" r="r" b="b"/>
              <a:pathLst>
                <a:path w="5335905" h="889635">
                  <a:moveTo>
                    <a:pt x="0" y="128264"/>
                  </a:moveTo>
                  <a:lnTo>
                    <a:pt x="39995" y="166782"/>
                  </a:lnTo>
                  <a:lnTo>
                    <a:pt x="79987" y="205212"/>
                  </a:lnTo>
                  <a:lnTo>
                    <a:pt x="119972" y="243469"/>
                  </a:lnTo>
                  <a:lnTo>
                    <a:pt x="159948" y="281466"/>
                  </a:lnTo>
                  <a:lnTo>
                    <a:pt x="199911" y="319114"/>
                  </a:lnTo>
                  <a:lnTo>
                    <a:pt x="239857" y="356329"/>
                  </a:lnTo>
                  <a:lnTo>
                    <a:pt x="279784" y="393022"/>
                  </a:lnTo>
                  <a:lnTo>
                    <a:pt x="319688" y="429107"/>
                  </a:lnTo>
                  <a:lnTo>
                    <a:pt x="359566" y="464496"/>
                  </a:lnTo>
                  <a:lnTo>
                    <a:pt x="399415" y="499104"/>
                  </a:lnTo>
                  <a:lnTo>
                    <a:pt x="439231" y="532843"/>
                  </a:lnTo>
                  <a:lnTo>
                    <a:pt x="479011" y="565626"/>
                  </a:lnTo>
                  <a:lnTo>
                    <a:pt x="518752" y="597367"/>
                  </a:lnTo>
                  <a:lnTo>
                    <a:pt x="558451" y="627978"/>
                  </a:lnTo>
                  <a:lnTo>
                    <a:pt x="598104" y="657372"/>
                  </a:lnTo>
                  <a:lnTo>
                    <a:pt x="637708" y="685464"/>
                  </a:lnTo>
                  <a:lnTo>
                    <a:pt x="677260" y="712165"/>
                  </a:lnTo>
                  <a:lnTo>
                    <a:pt x="716757" y="737389"/>
                  </a:lnTo>
                  <a:lnTo>
                    <a:pt x="756195" y="761049"/>
                  </a:lnTo>
                  <a:lnTo>
                    <a:pt x="795571" y="783058"/>
                  </a:lnTo>
                  <a:lnTo>
                    <a:pt x="834881" y="803330"/>
                  </a:lnTo>
                  <a:lnTo>
                    <a:pt x="874124" y="821776"/>
                  </a:lnTo>
                  <a:lnTo>
                    <a:pt x="913294" y="838312"/>
                  </a:lnTo>
                  <a:lnTo>
                    <a:pt x="952390" y="852849"/>
                  </a:lnTo>
                  <a:lnTo>
                    <a:pt x="991407" y="865300"/>
                  </a:lnTo>
                  <a:lnTo>
                    <a:pt x="1030343" y="875580"/>
                  </a:lnTo>
                  <a:lnTo>
                    <a:pt x="1069195" y="883600"/>
                  </a:lnTo>
                  <a:lnTo>
                    <a:pt x="1113137" y="888777"/>
                  </a:lnTo>
                  <a:lnTo>
                    <a:pt x="1157589" y="889138"/>
                  </a:lnTo>
                  <a:lnTo>
                    <a:pt x="1202469" y="885089"/>
                  </a:lnTo>
                  <a:lnTo>
                    <a:pt x="1247692" y="877035"/>
                  </a:lnTo>
                  <a:lnTo>
                    <a:pt x="1293174" y="865381"/>
                  </a:lnTo>
                  <a:lnTo>
                    <a:pt x="1338833" y="850532"/>
                  </a:lnTo>
                  <a:lnTo>
                    <a:pt x="1384585" y="832893"/>
                  </a:lnTo>
                  <a:lnTo>
                    <a:pt x="1430346" y="812870"/>
                  </a:lnTo>
                  <a:lnTo>
                    <a:pt x="1476033" y="790867"/>
                  </a:lnTo>
                  <a:lnTo>
                    <a:pt x="1521562" y="767290"/>
                  </a:lnTo>
                  <a:lnTo>
                    <a:pt x="1566850" y="742544"/>
                  </a:lnTo>
                  <a:lnTo>
                    <a:pt x="1611813" y="717034"/>
                  </a:lnTo>
                  <a:lnTo>
                    <a:pt x="1656367" y="691165"/>
                  </a:lnTo>
                  <a:lnTo>
                    <a:pt x="1700430" y="665343"/>
                  </a:lnTo>
                  <a:lnTo>
                    <a:pt x="1743917" y="639972"/>
                  </a:lnTo>
                  <a:lnTo>
                    <a:pt x="1786745" y="615458"/>
                  </a:lnTo>
                  <a:lnTo>
                    <a:pt x="1828831" y="592206"/>
                  </a:lnTo>
                  <a:lnTo>
                    <a:pt x="1870090" y="570621"/>
                  </a:lnTo>
                  <a:lnTo>
                    <a:pt x="1910440" y="551108"/>
                  </a:lnTo>
                  <a:lnTo>
                    <a:pt x="1949797" y="534072"/>
                  </a:lnTo>
                  <a:lnTo>
                    <a:pt x="1988077" y="519919"/>
                  </a:lnTo>
                  <a:lnTo>
                    <a:pt x="2025198" y="509054"/>
                  </a:lnTo>
                  <a:lnTo>
                    <a:pt x="2095623" y="498806"/>
                  </a:lnTo>
                  <a:lnTo>
                    <a:pt x="2139463" y="501524"/>
                  </a:lnTo>
                  <a:lnTo>
                    <a:pt x="2180846" y="511396"/>
                  </a:lnTo>
                  <a:lnTo>
                    <a:pt x="2220000" y="527441"/>
                  </a:lnTo>
                  <a:lnTo>
                    <a:pt x="2257152" y="548677"/>
                  </a:lnTo>
                  <a:lnTo>
                    <a:pt x="2292529" y="574121"/>
                  </a:lnTo>
                  <a:lnTo>
                    <a:pt x="2326359" y="602790"/>
                  </a:lnTo>
                  <a:lnTo>
                    <a:pt x="2358869" y="633703"/>
                  </a:lnTo>
                  <a:lnTo>
                    <a:pt x="2390286" y="665877"/>
                  </a:lnTo>
                  <a:lnTo>
                    <a:pt x="2420838" y="698329"/>
                  </a:lnTo>
                  <a:lnTo>
                    <a:pt x="2450752" y="730077"/>
                  </a:lnTo>
                  <a:lnTo>
                    <a:pt x="2480255" y="760140"/>
                  </a:lnTo>
                  <a:lnTo>
                    <a:pt x="2509574" y="787533"/>
                  </a:lnTo>
                  <a:lnTo>
                    <a:pt x="2568573" y="830386"/>
                  </a:lnTo>
                  <a:lnTo>
                    <a:pt x="2629565" y="850776"/>
                  </a:lnTo>
                  <a:lnTo>
                    <a:pt x="2661377" y="850092"/>
                  </a:lnTo>
                  <a:lnTo>
                    <a:pt x="2715700" y="829243"/>
                  </a:lnTo>
                  <a:lnTo>
                    <a:pt x="2752471" y="792929"/>
                  </a:lnTo>
                  <a:lnTo>
                    <a:pt x="2783114" y="741523"/>
                  </a:lnTo>
                  <a:lnTo>
                    <a:pt x="2809698" y="677891"/>
                  </a:lnTo>
                  <a:lnTo>
                    <a:pt x="2834292" y="604902"/>
                  </a:lnTo>
                  <a:lnTo>
                    <a:pt x="2846489" y="565794"/>
                  </a:lnTo>
                  <a:lnTo>
                    <a:pt x="2858963" y="525422"/>
                  </a:lnTo>
                  <a:lnTo>
                    <a:pt x="2871975" y="484144"/>
                  </a:lnTo>
                  <a:lnTo>
                    <a:pt x="2885782" y="442319"/>
                  </a:lnTo>
                  <a:lnTo>
                    <a:pt x="2900642" y="400305"/>
                  </a:lnTo>
                  <a:lnTo>
                    <a:pt x="2916815" y="358460"/>
                  </a:lnTo>
                  <a:lnTo>
                    <a:pt x="2934559" y="317143"/>
                  </a:lnTo>
                  <a:lnTo>
                    <a:pt x="2954132" y="276713"/>
                  </a:lnTo>
                  <a:lnTo>
                    <a:pt x="2975794" y="237527"/>
                  </a:lnTo>
                  <a:lnTo>
                    <a:pt x="2999802" y="199944"/>
                  </a:lnTo>
                  <a:lnTo>
                    <a:pt x="3026415" y="164322"/>
                  </a:lnTo>
                  <a:lnTo>
                    <a:pt x="3055892" y="131021"/>
                  </a:lnTo>
                  <a:lnTo>
                    <a:pt x="3088491" y="100397"/>
                  </a:lnTo>
                  <a:lnTo>
                    <a:pt x="3124471" y="72811"/>
                  </a:lnTo>
                  <a:lnTo>
                    <a:pt x="3164091" y="48619"/>
                  </a:lnTo>
                  <a:lnTo>
                    <a:pt x="3207609" y="28181"/>
                  </a:lnTo>
                  <a:lnTo>
                    <a:pt x="3255283" y="11855"/>
                  </a:lnTo>
                  <a:lnTo>
                    <a:pt x="3307372" y="0"/>
                  </a:lnTo>
                  <a:lnTo>
                    <a:pt x="3876944" y="15142"/>
                  </a:lnTo>
                  <a:lnTo>
                    <a:pt x="4652779" y="131827"/>
                  </a:lnTo>
                  <a:lnTo>
                    <a:pt x="5335295" y="264245"/>
                  </a:lnTo>
                </a:path>
              </a:pathLst>
            </a:custGeom>
            <a:ln w="76108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46851" y="6579658"/>
            <a:ext cx="231775" cy="2736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solidFill>
                  <a:srgbClr val="898989"/>
                </a:solidFill>
                <a:latin typeface="Carlito"/>
                <a:cs typeface="Carlito"/>
              </a:rPr>
              <a:t>27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27</a:t>
            </a:fld>
            <a:endParaRPr lang="en-IN"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52"/>
            <a:ext cx="9741535" cy="111760"/>
            <a:chOff x="0" y="4152"/>
            <a:chExt cx="9741535" cy="111760"/>
          </a:xfrm>
        </p:grpSpPr>
        <p:sp>
          <p:nvSpPr>
            <p:cNvPr id="5" name="object 5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601226"/>
            <a:ext cx="551561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55" dirty="0">
                <a:solidFill>
                  <a:srgbClr val="FFFFFF"/>
                </a:solidFill>
              </a:rPr>
              <a:t>Training </a:t>
            </a:r>
            <a:r>
              <a:rPr spc="105" dirty="0">
                <a:solidFill>
                  <a:srgbClr val="FFFFFF"/>
                </a:solidFill>
              </a:rPr>
              <a:t>and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evaluating  </a:t>
            </a:r>
            <a:r>
              <a:rPr spc="60" dirty="0">
                <a:solidFill>
                  <a:srgbClr val="FFFFFF"/>
                </a:solidFill>
              </a:rPr>
              <a:t>a</a:t>
            </a:r>
            <a:r>
              <a:rPr spc="7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classifier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554" y="6569947"/>
            <a:ext cx="260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5" dirty="0">
                <a:solidFill>
                  <a:srgbClr val="898989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28</a:t>
            </a:fld>
            <a:endParaRPr lang="en-IN"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86" y="104139"/>
            <a:ext cx="11024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60" dirty="0"/>
              <a:t>Training </a:t>
            </a:r>
            <a:r>
              <a:rPr sz="4400" spc="65" dirty="0"/>
              <a:t>a </a:t>
            </a:r>
            <a:r>
              <a:rPr sz="4400" spc="25" dirty="0"/>
              <a:t>classifier </a:t>
            </a:r>
            <a:r>
              <a:rPr sz="4400" spc="385" dirty="0"/>
              <a:t>= </a:t>
            </a:r>
            <a:r>
              <a:rPr sz="4400" spc="85" dirty="0"/>
              <a:t>Learning </a:t>
            </a:r>
            <a:r>
              <a:rPr sz="4400" spc="45" dirty="0"/>
              <a:t>the</a:t>
            </a:r>
            <a:r>
              <a:rPr sz="4400" spc="-135" dirty="0"/>
              <a:t> </a:t>
            </a:r>
            <a:r>
              <a:rPr sz="4400" spc="55" dirty="0"/>
              <a:t>weights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023833" y="3979151"/>
            <a:ext cx="1188720" cy="1198880"/>
            <a:chOff x="1023833" y="3979151"/>
            <a:chExt cx="1188720" cy="1198880"/>
          </a:xfrm>
        </p:grpSpPr>
        <p:sp>
          <p:nvSpPr>
            <p:cNvPr id="4" name="object 4"/>
            <p:cNvSpPr/>
            <p:nvPr/>
          </p:nvSpPr>
          <p:spPr>
            <a:xfrm>
              <a:off x="1036533" y="3991851"/>
              <a:ext cx="1163320" cy="1173480"/>
            </a:xfrm>
            <a:custGeom>
              <a:avLst/>
              <a:gdLst/>
              <a:ahLst/>
              <a:cxnLst/>
              <a:rect l="l" t="t" r="r" b="b"/>
              <a:pathLst>
                <a:path w="1163320" h="1173479">
                  <a:moveTo>
                    <a:pt x="581357" y="0"/>
                  </a:moveTo>
                  <a:lnTo>
                    <a:pt x="513560" y="1315"/>
                  </a:lnTo>
                  <a:lnTo>
                    <a:pt x="448059" y="5164"/>
                  </a:lnTo>
                  <a:lnTo>
                    <a:pt x="385292" y="11399"/>
                  </a:lnTo>
                  <a:lnTo>
                    <a:pt x="325694" y="19873"/>
                  </a:lnTo>
                  <a:lnTo>
                    <a:pt x="269701" y="30441"/>
                  </a:lnTo>
                  <a:lnTo>
                    <a:pt x="217750" y="42955"/>
                  </a:lnTo>
                  <a:lnTo>
                    <a:pt x="170278" y="57269"/>
                  </a:lnTo>
                  <a:lnTo>
                    <a:pt x="127719" y="73235"/>
                  </a:lnTo>
                  <a:lnTo>
                    <a:pt x="90511" y="90708"/>
                  </a:lnTo>
                  <a:lnTo>
                    <a:pt x="33893" y="129585"/>
                  </a:lnTo>
                  <a:lnTo>
                    <a:pt x="3911" y="172726"/>
                  </a:lnTo>
                  <a:lnTo>
                    <a:pt x="0" y="195529"/>
                  </a:lnTo>
                  <a:lnTo>
                    <a:pt x="0" y="977658"/>
                  </a:lnTo>
                  <a:lnTo>
                    <a:pt x="15354" y="1022496"/>
                  </a:lnTo>
                  <a:lnTo>
                    <a:pt x="59090" y="1063655"/>
                  </a:lnTo>
                  <a:lnTo>
                    <a:pt x="127719" y="1099962"/>
                  </a:lnTo>
                  <a:lnTo>
                    <a:pt x="170278" y="1115929"/>
                  </a:lnTo>
                  <a:lnTo>
                    <a:pt x="217750" y="1130244"/>
                  </a:lnTo>
                  <a:lnTo>
                    <a:pt x="269701" y="1142758"/>
                  </a:lnTo>
                  <a:lnTo>
                    <a:pt x="325694" y="1153326"/>
                  </a:lnTo>
                  <a:lnTo>
                    <a:pt x="385292" y="1161801"/>
                  </a:lnTo>
                  <a:lnTo>
                    <a:pt x="448059" y="1168036"/>
                  </a:lnTo>
                  <a:lnTo>
                    <a:pt x="513560" y="1171885"/>
                  </a:lnTo>
                  <a:lnTo>
                    <a:pt x="581357" y="1173200"/>
                  </a:lnTo>
                  <a:lnTo>
                    <a:pt x="649157" y="1171885"/>
                  </a:lnTo>
                  <a:lnTo>
                    <a:pt x="714659" y="1168036"/>
                  </a:lnTo>
                  <a:lnTo>
                    <a:pt x="777427" y="1161801"/>
                  </a:lnTo>
                  <a:lnTo>
                    <a:pt x="837026" y="1153326"/>
                  </a:lnTo>
                  <a:lnTo>
                    <a:pt x="893018" y="1142758"/>
                  </a:lnTo>
                  <a:lnTo>
                    <a:pt x="944969" y="1130244"/>
                  </a:lnTo>
                  <a:lnTo>
                    <a:pt x="992440" y="1115929"/>
                  </a:lnTo>
                  <a:lnTo>
                    <a:pt x="1034998" y="1099962"/>
                  </a:lnTo>
                  <a:lnTo>
                    <a:pt x="1072204" y="1082489"/>
                  </a:lnTo>
                  <a:lnTo>
                    <a:pt x="1128821" y="1043609"/>
                  </a:lnTo>
                  <a:lnTo>
                    <a:pt x="1158801" y="1000464"/>
                  </a:lnTo>
                  <a:lnTo>
                    <a:pt x="1162712" y="977658"/>
                  </a:lnTo>
                  <a:lnTo>
                    <a:pt x="1162712" y="195529"/>
                  </a:lnTo>
                  <a:lnTo>
                    <a:pt x="1147359" y="150696"/>
                  </a:lnTo>
                  <a:lnTo>
                    <a:pt x="1103624" y="109540"/>
                  </a:lnTo>
                  <a:lnTo>
                    <a:pt x="1034998" y="73235"/>
                  </a:lnTo>
                  <a:lnTo>
                    <a:pt x="992440" y="57269"/>
                  </a:lnTo>
                  <a:lnTo>
                    <a:pt x="944969" y="42955"/>
                  </a:lnTo>
                  <a:lnTo>
                    <a:pt x="893018" y="30441"/>
                  </a:lnTo>
                  <a:lnTo>
                    <a:pt x="837026" y="19873"/>
                  </a:lnTo>
                  <a:lnTo>
                    <a:pt x="777427" y="11399"/>
                  </a:lnTo>
                  <a:lnTo>
                    <a:pt x="714659" y="5164"/>
                  </a:lnTo>
                  <a:lnTo>
                    <a:pt x="649157" y="1315"/>
                  </a:lnTo>
                  <a:lnTo>
                    <a:pt x="581357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533" y="3991851"/>
              <a:ext cx="1163320" cy="1173480"/>
            </a:xfrm>
            <a:custGeom>
              <a:avLst/>
              <a:gdLst/>
              <a:ahLst/>
              <a:cxnLst/>
              <a:rect l="l" t="t" r="r" b="b"/>
              <a:pathLst>
                <a:path w="1163320" h="1173479">
                  <a:moveTo>
                    <a:pt x="1162719" y="195533"/>
                  </a:moveTo>
                  <a:lnTo>
                    <a:pt x="1147364" y="240367"/>
                  </a:lnTo>
                  <a:lnTo>
                    <a:pt x="1103628" y="281523"/>
                  </a:lnTo>
                  <a:lnTo>
                    <a:pt x="1035000" y="317829"/>
                  </a:lnTo>
                  <a:lnTo>
                    <a:pt x="992441" y="333796"/>
                  </a:lnTo>
                  <a:lnTo>
                    <a:pt x="944968" y="348109"/>
                  </a:lnTo>
                  <a:lnTo>
                    <a:pt x="893017" y="360624"/>
                  </a:lnTo>
                  <a:lnTo>
                    <a:pt x="837024" y="371192"/>
                  </a:lnTo>
                  <a:lnTo>
                    <a:pt x="777426" y="379666"/>
                  </a:lnTo>
                  <a:lnTo>
                    <a:pt x="714657" y="385902"/>
                  </a:lnTo>
                  <a:lnTo>
                    <a:pt x="649156" y="389750"/>
                  </a:lnTo>
                  <a:lnTo>
                    <a:pt x="581357" y="391066"/>
                  </a:lnTo>
                  <a:lnTo>
                    <a:pt x="513559" y="389750"/>
                  </a:lnTo>
                  <a:lnTo>
                    <a:pt x="448057" y="385902"/>
                  </a:lnTo>
                  <a:lnTo>
                    <a:pt x="385289" y="379666"/>
                  </a:lnTo>
                  <a:lnTo>
                    <a:pt x="325691" y="371192"/>
                  </a:lnTo>
                  <a:lnTo>
                    <a:pt x="269698" y="360624"/>
                  </a:lnTo>
                  <a:lnTo>
                    <a:pt x="217748" y="348109"/>
                  </a:lnTo>
                  <a:lnTo>
                    <a:pt x="170275" y="333796"/>
                  </a:lnTo>
                  <a:lnTo>
                    <a:pt x="127717" y="317829"/>
                  </a:lnTo>
                  <a:lnTo>
                    <a:pt x="90510" y="300356"/>
                  </a:lnTo>
                  <a:lnTo>
                    <a:pt x="33892" y="261478"/>
                  </a:lnTo>
                  <a:lnTo>
                    <a:pt x="3911" y="218336"/>
                  </a:lnTo>
                  <a:lnTo>
                    <a:pt x="0" y="195533"/>
                  </a:lnTo>
                </a:path>
                <a:path w="1163320" h="1173479">
                  <a:moveTo>
                    <a:pt x="0" y="195533"/>
                  </a:moveTo>
                  <a:lnTo>
                    <a:pt x="15354" y="150699"/>
                  </a:lnTo>
                  <a:lnTo>
                    <a:pt x="59089" y="109542"/>
                  </a:lnTo>
                  <a:lnTo>
                    <a:pt x="127717" y="73237"/>
                  </a:lnTo>
                  <a:lnTo>
                    <a:pt x="170275" y="57270"/>
                  </a:lnTo>
                  <a:lnTo>
                    <a:pt x="217748" y="42956"/>
                  </a:lnTo>
                  <a:lnTo>
                    <a:pt x="269698" y="30442"/>
                  </a:lnTo>
                  <a:lnTo>
                    <a:pt x="325691" y="19874"/>
                  </a:lnTo>
                  <a:lnTo>
                    <a:pt x="385289" y="11399"/>
                  </a:lnTo>
                  <a:lnTo>
                    <a:pt x="448057" y="5164"/>
                  </a:lnTo>
                  <a:lnTo>
                    <a:pt x="513559" y="1315"/>
                  </a:lnTo>
                  <a:lnTo>
                    <a:pt x="581357" y="0"/>
                  </a:lnTo>
                  <a:lnTo>
                    <a:pt x="649156" y="1315"/>
                  </a:lnTo>
                  <a:lnTo>
                    <a:pt x="714657" y="5164"/>
                  </a:lnTo>
                  <a:lnTo>
                    <a:pt x="777426" y="11399"/>
                  </a:lnTo>
                  <a:lnTo>
                    <a:pt x="837024" y="19874"/>
                  </a:lnTo>
                  <a:lnTo>
                    <a:pt x="893017" y="30442"/>
                  </a:lnTo>
                  <a:lnTo>
                    <a:pt x="944968" y="42956"/>
                  </a:lnTo>
                  <a:lnTo>
                    <a:pt x="992441" y="57270"/>
                  </a:lnTo>
                  <a:lnTo>
                    <a:pt x="1035000" y="73237"/>
                  </a:lnTo>
                  <a:lnTo>
                    <a:pt x="1072207" y="90710"/>
                  </a:lnTo>
                  <a:lnTo>
                    <a:pt x="1128826" y="129588"/>
                  </a:lnTo>
                  <a:lnTo>
                    <a:pt x="1158807" y="172730"/>
                  </a:lnTo>
                  <a:lnTo>
                    <a:pt x="1162719" y="195533"/>
                  </a:lnTo>
                  <a:lnTo>
                    <a:pt x="1162719" y="977666"/>
                  </a:lnTo>
                  <a:lnTo>
                    <a:pt x="1147364" y="1022498"/>
                  </a:lnTo>
                  <a:lnTo>
                    <a:pt x="1103628" y="1063654"/>
                  </a:lnTo>
                  <a:lnTo>
                    <a:pt x="1035000" y="1099959"/>
                  </a:lnTo>
                  <a:lnTo>
                    <a:pt x="992441" y="1115925"/>
                  </a:lnTo>
                  <a:lnTo>
                    <a:pt x="944968" y="1130239"/>
                  </a:lnTo>
                  <a:lnTo>
                    <a:pt x="893017" y="1142753"/>
                  </a:lnTo>
                  <a:lnTo>
                    <a:pt x="837024" y="1153321"/>
                  </a:lnTo>
                  <a:lnTo>
                    <a:pt x="777426" y="1161796"/>
                  </a:lnTo>
                  <a:lnTo>
                    <a:pt x="714657" y="1168031"/>
                  </a:lnTo>
                  <a:lnTo>
                    <a:pt x="649156" y="1171880"/>
                  </a:lnTo>
                  <a:lnTo>
                    <a:pt x="581357" y="1173195"/>
                  </a:lnTo>
                  <a:lnTo>
                    <a:pt x="513559" y="1171880"/>
                  </a:lnTo>
                  <a:lnTo>
                    <a:pt x="448057" y="1168031"/>
                  </a:lnTo>
                  <a:lnTo>
                    <a:pt x="385289" y="1161796"/>
                  </a:lnTo>
                  <a:lnTo>
                    <a:pt x="325691" y="1153321"/>
                  </a:lnTo>
                  <a:lnTo>
                    <a:pt x="269698" y="1142753"/>
                  </a:lnTo>
                  <a:lnTo>
                    <a:pt x="217748" y="1130239"/>
                  </a:lnTo>
                  <a:lnTo>
                    <a:pt x="170275" y="1115925"/>
                  </a:lnTo>
                  <a:lnTo>
                    <a:pt x="127717" y="1099959"/>
                  </a:lnTo>
                  <a:lnTo>
                    <a:pt x="90510" y="1082486"/>
                  </a:lnTo>
                  <a:lnTo>
                    <a:pt x="33892" y="1043609"/>
                  </a:lnTo>
                  <a:lnTo>
                    <a:pt x="3911" y="1000468"/>
                  </a:lnTo>
                  <a:lnTo>
                    <a:pt x="0" y="977666"/>
                  </a:lnTo>
                  <a:lnTo>
                    <a:pt x="0" y="195533"/>
                  </a:lnTo>
                  <a:close/>
                </a:path>
              </a:pathLst>
            </a:custGeom>
            <a:ln w="25371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5750" y="4480852"/>
            <a:ext cx="66992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65" dirty="0">
                <a:solidFill>
                  <a:srgbClr val="FFFFFF"/>
                </a:solidFill>
                <a:latin typeface="DejaVu Sans"/>
                <a:cs typeface="DejaVu Sans"/>
              </a:rPr>
              <a:t>Data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558" y="5165365"/>
            <a:ext cx="1624330" cy="13703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350"/>
              </a:spcBef>
            </a:pPr>
            <a:r>
              <a:rPr sz="2800" spc="-265" dirty="0">
                <a:latin typeface="DejaVu Sans"/>
                <a:cs typeface="DejaVu Sans"/>
              </a:rPr>
              <a:t>(x,y)</a:t>
            </a:r>
            <a:endParaRPr sz="2800">
              <a:latin typeface="DejaVu Sans"/>
              <a:cs typeface="DejaVu Sans"/>
            </a:endParaRPr>
          </a:p>
          <a:p>
            <a:pPr marL="12700" marR="5080" indent="2540" algn="ctr">
              <a:lnSpc>
                <a:spcPts val="2100"/>
              </a:lnSpc>
              <a:spcBef>
                <a:spcPts val="285"/>
              </a:spcBef>
              <a:tabLst>
                <a:tab pos="1525270" algn="l"/>
                <a:tab pos="1544955" algn="l"/>
              </a:tabLst>
            </a:pPr>
            <a:r>
              <a:rPr sz="1800" spc="-130" dirty="0">
                <a:latin typeface="DejaVu Sans"/>
                <a:cs typeface="DejaVu Sans"/>
              </a:rPr>
              <a:t>(Sentence1,	</a:t>
            </a:r>
            <a:r>
              <a:rPr sz="1800" spc="-160" dirty="0">
                <a:latin typeface="DejaVu Sans"/>
                <a:cs typeface="DejaVu Sans"/>
              </a:rPr>
              <a:t>)  </a:t>
            </a:r>
            <a:r>
              <a:rPr sz="1800" spc="-114" dirty="0">
                <a:latin typeface="DejaVu Sans"/>
                <a:cs typeface="DejaVu Sans"/>
              </a:rPr>
              <a:t>(Sentence2,		</a:t>
            </a:r>
            <a:r>
              <a:rPr sz="1800" spc="-185" dirty="0">
                <a:latin typeface="DejaVu Sans"/>
                <a:cs typeface="DejaVu Sans"/>
              </a:rPr>
              <a:t>)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ts val="2495"/>
              </a:lnSpc>
            </a:pPr>
            <a:r>
              <a:rPr sz="2800" spc="-800" dirty="0">
                <a:latin typeface="DejaVu Sans"/>
                <a:cs typeface="DejaVu Sans"/>
              </a:rPr>
              <a:t>…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01025" y="3240138"/>
            <a:ext cx="2439670" cy="2941955"/>
            <a:chOff x="2101025" y="3240138"/>
            <a:chExt cx="2439670" cy="2941955"/>
          </a:xfrm>
        </p:grpSpPr>
        <p:sp>
          <p:nvSpPr>
            <p:cNvPr id="9" name="object 9"/>
            <p:cNvSpPr/>
            <p:nvPr/>
          </p:nvSpPr>
          <p:spPr>
            <a:xfrm>
              <a:off x="3115894" y="3240138"/>
              <a:ext cx="1424940" cy="804545"/>
            </a:xfrm>
            <a:custGeom>
              <a:avLst/>
              <a:gdLst/>
              <a:ahLst/>
              <a:cxnLst/>
              <a:rect l="l" t="t" r="r" b="b"/>
              <a:pathLst>
                <a:path w="1424939" h="804545">
                  <a:moveTo>
                    <a:pt x="1424533" y="0"/>
                  </a:moveTo>
                  <a:lnTo>
                    <a:pt x="0" y="0"/>
                  </a:lnTo>
                  <a:lnTo>
                    <a:pt x="0" y="804519"/>
                  </a:lnTo>
                  <a:lnTo>
                    <a:pt x="1424533" y="804519"/>
                  </a:lnTo>
                  <a:lnTo>
                    <a:pt x="142453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6744" y="5799416"/>
              <a:ext cx="145415" cy="50165"/>
            </a:xfrm>
            <a:custGeom>
              <a:avLst/>
              <a:gdLst/>
              <a:ahLst/>
              <a:cxnLst/>
              <a:rect l="l" t="t" r="r" b="b"/>
              <a:pathLst>
                <a:path w="145414" h="50164">
                  <a:moveTo>
                    <a:pt x="145110" y="0"/>
                  </a:moveTo>
                  <a:lnTo>
                    <a:pt x="0" y="0"/>
                  </a:lnTo>
                  <a:lnTo>
                    <a:pt x="0" y="49945"/>
                  </a:lnTo>
                  <a:lnTo>
                    <a:pt x="145110" y="49945"/>
                  </a:lnTo>
                  <a:lnTo>
                    <a:pt x="14511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6744" y="5799416"/>
              <a:ext cx="145415" cy="50165"/>
            </a:xfrm>
            <a:custGeom>
              <a:avLst/>
              <a:gdLst/>
              <a:ahLst/>
              <a:cxnLst/>
              <a:rect l="l" t="t" r="r" b="b"/>
              <a:pathLst>
                <a:path w="145414" h="50164">
                  <a:moveTo>
                    <a:pt x="0" y="0"/>
                  </a:moveTo>
                  <a:lnTo>
                    <a:pt x="145107" y="0"/>
                  </a:lnTo>
                  <a:lnTo>
                    <a:pt x="145107" y="49945"/>
                  </a:lnTo>
                  <a:lnTo>
                    <a:pt x="0" y="49945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1025" y="5934529"/>
              <a:ext cx="238750" cy="2475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15893" y="3240138"/>
            <a:ext cx="1424940" cy="804545"/>
          </a:xfrm>
          <a:prstGeom prst="rect">
            <a:avLst/>
          </a:prstGeom>
          <a:ln w="25370">
            <a:solidFill>
              <a:srgbClr val="0079A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6890" marR="151130" indent="-351790">
              <a:lnSpc>
                <a:spcPts val="2800"/>
              </a:lnSpc>
              <a:spcBef>
                <a:spcPts val="44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Training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5894" y="5201246"/>
            <a:ext cx="1424940" cy="804545"/>
          </a:xfrm>
          <a:custGeom>
            <a:avLst/>
            <a:gdLst/>
            <a:ahLst/>
            <a:cxnLst/>
            <a:rect l="l" t="t" r="r" b="b"/>
            <a:pathLst>
              <a:path w="1424939" h="804545">
                <a:moveTo>
                  <a:pt x="1424520" y="0"/>
                </a:moveTo>
                <a:lnTo>
                  <a:pt x="0" y="0"/>
                </a:lnTo>
                <a:lnTo>
                  <a:pt x="0" y="804528"/>
                </a:lnTo>
                <a:lnTo>
                  <a:pt x="1424520" y="804528"/>
                </a:lnTo>
                <a:lnTo>
                  <a:pt x="1424520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5894" y="5201246"/>
            <a:ext cx="1424940" cy="804545"/>
          </a:xfrm>
          <a:prstGeom prst="rect">
            <a:avLst/>
          </a:prstGeom>
          <a:ln w="25370">
            <a:solidFill>
              <a:srgbClr val="0079A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6890" marR="414655" indent="-88900">
              <a:lnSpc>
                <a:spcPts val="2800"/>
              </a:lnSpc>
              <a:spcBef>
                <a:spcPts val="445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Test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32215" y="3005340"/>
            <a:ext cx="4880610" cy="2893060"/>
            <a:chOff x="2132215" y="3005340"/>
            <a:chExt cx="4880610" cy="2893060"/>
          </a:xfrm>
        </p:grpSpPr>
        <p:sp>
          <p:nvSpPr>
            <p:cNvPr id="17" name="object 17"/>
            <p:cNvSpPr/>
            <p:nvPr/>
          </p:nvSpPr>
          <p:spPr>
            <a:xfrm>
              <a:off x="2132215" y="3391585"/>
              <a:ext cx="1255221" cy="1288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9246" y="3683523"/>
              <a:ext cx="877569" cy="909319"/>
            </a:xfrm>
            <a:custGeom>
              <a:avLst/>
              <a:gdLst/>
              <a:ahLst/>
              <a:cxnLst/>
              <a:rect l="l" t="t" r="r" b="b"/>
              <a:pathLst>
                <a:path w="877569" h="909320">
                  <a:moveTo>
                    <a:pt x="0" y="909177"/>
                  </a:moveTo>
                  <a:lnTo>
                    <a:pt x="877443" y="0"/>
                  </a:lnTo>
                </a:path>
              </a:pathLst>
            </a:custGeom>
            <a:ln w="57086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7536" y="3642766"/>
              <a:ext cx="259079" cy="261620"/>
            </a:xfrm>
            <a:custGeom>
              <a:avLst/>
              <a:gdLst/>
              <a:ahLst/>
              <a:cxnLst/>
              <a:rect l="l" t="t" r="r" b="b"/>
              <a:pathLst>
                <a:path w="259080" h="261620">
                  <a:moveTo>
                    <a:pt x="238590" y="81521"/>
                  </a:moveTo>
                  <a:lnTo>
                    <a:pt x="179821" y="81521"/>
                  </a:lnTo>
                  <a:lnTo>
                    <a:pt x="144388" y="226580"/>
                  </a:lnTo>
                  <a:lnTo>
                    <a:pt x="143935" y="237901"/>
                  </a:lnTo>
                  <a:lnTo>
                    <a:pt x="147728" y="248165"/>
                  </a:lnTo>
                  <a:lnTo>
                    <a:pt x="155092" y="256261"/>
                  </a:lnTo>
                  <a:lnTo>
                    <a:pt x="165355" y="261073"/>
                  </a:lnTo>
                  <a:lnTo>
                    <a:pt x="176682" y="261526"/>
                  </a:lnTo>
                  <a:lnTo>
                    <a:pt x="186947" y="257735"/>
                  </a:lnTo>
                  <a:lnTo>
                    <a:pt x="195043" y="250374"/>
                  </a:lnTo>
                  <a:lnTo>
                    <a:pt x="199861" y="240118"/>
                  </a:lnTo>
                  <a:lnTo>
                    <a:pt x="238590" y="81521"/>
                  </a:lnTo>
                  <a:close/>
                </a:path>
                <a:path w="259080" h="261620">
                  <a:moveTo>
                    <a:pt x="258497" y="0"/>
                  </a:moveTo>
                  <a:lnTo>
                    <a:pt x="20575" y="67157"/>
                  </a:lnTo>
                  <a:lnTo>
                    <a:pt x="10489" y="72333"/>
                  </a:lnTo>
                  <a:lnTo>
                    <a:pt x="3419" y="80684"/>
                  </a:lnTo>
                  <a:lnTo>
                    <a:pt x="0" y="91076"/>
                  </a:lnTo>
                  <a:lnTo>
                    <a:pt x="865" y="102374"/>
                  </a:lnTo>
                  <a:lnTo>
                    <a:pt x="6041" y="112460"/>
                  </a:lnTo>
                  <a:lnTo>
                    <a:pt x="14392" y="119530"/>
                  </a:lnTo>
                  <a:lnTo>
                    <a:pt x="24784" y="122950"/>
                  </a:lnTo>
                  <a:lnTo>
                    <a:pt x="36082" y="122085"/>
                  </a:lnTo>
                  <a:lnTo>
                    <a:pt x="179821" y="81521"/>
                  </a:lnTo>
                  <a:lnTo>
                    <a:pt x="238590" y="81521"/>
                  </a:lnTo>
                  <a:lnTo>
                    <a:pt x="258497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2215" y="4551222"/>
              <a:ext cx="1255221" cy="13466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99246" y="4592701"/>
              <a:ext cx="878840" cy="969644"/>
            </a:xfrm>
            <a:custGeom>
              <a:avLst/>
              <a:gdLst/>
              <a:ahLst/>
              <a:cxnLst/>
              <a:rect l="l" t="t" r="r" b="b"/>
              <a:pathLst>
                <a:path w="878839" h="969645">
                  <a:moveTo>
                    <a:pt x="0" y="0"/>
                  </a:moveTo>
                  <a:lnTo>
                    <a:pt x="878729" y="969081"/>
                  </a:lnTo>
                </a:path>
              </a:pathLst>
            </a:custGeom>
            <a:ln w="57086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60494" y="5339799"/>
              <a:ext cx="255904" cy="264160"/>
            </a:xfrm>
            <a:custGeom>
              <a:avLst/>
              <a:gdLst/>
              <a:ahLst/>
              <a:cxnLst/>
              <a:rect l="l" t="t" r="r" b="b"/>
              <a:pathLst>
                <a:path w="255905" h="264160">
                  <a:moveTo>
                    <a:pt x="25762" y="133783"/>
                  </a:moveTo>
                  <a:lnTo>
                    <a:pt x="15265" y="136880"/>
                  </a:lnTo>
                  <a:lnTo>
                    <a:pt x="6696" y="143685"/>
                  </a:lnTo>
                  <a:lnTo>
                    <a:pt x="1209" y="153598"/>
                  </a:lnTo>
                  <a:lnTo>
                    <a:pt x="0" y="164870"/>
                  </a:lnTo>
                  <a:lnTo>
                    <a:pt x="3097" y="175364"/>
                  </a:lnTo>
                  <a:lnTo>
                    <a:pt x="9901" y="183932"/>
                  </a:lnTo>
                  <a:lnTo>
                    <a:pt x="19814" y="189425"/>
                  </a:lnTo>
                  <a:lnTo>
                    <a:pt x="255539" y="263946"/>
                  </a:lnTo>
                  <a:lnTo>
                    <a:pt x="237789" y="180014"/>
                  </a:lnTo>
                  <a:lnTo>
                    <a:pt x="179428" y="180014"/>
                  </a:lnTo>
                  <a:lnTo>
                    <a:pt x="37036" y="134992"/>
                  </a:lnTo>
                  <a:lnTo>
                    <a:pt x="25762" y="133783"/>
                  </a:lnTo>
                  <a:close/>
                </a:path>
                <a:path w="255905" h="264160">
                  <a:moveTo>
                    <a:pt x="181895" y="0"/>
                  </a:moveTo>
                  <a:lnTo>
                    <a:pt x="148630" y="22115"/>
                  </a:lnTo>
                  <a:lnTo>
                    <a:pt x="148542" y="33926"/>
                  </a:lnTo>
                  <a:lnTo>
                    <a:pt x="179428" y="180014"/>
                  </a:lnTo>
                  <a:lnTo>
                    <a:pt x="237789" y="180014"/>
                  </a:lnTo>
                  <a:lnTo>
                    <a:pt x="204396" y="22115"/>
                  </a:lnTo>
                  <a:lnTo>
                    <a:pt x="199901" y="11712"/>
                  </a:lnTo>
                  <a:lnTo>
                    <a:pt x="192038" y="4105"/>
                  </a:lnTo>
                  <a:lnTo>
                    <a:pt x="181895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3116" y="3018040"/>
              <a:ext cx="1926589" cy="1249045"/>
            </a:xfrm>
            <a:custGeom>
              <a:avLst/>
              <a:gdLst/>
              <a:ahLst/>
              <a:cxnLst/>
              <a:rect l="l" t="t" r="r" b="b"/>
              <a:pathLst>
                <a:path w="1926590" h="1249045">
                  <a:moveTo>
                    <a:pt x="963282" y="0"/>
                  </a:moveTo>
                  <a:lnTo>
                    <a:pt x="904602" y="1139"/>
                  </a:lnTo>
                  <a:lnTo>
                    <a:pt x="846851" y="4514"/>
                  </a:lnTo>
                  <a:lnTo>
                    <a:pt x="790131" y="10058"/>
                  </a:lnTo>
                  <a:lnTo>
                    <a:pt x="734543" y="17708"/>
                  </a:lnTo>
                  <a:lnTo>
                    <a:pt x="680186" y="27397"/>
                  </a:lnTo>
                  <a:lnTo>
                    <a:pt x="627163" y="39060"/>
                  </a:lnTo>
                  <a:lnTo>
                    <a:pt x="575573" y="52632"/>
                  </a:lnTo>
                  <a:lnTo>
                    <a:pt x="525517" y="68047"/>
                  </a:lnTo>
                  <a:lnTo>
                    <a:pt x="477096" y="85241"/>
                  </a:lnTo>
                  <a:lnTo>
                    <a:pt x="430411" y="104148"/>
                  </a:lnTo>
                  <a:lnTo>
                    <a:pt x="385563" y="124702"/>
                  </a:lnTo>
                  <a:lnTo>
                    <a:pt x="342653" y="146838"/>
                  </a:lnTo>
                  <a:lnTo>
                    <a:pt x="301780" y="170492"/>
                  </a:lnTo>
                  <a:lnTo>
                    <a:pt x="263046" y="195597"/>
                  </a:lnTo>
                  <a:lnTo>
                    <a:pt x="226552" y="222088"/>
                  </a:lnTo>
                  <a:lnTo>
                    <a:pt x="192399" y="249901"/>
                  </a:lnTo>
                  <a:lnTo>
                    <a:pt x="160687" y="278970"/>
                  </a:lnTo>
                  <a:lnTo>
                    <a:pt x="131516" y="309229"/>
                  </a:lnTo>
                  <a:lnTo>
                    <a:pt x="104989" y="340613"/>
                  </a:lnTo>
                  <a:lnTo>
                    <a:pt x="81205" y="373057"/>
                  </a:lnTo>
                  <a:lnTo>
                    <a:pt x="60265" y="406495"/>
                  </a:lnTo>
                  <a:lnTo>
                    <a:pt x="42271" y="440863"/>
                  </a:lnTo>
                  <a:lnTo>
                    <a:pt x="27322" y="476095"/>
                  </a:lnTo>
                  <a:lnTo>
                    <a:pt x="6964" y="548890"/>
                  </a:lnTo>
                  <a:lnTo>
                    <a:pt x="0" y="624357"/>
                  </a:lnTo>
                  <a:lnTo>
                    <a:pt x="1758" y="662392"/>
                  </a:lnTo>
                  <a:lnTo>
                    <a:pt x="15519" y="736588"/>
                  </a:lnTo>
                  <a:lnTo>
                    <a:pt x="42271" y="807850"/>
                  </a:lnTo>
                  <a:lnTo>
                    <a:pt x="60265" y="842218"/>
                  </a:lnTo>
                  <a:lnTo>
                    <a:pt x="81205" y="875657"/>
                  </a:lnTo>
                  <a:lnTo>
                    <a:pt x="104989" y="908101"/>
                  </a:lnTo>
                  <a:lnTo>
                    <a:pt x="131516" y="939485"/>
                  </a:lnTo>
                  <a:lnTo>
                    <a:pt x="160687" y="969744"/>
                  </a:lnTo>
                  <a:lnTo>
                    <a:pt x="192399" y="998813"/>
                  </a:lnTo>
                  <a:lnTo>
                    <a:pt x="226552" y="1026625"/>
                  </a:lnTo>
                  <a:lnTo>
                    <a:pt x="263046" y="1053117"/>
                  </a:lnTo>
                  <a:lnTo>
                    <a:pt x="301780" y="1078222"/>
                  </a:lnTo>
                  <a:lnTo>
                    <a:pt x="342653" y="1101876"/>
                  </a:lnTo>
                  <a:lnTo>
                    <a:pt x="385563" y="1124012"/>
                  </a:lnTo>
                  <a:lnTo>
                    <a:pt x="430411" y="1144566"/>
                  </a:lnTo>
                  <a:lnTo>
                    <a:pt x="477096" y="1163473"/>
                  </a:lnTo>
                  <a:lnTo>
                    <a:pt x="525517" y="1180666"/>
                  </a:lnTo>
                  <a:lnTo>
                    <a:pt x="575573" y="1196082"/>
                  </a:lnTo>
                  <a:lnTo>
                    <a:pt x="627163" y="1209654"/>
                  </a:lnTo>
                  <a:lnTo>
                    <a:pt x="680186" y="1221317"/>
                  </a:lnTo>
                  <a:lnTo>
                    <a:pt x="734543" y="1231006"/>
                  </a:lnTo>
                  <a:lnTo>
                    <a:pt x="790131" y="1238655"/>
                  </a:lnTo>
                  <a:lnTo>
                    <a:pt x="846851" y="1244200"/>
                  </a:lnTo>
                  <a:lnTo>
                    <a:pt x="904602" y="1247575"/>
                  </a:lnTo>
                  <a:lnTo>
                    <a:pt x="963282" y="1248714"/>
                  </a:lnTo>
                  <a:lnTo>
                    <a:pt x="1021962" y="1247575"/>
                  </a:lnTo>
                  <a:lnTo>
                    <a:pt x="1079712" y="1244200"/>
                  </a:lnTo>
                  <a:lnTo>
                    <a:pt x="1136432" y="1238655"/>
                  </a:lnTo>
                  <a:lnTo>
                    <a:pt x="1192020" y="1231006"/>
                  </a:lnTo>
                  <a:lnTo>
                    <a:pt x="1246376" y="1221317"/>
                  </a:lnTo>
                  <a:lnTo>
                    <a:pt x="1299399" y="1209654"/>
                  </a:lnTo>
                  <a:lnTo>
                    <a:pt x="1350989" y="1196082"/>
                  </a:lnTo>
                  <a:lnTo>
                    <a:pt x="1401044" y="1180666"/>
                  </a:lnTo>
                  <a:lnTo>
                    <a:pt x="1449464" y="1163473"/>
                  </a:lnTo>
                  <a:lnTo>
                    <a:pt x="1496148" y="1144566"/>
                  </a:lnTo>
                  <a:lnTo>
                    <a:pt x="1540996" y="1124012"/>
                  </a:lnTo>
                  <a:lnTo>
                    <a:pt x="1583906" y="1101876"/>
                  </a:lnTo>
                  <a:lnTo>
                    <a:pt x="1624778" y="1078222"/>
                  </a:lnTo>
                  <a:lnTo>
                    <a:pt x="1663511" y="1053117"/>
                  </a:lnTo>
                  <a:lnTo>
                    <a:pt x="1700004" y="1026625"/>
                  </a:lnTo>
                  <a:lnTo>
                    <a:pt x="1734157" y="998813"/>
                  </a:lnTo>
                  <a:lnTo>
                    <a:pt x="1765868" y="969744"/>
                  </a:lnTo>
                  <a:lnTo>
                    <a:pt x="1795038" y="939485"/>
                  </a:lnTo>
                  <a:lnTo>
                    <a:pt x="1821565" y="908101"/>
                  </a:lnTo>
                  <a:lnTo>
                    <a:pt x="1845348" y="875657"/>
                  </a:lnTo>
                  <a:lnTo>
                    <a:pt x="1866287" y="842218"/>
                  </a:lnTo>
                  <a:lnTo>
                    <a:pt x="1884281" y="807850"/>
                  </a:lnTo>
                  <a:lnTo>
                    <a:pt x="1899230" y="772618"/>
                  </a:lnTo>
                  <a:lnTo>
                    <a:pt x="1919587" y="699824"/>
                  </a:lnTo>
                  <a:lnTo>
                    <a:pt x="1926551" y="624357"/>
                  </a:lnTo>
                  <a:lnTo>
                    <a:pt x="1924793" y="586322"/>
                  </a:lnTo>
                  <a:lnTo>
                    <a:pt x="1911032" y="512126"/>
                  </a:lnTo>
                  <a:lnTo>
                    <a:pt x="1884281" y="440863"/>
                  </a:lnTo>
                  <a:lnTo>
                    <a:pt x="1866287" y="406495"/>
                  </a:lnTo>
                  <a:lnTo>
                    <a:pt x="1845348" y="373057"/>
                  </a:lnTo>
                  <a:lnTo>
                    <a:pt x="1821565" y="340613"/>
                  </a:lnTo>
                  <a:lnTo>
                    <a:pt x="1795038" y="309229"/>
                  </a:lnTo>
                  <a:lnTo>
                    <a:pt x="1765868" y="278970"/>
                  </a:lnTo>
                  <a:lnTo>
                    <a:pt x="1734157" y="249901"/>
                  </a:lnTo>
                  <a:lnTo>
                    <a:pt x="1700004" y="222088"/>
                  </a:lnTo>
                  <a:lnTo>
                    <a:pt x="1663511" y="195597"/>
                  </a:lnTo>
                  <a:lnTo>
                    <a:pt x="1624778" y="170492"/>
                  </a:lnTo>
                  <a:lnTo>
                    <a:pt x="1583906" y="146838"/>
                  </a:lnTo>
                  <a:lnTo>
                    <a:pt x="1540996" y="124702"/>
                  </a:lnTo>
                  <a:lnTo>
                    <a:pt x="1496148" y="104148"/>
                  </a:lnTo>
                  <a:lnTo>
                    <a:pt x="1449464" y="85241"/>
                  </a:lnTo>
                  <a:lnTo>
                    <a:pt x="1401044" y="68047"/>
                  </a:lnTo>
                  <a:lnTo>
                    <a:pt x="1350989" y="52632"/>
                  </a:lnTo>
                  <a:lnTo>
                    <a:pt x="1299399" y="39060"/>
                  </a:lnTo>
                  <a:lnTo>
                    <a:pt x="1246376" y="27397"/>
                  </a:lnTo>
                  <a:lnTo>
                    <a:pt x="1192020" y="17708"/>
                  </a:lnTo>
                  <a:lnTo>
                    <a:pt x="1136432" y="10058"/>
                  </a:lnTo>
                  <a:lnTo>
                    <a:pt x="1079712" y="4514"/>
                  </a:lnTo>
                  <a:lnTo>
                    <a:pt x="1021962" y="1139"/>
                  </a:lnTo>
                  <a:lnTo>
                    <a:pt x="963282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73116" y="3018040"/>
              <a:ext cx="1926589" cy="1249045"/>
            </a:xfrm>
            <a:custGeom>
              <a:avLst/>
              <a:gdLst/>
              <a:ahLst/>
              <a:cxnLst/>
              <a:rect l="l" t="t" r="r" b="b"/>
              <a:pathLst>
                <a:path w="1926590" h="1249045">
                  <a:moveTo>
                    <a:pt x="0" y="624361"/>
                  </a:moveTo>
                  <a:lnTo>
                    <a:pt x="6964" y="548895"/>
                  </a:lnTo>
                  <a:lnTo>
                    <a:pt x="27321" y="476100"/>
                  </a:lnTo>
                  <a:lnTo>
                    <a:pt x="42270" y="440869"/>
                  </a:lnTo>
                  <a:lnTo>
                    <a:pt x="60264" y="406501"/>
                  </a:lnTo>
                  <a:lnTo>
                    <a:pt x="81204" y="373062"/>
                  </a:lnTo>
                  <a:lnTo>
                    <a:pt x="104987" y="340618"/>
                  </a:lnTo>
                  <a:lnTo>
                    <a:pt x="131515" y="309233"/>
                  </a:lnTo>
                  <a:lnTo>
                    <a:pt x="160684" y="278974"/>
                  </a:lnTo>
                  <a:lnTo>
                    <a:pt x="192396" y="249906"/>
                  </a:lnTo>
                  <a:lnTo>
                    <a:pt x="226549" y="222093"/>
                  </a:lnTo>
                  <a:lnTo>
                    <a:pt x="263043" y="195601"/>
                  </a:lnTo>
                  <a:lnTo>
                    <a:pt x="301776" y="170495"/>
                  </a:lnTo>
                  <a:lnTo>
                    <a:pt x="342648" y="146841"/>
                  </a:lnTo>
                  <a:lnTo>
                    <a:pt x="385558" y="124704"/>
                  </a:lnTo>
                  <a:lnTo>
                    <a:pt x="430406" y="104150"/>
                  </a:lnTo>
                  <a:lnTo>
                    <a:pt x="477090" y="85243"/>
                  </a:lnTo>
                  <a:lnTo>
                    <a:pt x="525511" y="68049"/>
                  </a:lnTo>
                  <a:lnTo>
                    <a:pt x="575566" y="52633"/>
                  </a:lnTo>
                  <a:lnTo>
                    <a:pt x="627156" y="39061"/>
                  </a:lnTo>
                  <a:lnTo>
                    <a:pt x="680179" y="27398"/>
                  </a:lnTo>
                  <a:lnTo>
                    <a:pt x="734535" y="17709"/>
                  </a:lnTo>
                  <a:lnTo>
                    <a:pt x="790123" y="10059"/>
                  </a:lnTo>
                  <a:lnTo>
                    <a:pt x="846843" y="4514"/>
                  </a:lnTo>
                  <a:lnTo>
                    <a:pt x="904593" y="1139"/>
                  </a:lnTo>
                  <a:lnTo>
                    <a:pt x="963273" y="0"/>
                  </a:lnTo>
                  <a:lnTo>
                    <a:pt x="1021953" y="1139"/>
                  </a:lnTo>
                  <a:lnTo>
                    <a:pt x="1079704" y="4514"/>
                  </a:lnTo>
                  <a:lnTo>
                    <a:pt x="1136424" y="10059"/>
                  </a:lnTo>
                  <a:lnTo>
                    <a:pt x="1192012" y="17709"/>
                  </a:lnTo>
                  <a:lnTo>
                    <a:pt x="1246368" y="27398"/>
                  </a:lnTo>
                  <a:lnTo>
                    <a:pt x="1299392" y="39061"/>
                  </a:lnTo>
                  <a:lnTo>
                    <a:pt x="1350982" y="52633"/>
                  </a:lnTo>
                  <a:lnTo>
                    <a:pt x="1401037" y="68049"/>
                  </a:lnTo>
                  <a:lnTo>
                    <a:pt x="1449457" y="85243"/>
                  </a:lnTo>
                  <a:lnTo>
                    <a:pt x="1496142" y="104150"/>
                  </a:lnTo>
                  <a:lnTo>
                    <a:pt x="1540989" y="124704"/>
                  </a:lnTo>
                  <a:lnTo>
                    <a:pt x="1583899" y="146841"/>
                  </a:lnTo>
                  <a:lnTo>
                    <a:pt x="1624771" y="170495"/>
                  </a:lnTo>
                  <a:lnTo>
                    <a:pt x="1663504" y="195601"/>
                  </a:lnTo>
                  <a:lnTo>
                    <a:pt x="1699998" y="222093"/>
                  </a:lnTo>
                  <a:lnTo>
                    <a:pt x="1734151" y="249906"/>
                  </a:lnTo>
                  <a:lnTo>
                    <a:pt x="1765862" y="278974"/>
                  </a:lnTo>
                  <a:lnTo>
                    <a:pt x="1795032" y="309233"/>
                  </a:lnTo>
                  <a:lnTo>
                    <a:pt x="1821559" y="340618"/>
                  </a:lnTo>
                  <a:lnTo>
                    <a:pt x="1845343" y="373062"/>
                  </a:lnTo>
                  <a:lnTo>
                    <a:pt x="1866282" y="406501"/>
                  </a:lnTo>
                  <a:lnTo>
                    <a:pt x="1884276" y="440869"/>
                  </a:lnTo>
                  <a:lnTo>
                    <a:pt x="1899225" y="476100"/>
                  </a:lnTo>
                  <a:lnTo>
                    <a:pt x="1919582" y="548895"/>
                  </a:lnTo>
                  <a:lnTo>
                    <a:pt x="1926546" y="624361"/>
                  </a:lnTo>
                  <a:lnTo>
                    <a:pt x="1924788" y="662395"/>
                  </a:lnTo>
                  <a:lnTo>
                    <a:pt x="1911027" y="736590"/>
                  </a:lnTo>
                  <a:lnTo>
                    <a:pt x="1884276" y="807853"/>
                  </a:lnTo>
                  <a:lnTo>
                    <a:pt x="1866282" y="842221"/>
                  </a:lnTo>
                  <a:lnTo>
                    <a:pt x="1845343" y="875660"/>
                  </a:lnTo>
                  <a:lnTo>
                    <a:pt x="1821559" y="908104"/>
                  </a:lnTo>
                  <a:lnTo>
                    <a:pt x="1795032" y="939488"/>
                  </a:lnTo>
                  <a:lnTo>
                    <a:pt x="1765862" y="969748"/>
                  </a:lnTo>
                  <a:lnTo>
                    <a:pt x="1734151" y="998816"/>
                  </a:lnTo>
                  <a:lnTo>
                    <a:pt x="1699998" y="1026629"/>
                  </a:lnTo>
                  <a:lnTo>
                    <a:pt x="1663504" y="1053121"/>
                  </a:lnTo>
                  <a:lnTo>
                    <a:pt x="1624771" y="1078227"/>
                  </a:lnTo>
                  <a:lnTo>
                    <a:pt x="1583899" y="1101881"/>
                  </a:lnTo>
                  <a:lnTo>
                    <a:pt x="1540989" y="1124018"/>
                  </a:lnTo>
                  <a:lnTo>
                    <a:pt x="1496142" y="1144573"/>
                  </a:lnTo>
                  <a:lnTo>
                    <a:pt x="1449457" y="1163480"/>
                  </a:lnTo>
                  <a:lnTo>
                    <a:pt x="1401037" y="1180674"/>
                  </a:lnTo>
                  <a:lnTo>
                    <a:pt x="1350982" y="1196090"/>
                  </a:lnTo>
                  <a:lnTo>
                    <a:pt x="1299392" y="1209662"/>
                  </a:lnTo>
                  <a:lnTo>
                    <a:pt x="1246368" y="1221325"/>
                  </a:lnTo>
                  <a:lnTo>
                    <a:pt x="1192012" y="1231015"/>
                  </a:lnTo>
                  <a:lnTo>
                    <a:pt x="1136424" y="1238664"/>
                  </a:lnTo>
                  <a:lnTo>
                    <a:pt x="1079704" y="1244209"/>
                  </a:lnTo>
                  <a:lnTo>
                    <a:pt x="1021953" y="1247584"/>
                  </a:lnTo>
                  <a:lnTo>
                    <a:pt x="963273" y="1248724"/>
                  </a:lnTo>
                  <a:lnTo>
                    <a:pt x="904593" y="1247584"/>
                  </a:lnTo>
                  <a:lnTo>
                    <a:pt x="846843" y="1244209"/>
                  </a:lnTo>
                  <a:lnTo>
                    <a:pt x="790123" y="1238664"/>
                  </a:lnTo>
                  <a:lnTo>
                    <a:pt x="734535" y="1231015"/>
                  </a:lnTo>
                  <a:lnTo>
                    <a:pt x="680179" y="1221325"/>
                  </a:lnTo>
                  <a:lnTo>
                    <a:pt x="627156" y="1209662"/>
                  </a:lnTo>
                  <a:lnTo>
                    <a:pt x="575566" y="1196090"/>
                  </a:lnTo>
                  <a:lnTo>
                    <a:pt x="525511" y="1180674"/>
                  </a:lnTo>
                  <a:lnTo>
                    <a:pt x="477090" y="1163480"/>
                  </a:lnTo>
                  <a:lnTo>
                    <a:pt x="430406" y="1144573"/>
                  </a:lnTo>
                  <a:lnTo>
                    <a:pt x="385558" y="1124018"/>
                  </a:lnTo>
                  <a:lnTo>
                    <a:pt x="342648" y="1101881"/>
                  </a:lnTo>
                  <a:lnTo>
                    <a:pt x="301776" y="1078227"/>
                  </a:lnTo>
                  <a:lnTo>
                    <a:pt x="263043" y="1053121"/>
                  </a:lnTo>
                  <a:lnTo>
                    <a:pt x="226549" y="1026629"/>
                  </a:lnTo>
                  <a:lnTo>
                    <a:pt x="192396" y="998816"/>
                  </a:lnTo>
                  <a:lnTo>
                    <a:pt x="160684" y="969748"/>
                  </a:lnTo>
                  <a:lnTo>
                    <a:pt x="131515" y="939488"/>
                  </a:lnTo>
                  <a:lnTo>
                    <a:pt x="104987" y="908104"/>
                  </a:lnTo>
                  <a:lnTo>
                    <a:pt x="81204" y="875660"/>
                  </a:lnTo>
                  <a:lnTo>
                    <a:pt x="60264" y="842221"/>
                  </a:lnTo>
                  <a:lnTo>
                    <a:pt x="42270" y="807853"/>
                  </a:lnTo>
                  <a:lnTo>
                    <a:pt x="27321" y="772621"/>
                  </a:lnTo>
                  <a:lnTo>
                    <a:pt x="6964" y="699827"/>
                  </a:lnTo>
                  <a:lnTo>
                    <a:pt x="0" y="624361"/>
                  </a:lnTo>
                  <a:close/>
                </a:path>
              </a:pathLst>
            </a:custGeom>
            <a:ln w="25370">
              <a:solidFill>
                <a:srgbClr val="72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448000" y="3264382"/>
            <a:ext cx="1182370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97485">
              <a:lnSpc>
                <a:spcPts val="2800"/>
              </a:lnSpc>
              <a:spcBef>
                <a:spcPts val="254"/>
              </a:spcBef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Learn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classifier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93031" y="3391589"/>
            <a:ext cx="2478405" cy="2964815"/>
            <a:chOff x="4493031" y="3391589"/>
            <a:chExt cx="2478405" cy="2964815"/>
          </a:xfrm>
        </p:grpSpPr>
        <p:sp>
          <p:nvSpPr>
            <p:cNvPr id="27" name="object 27"/>
            <p:cNvSpPr/>
            <p:nvPr/>
          </p:nvSpPr>
          <p:spPr>
            <a:xfrm>
              <a:off x="4493031" y="3391589"/>
              <a:ext cx="852054" cy="5444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0427" y="3643881"/>
              <a:ext cx="476250" cy="13335"/>
            </a:xfrm>
            <a:custGeom>
              <a:avLst/>
              <a:gdLst/>
              <a:ahLst/>
              <a:cxnLst/>
              <a:rect l="l" t="t" r="r" b="b"/>
              <a:pathLst>
                <a:path w="476250" h="13335">
                  <a:moveTo>
                    <a:pt x="-28540" y="6382"/>
                  </a:moveTo>
                  <a:lnTo>
                    <a:pt x="504514" y="6382"/>
                  </a:lnTo>
                </a:path>
              </a:pathLst>
            </a:custGeom>
            <a:ln w="69846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14097" y="3520221"/>
              <a:ext cx="259079" cy="256540"/>
            </a:xfrm>
            <a:custGeom>
              <a:avLst/>
              <a:gdLst/>
              <a:ahLst/>
              <a:cxnLst/>
              <a:rect l="l" t="t" r="r" b="b"/>
              <a:pathLst>
                <a:path w="259079" h="256539">
                  <a:moveTo>
                    <a:pt x="31303" y="0"/>
                  </a:moveTo>
                  <a:lnTo>
                    <a:pt x="20405" y="1006"/>
                  </a:lnTo>
                  <a:lnTo>
                    <a:pt x="10678" y="6022"/>
                  </a:lnTo>
                  <a:lnTo>
                    <a:pt x="3368" y="14683"/>
                  </a:lnTo>
                  <a:lnTo>
                    <a:pt x="0" y="25506"/>
                  </a:lnTo>
                  <a:lnTo>
                    <a:pt x="1007" y="36400"/>
                  </a:lnTo>
                  <a:lnTo>
                    <a:pt x="6027" y="46123"/>
                  </a:lnTo>
                  <a:lnTo>
                    <a:pt x="14696" y="53431"/>
                  </a:lnTo>
                  <a:lnTo>
                    <a:pt x="145671" y="125186"/>
                  </a:lnTo>
                  <a:lnTo>
                    <a:pt x="18722" y="203850"/>
                  </a:lnTo>
                  <a:lnTo>
                    <a:pt x="10461" y="211609"/>
                  </a:lnTo>
                  <a:lnTo>
                    <a:pt x="5973" y="221587"/>
                  </a:lnTo>
                  <a:lnTo>
                    <a:pt x="5554" y="232520"/>
                  </a:lnTo>
                  <a:lnTo>
                    <a:pt x="9502" y="243144"/>
                  </a:lnTo>
                  <a:lnTo>
                    <a:pt x="17263" y="251405"/>
                  </a:lnTo>
                  <a:lnTo>
                    <a:pt x="27245" y="255893"/>
                  </a:lnTo>
                  <a:lnTo>
                    <a:pt x="38182" y="256311"/>
                  </a:lnTo>
                  <a:lnTo>
                    <a:pt x="48808" y="252364"/>
                  </a:lnTo>
                  <a:lnTo>
                    <a:pt x="258930" y="122138"/>
                  </a:lnTo>
                  <a:lnTo>
                    <a:pt x="42128" y="3368"/>
                  </a:lnTo>
                  <a:lnTo>
                    <a:pt x="31303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14340" y="4862779"/>
              <a:ext cx="1844675" cy="1480820"/>
            </a:xfrm>
            <a:custGeom>
              <a:avLst/>
              <a:gdLst/>
              <a:ahLst/>
              <a:cxnLst/>
              <a:rect l="l" t="t" r="r" b="b"/>
              <a:pathLst>
                <a:path w="1844675" h="1480820">
                  <a:moveTo>
                    <a:pt x="922058" y="0"/>
                  </a:moveTo>
                  <a:lnTo>
                    <a:pt x="0" y="740323"/>
                  </a:lnTo>
                  <a:lnTo>
                    <a:pt x="922058" y="1480644"/>
                  </a:lnTo>
                  <a:lnTo>
                    <a:pt x="1844116" y="740323"/>
                  </a:lnTo>
                  <a:lnTo>
                    <a:pt x="92205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14340" y="4862779"/>
              <a:ext cx="1844675" cy="1480820"/>
            </a:xfrm>
            <a:custGeom>
              <a:avLst/>
              <a:gdLst/>
              <a:ahLst/>
              <a:cxnLst/>
              <a:rect l="l" t="t" r="r" b="b"/>
              <a:pathLst>
                <a:path w="1844675" h="1480820">
                  <a:moveTo>
                    <a:pt x="0" y="740321"/>
                  </a:moveTo>
                  <a:lnTo>
                    <a:pt x="922058" y="0"/>
                  </a:lnTo>
                  <a:lnTo>
                    <a:pt x="1844121" y="740321"/>
                  </a:lnTo>
                  <a:lnTo>
                    <a:pt x="922058" y="1480642"/>
                  </a:lnTo>
                  <a:lnTo>
                    <a:pt x="0" y="740321"/>
                  </a:lnTo>
                  <a:close/>
                </a:path>
              </a:pathLst>
            </a:custGeom>
            <a:ln w="25371">
              <a:solidFill>
                <a:srgbClr val="C7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85053" y="5407748"/>
            <a:ext cx="13087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Evaluate?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93031" y="4260267"/>
            <a:ext cx="1816735" cy="1637664"/>
            <a:chOff x="4493031" y="4260267"/>
            <a:chExt cx="1816735" cy="1637664"/>
          </a:xfrm>
        </p:grpSpPr>
        <p:sp>
          <p:nvSpPr>
            <p:cNvPr id="34" name="object 34"/>
            <p:cNvSpPr/>
            <p:nvPr/>
          </p:nvSpPr>
          <p:spPr>
            <a:xfrm>
              <a:off x="4493031" y="5353396"/>
              <a:ext cx="893617" cy="544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40415" y="5604890"/>
              <a:ext cx="517525" cy="13335"/>
            </a:xfrm>
            <a:custGeom>
              <a:avLst/>
              <a:gdLst/>
              <a:ahLst/>
              <a:cxnLst/>
              <a:rect l="l" t="t" r="r" b="b"/>
              <a:pathLst>
                <a:path w="517525" h="13335">
                  <a:moveTo>
                    <a:pt x="-28540" y="6437"/>
                  </a:moveTo>
                  <a:lnTo>
                    <a:pt x="545785" y="6437"/>
                  </a:lnTo>
                </a:path>
              </a:pathLst>
            </a:custGeom>
            <a:ln w="69955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55555" y="5480895"/>
              <a:ext cx="259079" cy="256540"/>
            </a:xfrm>
            <a:custGeom>
              <a:avLst/>
              <a:gdLst/>
              <a:ahLst/>
              <a:cxnLst/>
              <a:rect l="l" t="t" r="r" b="b"/>
              <a:pathLst>
                <a:path w="259079" h="256539">
                  <a:moveTo>
                    <a:pt x="31349" y="0"/>
                  </a:moveTo>
                  <a:lnTo>
                    <a:pt x="20451" y="981"/>
                  </a:lnTo>
                  <a:lnTo>
                    <a:pt x="10715" y="5980"/>
                  </a:lnTo>
                  <a:lnTo>
                    <a:pt x="3388" y="14635"/>
                  </a:lnTo>
                  <a:lnTo>
                    <a:pt x="0" y="25448"/>
                  </a:lnTo>
                  <a:lnTo>
                    <a:pt x="985" y="36344"/>
                  </a:lnTo>
                  <a:lnTo>
                    <a:pt x="5985" y="46077"/>
                  </a:lnTo>
                  <a:lnTo>
                    <a:pt x="14641" y="53396"/>
                  </a:lnTo>
                  <a:lnTo>
                    <a:pt x="145476" y="125403"/>
                  </a:lnTo>
                  <a:lnTo>
                    <a:pt x="18387" y="203828"/>
                  </a:lnTo>
                  <a:lnTo>
                    <a:pt x="10105" y="211572"/>
                  </a:lnTo>
                  <a:lnTo>
                    <a:pt x="5593" y="221542"/>
                  </a:lnTo>
                  <a:lnTo>
                    <a:pt x="5152" y="232474"/>
                  </a:lnTo>
                  <a:lnTo>
                    <a:pt x="9078" y="243106"/>
                  </a:lnTo>
                  <a:lnTo>
                    <a:pt x="16823" y="251381"/>
                  </a:lnTo>
                  <a:lnTo>
                    <a:pt x="26796" y="255889"/>
                  </a:lnTo>
                  <a:lnTo>
                    <a:pt x="37733" y="256329"/>
                  </a:lnTo>
                  <a:lnTo>
                    <a:pt x="48372" y="252403"/>
                  </a:lnTo>
                  <a:lnTo>
                    <a:pt x="258747" y="122584"/>
                  </a:lnTo>
                  <a:lnTo>
                    <a:pt x="42162" y="3396"/>
                  </a:lnTo>
                  <a:lnTo>
                    <a:pt x="31349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64873" y="4260267"/>
              <a:ext cx="544483" cy="8977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36398" y="4281005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5066"/>
                  </a:lnTo>
                </a:path>
              </a:pathLst>
            </a:custGeom>
            <a:ln w="57091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08166" y="4606518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24659" y="0"/>
                  </a:moveTo>
                  <a:lnTo>
                    <a:pt x="13932" y="3657"/>
                  </a:lnTo>
                  <a:lnTo>
                    <a:pt x="5466" y="11197"/>
                  </a:lnTo>
                  <a:lnTo>
                    <a:pt x="712" y="21053"/>
                  </a:lnTo>
                  <a:lnTo>
                    <a:pt x="0" y="31972"/>
                  </a:lnTo>
                  <a:lnTo>
                    <a:pt x="3657" y="42697"/>
                  </a:lnTo>
                  <a:lnTo>
                    <a:pt x="128232" y="256197"/>
                  </a:lnTo>
                  <a:lnTo>
                    <a:pt x="194325" y="142913"/>
                  </a:lnTo>
                  <a:lnTo>
                    <a:pt x="128232" y="142913"/>
                  </a:lnTo>
                  <a:lnTo>
                    <a:pt x="52971" y="13932"/>
                  </a:lnTo>
                  <a:lnTo>
                    <a:pt x="45437" y="5466"/>
                  </a:lnTo>
                  <a:lnTo>
                    <a:pt x="35580" y="712"/>
                  </a:lnTo>
                  <a:lnTo>
                    <a:pt x="24659" y="0"/>
                  </a:lnTo>
                  <a:close/>
                </a:path>
                <a:path w="256539" h="256539">
                  <a:moveTo>
                    <a:pt x="231793" y="0"/>
                  </a:moveTo>
                  <a:lnTo>
                    <a:pt x="220875" y="712"/>
                  </a:lnTo>
                  <a:lnTo>
                    <a:pt x="211019" y="5466"/>
                  </a:lnTo>
                  <a:lnTo>
                    <a:pt x="203479" y="13932"/>
                  </a:lnTo>
                  <a:lnTo>
                    <a:pt x="128232" y="142913"/>
                  </a:lnTo>
                  <a:lnTo>
                    <a:pt x="194325" y="142913"/>
                  </a:lnTo>
                  <a:lnTo>
                    <a:pt x="252793" y="42697"/>
                  </a:lnTo>
                  <a:lnTo>
                    <a:pt x="256456" y="31972"/>
                  </a:lnTo>
                  <a:lnTo>
                    <a:pt x="255743" y="21053"/>
                  </a:lnTo>
                  <a:lnTo>
                    <a:pt x="250986" y="11197"/>
                  </a:lnTo>
                  <a:lnTo>
                    <a:pt x="242519" y="3657"/>
                  </a:lnTo>
                  <a:lnTo>
                    <a:pt x="231793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6353689" y="990035"/>
          <a:ext cx="2203450" cy="1887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075"/>
                <a:gridCol w="1095375"/>
              </a:tblGrid>
              <a:tr h="365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95C500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95C500"/>
                    </a:solidFill>
                  </a:tcPr>
                </a:tc>
              </a:tr>
              <a:tr h="30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30" dirty="0">
                          <a:latin typeface="DejaVu Sans"/>
                          <a:cs typeface="DejaVu Sans"/>
                        </a:rPr>
                        <a:t>good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20" dirty="0">
                          <a:latin typeface="DejaVu Sans"/>
                          <a:cs typeface="DejaVu Sans"/>
                        </a:rPr>
                        <a:t>1.0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</a:tr>
              <a:tr h="30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75" dirty="0">
                          <a:latin typeface="DejaVu Sans"/>
                          <a:cs typeface="DejaVu Sans"/>
                        </a:rPr>
                        <a:t>awesome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70" dirty="0">
                          <a:latin typeface="DejaVu Sans"/>
                          <a:cs typeface="DejaVu Sans"/>
                        </a:rPr>
                        <a:t>1.7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</a:tcPr>
                </a:tc>
              </a:tr>
              <a:tr h="30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90" dirty="0">
                          <a:latin typeface="DejaVu Sans"/>
                          <a:cs typeface="DejaVu Sans"/>
                        </a:rPr>
                        <a:t>bad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45" dirty="0">
                          <a:latin typeface="DejaVu Sans"/>
                          <a:cs typeface="DejaVu Sans"/>
                        </a:rPr>
                        <a:t>-1.0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</a:tr>
              <a:tr h="30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65" dirty="0">
                          <a:latin typeface="DejaVu Sans"/>
                          <a:cs typeface="DejaVu Sans"/>
                        </a:rPr>
                        <a:t>awful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35" dirty="0">
                          <a:latin typeface="DejaVu Sans"/>
                          <a:cs typeface="DejaVu Sans"/>
                        </a:rPr>
                        <a:t>-3.3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</a:tcPr>
                </a:tc>
              </a:tr>
              <a:tr h="30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…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…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5964377" y="1691639"/>
            <a:ext cx="669290" cy="1405255"/>
            <a:chOff x="5964377" y="1691639"/>
            <a:chExt cx="669290" cy="1405255"/>
          </a:xfrm>
        </p:grpSpPr>
        <p:sp>
          <p:nvSpPr>
            <p:cNvPr id="42" name="object 42"/>
            <p:cNvSpPr/>
            <p:nvPr/>
          </p:nvSpPr>
          <p:spPr>
            <a:xfrm>
              <a:off x="5964377" y="1691639"/>
              <a:ext cx="669174" cy="1404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6398" y="1994582"/>
              <a:ext cx="307975" cy="1023619"/>
            </a:xfrm>
            <a:custGeom>
              <a:avLst/>
              <a:gdLst/>
              <a:ahLst/>
              <a:cxnLst/>
              <a:rect l="l" t="t" r="r" b="b"/>
              <a:pathLst>
                <a:path w="307975" h="1023619">
                  <a:moveTo>
                    <a:pt x="0" y="1023457"/>
                  </a:moveTo>
                  <a:lnTo>
                    <a:pt x="307549" y="0"/>
                  </a:lnTo>
                </a:path>
              </a:pathLst>
            </a:custGeom>
            <a:ln w="57090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70445" y="1940331"/>
              <a:ext cx="248285" cy="275590"/>
            </a:xfrm>
            <a:custGeom>
              <a:avLst/>
              <a:gdLst/>
              <a:ahLst/>
              <a:cxnLst/>
              <a:rect l="l" t="t" r="r" b="b"/>
              <a:pathLst>
                <a:path w="248285" h="275589">
                  <a:moveTo>
                    <a:pt x="215917" y="108483"/>
                  </a:moveTo>
                  <a:lnTo>
                    <a:pt x="157202" y="108483"/>
                  </a:lnTo>
                  <a:lnTo>
                    <a:pt x="192152" y="253669"/>
                  </a:lnTo>
                  <a:lnTo>
                    <a:pt x="196930" y="263941"/>
                  </a:lnTo>
                  <a:lnTo>
                    <a:pt x="205000" y="271329"/>
                  </a:lnTo>
                  <a:lnTo>
                    <a:pt x="215253" y="275154"/>
                  </a:lnTo>
                  <a:lnTo>
                    <a:pt x="226582" y="274739"/>
                  </a:lnTo>
                  <a:lnTo>
                    <a:pt x="236860" y="269954"/>
                  </a:lnTo>
                  <a:lnTo>
                    <a:pt x="244251" y="261881"/>
                  </a:lnTo>
                  <a:lnTo>
                    <a:pt x="248074" y="251630"/>
                  </a:lnTo>
                  <a:lnTo>
                    <a:pt x="247651" y="240309"/>
                  </a:lnTo>
                  <a:lnTo>
                    <a:pt x="215917" y="108483"/>
                  </a:lnTo>
                  <a:close/>
                </a:path>
                <a:path w="248285" h="275589">
                  <a:moveTo>
                    <a:pt x="189803" y="0"/>
                  </a:moveTo>
                  <a:lnTo>
                    <a:pt x="9056" y="168630"/>
                  </a:lnTo>
                  <a:lnTo>
                    <a:pt x="2460" y="177851"/>
                  </a:lnTo>
                  <a:lnTo>
                    <a:pt x="0" y="188514"/>
                  </a:lnTo>
                  <a:lnTo>
                    <a:pt x="1718" y="199321"/>
                  </a:lnTo>
                  <a:lnTo>
                    <a:pt x="7659" y="208978"/>
                  </a:lnTo>
                  <a:lnTo>
                    <a:pt x="16880" y="215567"/>
                  </a:lnTo>
                  <a:lnTo>
                    <a:pt x="27543" y="218024"/>
                  </a:lnTo>
                  <a:lnTo>
                    <a:pt x="38351" y="216304"/>
                  </a:lnTo>
                  <a:lnTo>
                    <a:pt x="48007" y="210362"/>
                  </a:lnTo>
                  <a:lnTo>
                    <a:pt x="157202" y="108483"/>
                  </a:lnTo>
                  <a:lnTo>
                    <a:pt x="215917" y="108483"/>
                  </a:lnTo>
                  <a:lnTo>
                    <a:pt x="189803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29</a:t>
            </a:fld>
            <a:endParaRPr spc="-5" dirty="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41" y="76339"/>
            <a:ext cx="921385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It’s </a:t>
            </a:r>
            <a:r>
              <a:rPr spc="60" dirty="0"/>
              <a:t>a </a:t>
            </a:r>
            <a:r>
              <a:rPr spc="100" dirty="0"/>
              <a:t>big </a:t>
            </a:r>
            <a:r>
              <a:rPr spc="25" dirty="0"/>
              <a:t>day </a:t>
            </a:r>
            <a:r>
              <a:rPr spc="-180" dirty="0"/>
              <a:t>&amp; </a:t>
            </a:r>
            <a:r>
              <a:rPr spc="-50" dirty="0"/>
              <a:t>I </a:t>
            </a:r>
            <a:r>
              <a:rPr spc="30" dirty="0"/>
              <a:t>want </a:t>
            </a:r>
            <a:r>
              <a:rPr spc="50" dirty="0"/>
              <a:t>to </a:t>
            </a:r>
            <a:r>
              <a:rPr spc="100" dirty="0"/>
              <a:t>book </a:t>
            </a:r>
            <a:r>
              <a:rPr spc="60" dirty="0"/>
              <a:t>a </a:t>
            </a:r>
            <a:r>
              <a:rPr spc="40" dirty="0"/>
              <a:t>table </a:t>
            </a:r>
            <a:r>
              <a:rPr spc="-10" dirty="0"/>
              <a:t>at  </a:t>
            </a:r>
            <a:r>
              <a:rPr spc="60" dirty="0"/>
              <a:t>a </a:t>
            </a:r>
            <a:r>
              <a:rPr spc="105" dirty="0"/>
              <a:t>nice </a:t>
            </a:r>
            <a:r>
              <a:rPr spc="120" dirty="0"/>
              <a:t>Japanese</a:t>
            </a:r>
            <a:r>
              <a:rPr spc="45" dirty="0"/>
              <a:t> </a:t>
            </a:r>
            <a:r>
              <a:rPr spc="30" dirty="0"/>
              <a:t>restaurant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359482"/>
            <a:ext cx="8209280" cy="5241290"/>
            <a:chOff x="0" y="1359482"/>
            <a:chExt cx="8209280" cy="5241290"/>
          </a:xfrm>
        </p:grpSpPr>
        <p:sp>
          <p:nvSpPr>
            <p:cNvPr id="4" name="object 4"/>
            <p:cNvSpPr/>
            <p:nvPr/>
          </p:nvSpPr>
          <p:spPr>
            <a:xfrm>
              <a:off x="2987903" y="1534731"/>
              <a:ext cx="4888496" cy="3258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0178" y="3809923"/>
              <a:ext cx="3479076" cy="2638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675371"/>
              <a:ext cx="2249309" cy="22363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22" y="1372172"/>
              <a:ext cx="4731385" cy="2482215"/>
            </a:xfrm>
            <a:custGeom>
              <a:avLst/>
              <a:gdLst/>
              <a:ahLst/>
              <a:cxnLst/>
              <a:rect l="l" t="t" r="r" b="b"/>
              <a:pathLst>
                <a:path w="4731385" h="2482215">
                  <a:moveTo>
                    <a:pt x="2404184" y="98"/>
                  </a:moveTo>
                  <a:lnTo>
                    <a:pt x="2350430" y="0"/>
                  </a:lnTo>
                  <a:lnTo>
                    <a:pt x="2296745" y="453"/>
                  </a:lnTo>
                  <a:lnTo>
                    <a:pt x="2243151" y="1456"/>
                  </a:lnTo>
                  <a:lnTo>
                    <a:pt x="2189668" y="3007"/>
                  </a:lnTo>
                  <a:lnTo>
                    <a:pt x="2136319" y="5102"/>
                  </a:lnTo>
                  <a:lnTo>
                    <a:pt x="2083124" y="7740"/>
                  </a:lnTo>
                  <a:lnTo>
                    <a:pt x="2030104" y="10918"/>
                  </a:lnTo>
                  <a:lnTo>
                    <a:pt x="1977281" y="14633"/>
                  </a:lnTo>
                  <a:lnTo>
                    <a:pt x="1924675" y="18883"/>
                  </a:lnTo>
                  <a:lnTo>
                    <a:pt x="1872309" y="23665"/>
                  </a:lnTo>
                  <a:lnTo>
                    <a:pt x="1820203" y="28977"/>
                  </a:lnTo>
                  <a:lnTo>
                    <a:pt x="1768378" y="34817"/>
                  </a:lnTo>
                  <a:lnTo>
                    <a:pt x="1716856" y="41181"/>
                  </a:lnTo>
                  <a:lnTo>
                    <a:pt x="1665657" y="48068"/>
                  </a:lnTo>
                  <a:lnTo>
                    <a:pt x="1614804" y="55474"/>
                  </a:lnTo>
                  <a:lnTo>
                    <a:pt x="1564316" y="63398"/>
                  </a:lnTo>
                  <a:lnTo>
                    <a:pt x="1514216" y="71837"/>
                  </a:lnTo>
                  <a:lnTo>
                    <a:pt x="1464525" y="80788"/>
                  </a:lnTo>
                  <a:lnTo>
                    <a:pt x="1415263" y="90249"/>
                  </a:lnTo>
                  <a:lnTo>
                    <a:pt x="1366452" y="100217"/>
                  </a:lnTo>
                  <a:lnTo>
                    <a:pt x="1318113" y="110690"/>
                  </a:lnTo>
                  <a:lnTo>
                    <a:pt x="1270268" y="121665"/>
                  </a:lnTo>
                  <a:lnTo>
                    <a:pt x="1222937" y="133140"/>
                  </a:lnTo>
                  <a:lnTo>
                    <a:pt x="1176141" y="145112"/>
                  </a:lnTo>
                  <a:lnTo>
                    <a:pt x="1129903" y="157579"/>
                  </a:lnTo>
                  <a:lnTo>
                    <a:pt x="1084242" y="170539"/>
                  </a:lnTo>
                  <a:lnTo>
                    <a:pt x="1039181" y="183988"/>
                  </a:lnTo>
                  <a:lnTo>
                    <a:pt x="994741" y="197925"/>
                  </a:lnTo>
                  <a:lnTo>
                    <a:pt x="950942" y="212346"/>
                  </a:lnTo>
                  <a:lnTo>
                    <a:pt x="907805" y="227250"/>
                  </a:lnTo>
                  <a:lnTo>
                    <a:pt x="865353" y="242633"/>
                  </a:lnTo>
                  <a:lnTo>
                    <a:pt x="823606" y="258494"/>
                  </a:lnTo>
                  <a:lnTo>
                    <a:pt x="782586" y="274829"/>
                  </a:lnTo>
                  <a:lnTo>
                    <a:pt x="742313" y="291637"/>
                  </a:lnTo>
                  <a:lnTo>
                    <a:pt x="702808" y="308915"/>
                  </a:lnTo>
                  <a:lnTo>
                    <a:pt x="664094" y="326660"/>
                  </a:lnTo>
                  <a:lnTo>
                    <a:pt x="626191" y="344869"/>
                  </a:lnTo>
                  <a:lnTo>
                    <a:pt x="589120" y="363541"/>
                  </a:lnTo>
                  <a:lnTo>
                    <a:pt x="552903" y="382673"/>
                  </a:lnTo>
                  <a:lnTo>
                    <a:pt x="517561" y="402262"/>
                  </a:lnTo>
                  <a:lnTo>
                    <a:pt x="483114" y="422306"/>
                  </a:lnTo>
                  <a:lnTo>
                    <a:pt x="449585" y="442802"/>
                  </a:lnTo>
                  <a:lnTo>
                    <a:pt x="416994" y="463747"/>
                  </a:lnTo>
                  <a:lnTo>
                    <a:pt x="385363" y="485140"/>
                  </a:lnTo>
                  <a:lnTo>
                    <a:pt x="325063" y="529258"/>
                  </a:lnTo>
                  <a:lnTo>
                    <a:pt x="289434" y="557739"/>
                  </a:lnTo>
                  <a:lnTo>
                    <a:pt x="255930" y="586501"/>
                  </a:lnTo>
                  <a:lnTo>
                    <a:pt x="224542" y="615525"/>
                  </a:lnTo>
                  <a:lnTo>
                    <a:pt x="195258" y="644791"/>
                  </a:lnTo>
                  <a:lnTo>
                    <a:pt x="168066" y="674280"/>
                  </a:lnTo>
                  <a:lnTo>
                    <a:pt x="142956" y="703974"/>
                  </a:lnTo>
                  <a:lnTo>
                    <a:pt x="98938" y="763897"/>
                  </a:lnTo>
                  <a:lnTo>
                    <a:pt x="63114" y="824407"/>
                  </a:lnTo>
                  <a:lnTo>
                    <a:pt x="35396" y="885351"/>
                  </a:lnTo>
                  <a:lnTo>
                    <a:pt x="15697" y="946575"/>
                  </a:lnTo>
                  <a:lnTo>
                    <a:pt x="3928" y="1007927"/>
                  </a:lnTo>
                  <a:lnTo>
                    <a:pt x="0" y="1069252"/>
                  </a:lnTo>
                  <a:lnTo>
                    <a:pt x="948" y="1099857"/>
                  </a:lnTo>
                  <a:lnTo>
                    <a:pt x="8617" y="1160857"/>
                  </a:lnTo>
                  <a:lnTo>
                    <a:pt x="23906" y="1221447"/>
                  </a:lnTo>
                  <a:lnTo>
                    <a:pt x="46727" y="1281475"/>
                  </a:lnTo>
                  <a:lnTo>
                    <a:pt x="76992" y="1340788"/>
                  </a:lnTo>
                  <a:lnTo>
                    <a:pt x="114613" y="1399232"/>
                  </a:lnTo>
                  <a:lnTo>
                    <a:pt x="159501" y="1456655"/>
                  </a:lnTo>
                  <a:lnTo>
                    <a:pt x="211568" y="1512902"/>
                  </a:lnTo>
                  <a:lnTo>
                    <a:pt x="240266" y="1540537"/>
                  </a:lnTo>
                  <a:lnTo>
                    <a:pt x="270726" y="1567821"/>
                  </a:lnTo>
                  <a:lnTo>
                    <a:pt x="302936" y="1594734"/>
                  </a:lnTo>
                  <a:lnTo>
                    <a:pt x="336885" y="1621258"/>
                  </a:lnTo>
                  <a:lnTo>
                    <a:pt x="372564" y="1647374"/>
                  </a:lnTo>
                  <a:lnTo>
                    <a:pt x="409959" y="1673061"/>
                  </a:lnTo>
                  <a:lnTo>
                    <a:pt x="449061" y="1698302"/>
                  </a:lnTo>
                  <a:lnTo>
                    <a:pt x="489859" y="1723076"/>
                  </a:lnTo>
                  <a:lnTo>
                    <a:pt x="532341" y="1747365"/>
                  </a:lnTo>
                  <a:lnTo>
                    <a:pt x="576496" y="1771150"/>
                  </a:lnTo>
                  <a:lnTo>
                    <a:pt x="622313" y="1794411"/>
                  </a:lnTo>
                  <a:lnTo>
                    <a:pt x="669782" y="1817130"/>
                  </a:lnTo>
                  <a:lnTo>
                    <a:pt x="718890" y="1839286"/>
                  </a:lnTo>
                  <a:lnTo>
                    <a:pt x="769628" y="1860862"/>
                  </a:lnTo>
                  <a:lnTo>
                    <a:pt x="821984" y="1881837"/>
                  </a:lnTo>
                  <a:lnTo>
                    <a:pt x="875947" y="1902193"/>
                  </a:lnTo>
                  <a:lnTo>
                    <a:pt x="931506" y="1921911"/>
                  </a:lnTo>
                  <a:lnTo>
                    <a:pt x="988650" y="1940970"/>
                  </a:lnTo>
                  <a:lnTo>
                    <a:pt x="1047368" y="1959353"/>
                  </a:lnTo>
                  <a:lnTo>
                    <a:pt x="1107648" y="1977041"/>
                  </a:lnTo>
                  <a:lnTo>
                    <a:pt x="1169481" y="1994013"/>
                  </a:lnTo>
                  <a:lnTo>
                    <a:pt x="1268591" y="2482074"/>
                  </a:lnTo>
                  <a:lnTo>
                    <a:pt x="2020913" y="2129534"/>
                  </a:lnTo>
                  <a:lnTo>
                    <a:pt x="2078127" y="2133028"/>
                  </a:lnTo>
                  <a:lnTo>
                    <a:pt x="2135294" y="2135881"/>
                  </a:lnTo>
                  <a:lnTo>
                    <a:pt x="2192394" y="2138100"/>
                  </a:lnTo>
                  <a:lnTo>
                    <a:pt x="2249406" y="2139689"/>
                  </a:lnTo>
                  <a:lnTo>
                    <a:pt x="2306307" y="2140652"/>
                  </a:lnTo>
                  <a:lnTo>
                    <a:pt x="2363077" y="2140994"/>
                  </a:lnTo>
                  <a:lnTo>
                    <a:pt x="2419694" y="2140720"/>
                  </a:lnTo>
                  <a:lnTo>
                    <a:pt x="2476137" y="2139834"/>
                  </a:lnTo>
                  <a:lnTo>
                    <a:pt x="2532384" y="2138341"/>
                  </a:lnTo>
                  <a:lnTo>
                    <a:pt x="2588413" y="2136246"/>
                  </a:lnTo>
                  <a:lnTo>
                    <a:pt x="2644205" y="2133553"/>
                  </a:lnTo>
                  <a:lnTo>
                    <a:pt x="2699736" y="2130267"/>
                  </a:lnTo>
                  <a:lnTo>
                    <a:pt x="2754986" y="2126393"/>
                  </a:lnTo>
                  <a:lnTo>
                    <a:pt x="2809933" y="2121935"/>
                  </a:lnTo>
                  <a:lnTo>
                    <a:pt x="2864556" y="2116898"/>
                  </a:lnTo>
                  <a:lnTo>
                    <a:pt x="2918834" y="2111286"/>
                  </a:lnTo>
                  <a:lnTo>
                    <a:pt x="2972745" y="2105104"/>
                  </a:lnTo>
                  <a:lnTo>
                    <a:pt x="3026267" y="2098358"/>
                  </a:lnTo>
                  <a:lnTo>
                    <a:pt x="3079380" y="2091050"/>
                  </a:lnTo>
                  <a:lnTo>
                    <a:pt x="3132061" y="2083187"/>
                  </a:lnTo>
                  <a:lnTo>
                    <a:pt x="3184290" y="2074773"/>
                  </a:lnTo>
                  <a:lnTo>
                    <a:pt x="3236045" y="2065812"/>
                  </a:lnTo>
                  <a:lnTo>
                    <a:pt x="3287305" y="2056309"/>
                  </a:lnTo>
                  <a:lnTo>
                    <a:pt x="3338048" y="2046269"/>
                  </a:lnTo>
                  <a:lnTo>
                    <a:pt x="3388252" y="2035696"/>
                  </a:lnTo>
                  <a:lnTo>
                    <a:pt x="3437897" y="2024595"/>
                  </a:lnTo>
                  <a:lnTo>
                    <a:pt x="3486962" y="2012970"/>
                  </a:lnTo>
                  <a:lnTo>
                    <a:pt x="3535424" y="2000827"/>
                  </a:lnTo>
                  <a:lnTo>
                    <a:pt x="3583262" y="1988170"/>
                  </a:lnTo>
                  <a:lnTo>
                    <a:pt x="3630455" y="1975003"/>
                  </a:lnTo>
                  <a:lnTo>
                    <a:pt x="3676981" y="1961332"/>
                  </a:lnTo>
                  <a:lnTo>
                    <a:pt x="3722819" y="1947160"/>
                  </a:lnTo>
                  <a:lnTo>
                    <a:pt x="3767949" y="1932493"/>
                  </a:lnTo>
                  <a:lnTo>
                    <a:pt x="3812347" y="1917336"/>
                  </a:lnTo>
                  <a:lnTo>
                    <a:pt x="3855993" y="1901691"/>
                  </a:lnTo>
                  <a:lnTo>
                    <a:pt x="3898866" y="1885566"/>
                  </a:lnTo>
                  <a:lnTo>
                    <a:pt x="3940943" y="1868963"/>
                  </a:lnTo>
                  <a:lnTo>
                    <a:pt x="3982204" y="1851888"/>
                  </a:lnTo>
                  <a:lnTo>
                    <a:pt x="4022628" y="1834346"/>
                  </a:lnTo>
                  <a:lnTo>
                    <a:pt x="4062192" y="1816340"/>
                  </a:lnTo>
                  <a:lnTo>
                    <a:pt x="4100876" y="1797877"/>
                  </a:lnTo>
                  <a:lnTo>
                    <a:pt x="4138657" y="1778959"/>
                  </a:lnTo>
                  <a:lnTo>
                    <a:pt x="4175516" y="1759593"/>
                  </a:lnTo>
                  <a:lnTo>
                    <a:pt x="4211429" y="1739782"/>
                  </a:lnTo>
                  <a:lnTo>
                    <a:pt x="4246377" y="1719531"/>
                  </a:lnTo>
                  <a:lnTo>
                    <a:pt x="4280336" y="1698845"/>
                  </a:lnTo>
                  <a:lnTo>
                    <a:pt x="4313287" y="1677729"/>
                  </a:lnTo>
                  <a:lnTo>
                    <a:pt x="4345208" y="1656187"/>
                  </a:lnTo>
                  <a:lnTo>
                    <a:pt x="4405872" y="1611844"/>
                  </a:lnTo>
                  <a:lnTo>
                    <a:pt x="4441501" y="1583363"/>
                  </a:lnTo>
                  <a:lnTo>
                    <a:pt x="4475004" y="1554601"/>
                  </a:lnTo>
                  <a:lnTo>
                    <a:pt x="4506393" y="1525577"/>
                  </a:lnTo>
                  <a:lnTo>
                    <a:pt x="4535677" y="1496311"/>
                  </a:lnTo>
                  <a:lnTo>
                    <a:pt x="4562869" y="1466822"/>
                  </a:lnTo>
                  <a:lnTo>
                    <a:pt x="4587979" y="1437128"/>
                  </a:lnTo>
                  <a:lnTo>
                    <a:pt x="4631997" y="1377205"/>
                  </a:lnTo>
                  <a:lnTo>
                    <a:pt x="4667821" y="1316695"/>
                  </a:lnTo>
                  <a:lnTo>
                    <a:pt x="4695539" y="1255751"/>
                  </a:lnTo>
                  <a:lnTo>
                    <a:pt x="4715238" y="1194527"/>
                  </a:lnTo>
                  <a:lnTo>
                    <a:pt x="4727008" y="1133176"/>
                  </a:lnTo>
                  <a:lnTo>
                    <a:pt x="4730936" y="1071850"/>
                  </a:lnTo>
                  <a:lnTo>
                    <a:pt x="4729988" y="1041245"/>
                  </a:lnTo>
                  <a:lnTo>
                    <a:pt x="4722320" y="980246"/>
                  </a:lnTo>
                  <a:lnTo>
                    <a:pt x="4707031" y="919655"/>
                  </a:lnTo>
                  <a:lnTo>
                    <a:pt x="4684210" y="859627"/>
                  </a:lnTo>
                  <a:lnTo>
                    <a:pt x="4653945" y="800314"/>
                  </a:lnTo>
                  <a:lnTo>
                    <a:pt x="4616325" y="741870"/>
                  </a:lnTo>
                  <a:lnTo>
                    <a:pt x="4571437" y="684448"/>
                  </a:lnTo>
                  <a:lnTo>
                    <a:pt x="4519371" y="628200"/>
                  </a:lnTo>
                  <a:lnTo>
                    <a:pt x="4490673" y="600565"/>
                  </a:lnTo>
                  <a:lnTo>
                    <a:pt x="4460213" y="573281"/>
                  </a:lnTo>
                  <a:lnTo>
                    <a:pt x="4428003" y="546368"/>
                  </a:lnTo>
                  <a:lnTo>
                    <a:pt x="4394054" y="519844"/>
                  </a:lnTo>
                  <a:lnTo>
                    <a:pt x="4358376" y="493728"/>
                  </a:lnTo>
                  <a:lnTo>
                    <a:pt x="4320980" y="468041"/>
                  </a:lnTo>
                  <a:lnTo>
                    <a:pt x="4281878" y="442800"/>
                  </a:lnTo>
                  <a:lnTo>
                    <a:pt x="4241081" y="418026"/>
                  </a:lnTo>
                  <a:lnTo>
                    <a:pt x="4198600" y="393737"/>
                  </a:lnTo>
                  <a:lnTo>
                    <a:pt x="4154445" y="369952"/>
                  </a:lnTo>
                  <a:lnTo>
                    <a:pt x="4108627" y="346691"/>
                  </a:lnTo>
                  <a:lnTo>
                    <a:pt x="4061159" y="323972"/>
                  </a:lnTo>
                  <a:lnTo>
                    <a:pt x="4012051" y="301816"/>
                  </a:lnTo>
                  <a:lnTo>
                    <a:pt x="3961313" y="280240"/>
                  </a:lnTo>
                  <a:lnTo>
                    <a:pt x="3908957" y="259265"/>
                  </a:lnTo>
                  <a:lnTo>
                    <a:pt x="3854994" y="238909"/>
                  </a:lnTo>
                  <a:lnTo>
                    <a:pt x="3799436" y="219192"/>
                  </a:lnTo>
                  <a:lnTo>
                    <a:pt x="3742292" y="200132"/>
                  </a:lnTo>
                  <a:lnTo>
                    <a:pt x="3683574" y="181749"/>
                  </a:lnTo>
                  <a:lnTo>
                    <a:pt x="3623294" y="164062"/>
                  </a:lnTo>
                  <a:lnTo>
                    <a:pt x="3561461" y="147090"/>
                  </a:lnTo>
                  <a:lnTo>
                    <a:pt x="3511540" y="134205"/>
                  </a:lnTo>
                  <a:lnTo>
                    <a:pt x="3461223" y="121929"/>
                  </a:lnTo>
                  <a:lnTo>
                    <a:pt x="3410529" y="110257"/>
                  </a:lnTo>
                  <a:lnTo>
                    <a:pt x="3359482" y="99187"/>
                  </a:lnTo>
                  <a:lnTo>
                    <a:pt x="3308101" y="88718"/>
                  </a:lnTo>
                  <a:lnTo>
                    <a:pt x="3256408" y="78846"/>
                  </a:lnTo>
                  <a:lnTo>
                    <a:pt x="3204425" y="69569"/>
                  </a:lnTo>
                  <a:lnTo>
                    <a:pt x="3152171" y="60884"/>
                  </a:lnTo>
                  <a:lnTo>
                    <a:pt x="3099670" y="52789"/>
                  </a:lnTo>
                  <a:lnTo>
                    <a:pt x="3046941" y="45281"/>
                  </a:lnTo>
                  <a:lnTo>
                    <a:pt x="2994006" y="38359"/>
                  </a:lnTo>
                  <a:lnTo>
                    <a:pt x="2940886" y="32019"/>
                  </a:lnTo>
                  <a:lnTo>
                    <a:pt x="2887603" y="26258"/>
                  </a:lnTo>
                  <a:lnTo>
                    <a:pt x="2834177" y="21076"/>
                  </a:lnTo>
                  <a:lnTo>
                    <a:pt x="2780630" y="16468"/>
                  </a:lnTo>
                  <a:lnTo>
                    <a:pt x="2726982" y="12432"/>
                  </a:lnTo>
                  <a:lnTo>
                    <a:pt x="2673256" y="8966"/>
                  </a:lnTo>
                  <a:lnTo>
                    <a:pt x="2619473" y="6068"/>
                  </a:lnTo>
                  <a:lnTo>
                    <a:pt x="2565652" y="3734"/>
                  </a:lnTo>
                  <a:lnTo>
                    <a:pt x="2511817" y="1963"/>
                  </a:lnTo>
                  <a:lnTo>
                    <a:pt x="2457987" y="752"/>
                  </a:lnTo>
                  <a:lnTo>
                    <a:pt x="2404184" y="98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123" y="1372167"/>
              <a:ext cx="4731385" cy="2482215"/>
            </a:xfrm>
            <a:custGeom>
              <a:avLst/>
              <a:gdLst/>
              <a:ahLst/>
              <a:cxnLst/>
              <a:rect l="l" t="t" r="r" b="b"/>
              <a:pathLst>
                <a:path w="4731385" h="2482215">
                  <a:moveTo>
                    <a:pt x="1268591" y="2482081"/>
                  </a:moveTo>
                  <a:lnTo>
                    <a:pt x="1169482" y="1994013"/>
                  </a:lnTo>
                  <a:lnTo>
                    <a:pt x="1107650" y="1977041"/>
                  </a:lnTo>
                  <a:lnTo>
                    <a:pt x="1047369" y="1959354"/>
                  </a:lnTo>
                  <a:lnTo>
                    <a:pt x="988651" y="1940971"/>
                  </a:lnTo>
                  <a:lnTo>
                    <a:pt x="931507" y="1921911"/>
                  </a:lnTo>
                  <a:lnTo>
                    <a:pt x="875948" y="1902193"/>
                  </a:lnTo>
                  <a:lnTo>
                    <a:pt x="821985" y="1881837"/>
                  </a:lnTo>
                  <a:lnTo>
                    <a:pt x="769629" y="1860862"/>
                  </a:lnTo>
                  <a:lnTo>
                    <a:pt x="718891" y="1839286"/>
                  </a:lnTo>
                  <a:lnTo>
                    <a:pt x="669782" y="1817129"/>
                  </a:lnTo>
                  <a:lnTo>
                    <a:pt x="622314" y="1794411"/>
                  </a:lnTo>
                  <a:lnTo>
                    <a:pt x="576497" y="1771150"/>
                  </a:lnTo>
                  <a:lnTo>
                    <a:pt x="532341" y="1747365"/>
                  </a:lnTo>
                  <a:lnTo>
                    <a:pt x="489860" y="1723076"/>
                  </a:lnTo>
                  <a:lnTo>
                    <a:pt x="449062" y="1698301"/>
                  </a:lnTo>
                  <a:lnTo>
                    <a:pt x="409960" y="1673060"/>
                  </a:lnTo>
                  <a:lnTo>
                    <a:pt x="372564" y="1647373"/>
                  </a:lnTo>
                  <a:lnTo>
                    <a:pt x="336886" y="1621257"/>
                  </a:lnTo>
                  <a:lnTo>
                    <a:pt x="302936" y="1594733"/>
                  </a:lnTo>
                  <a:lnTo>
                    <a:pt x="270726" y="1567819"/>
                  </a:lnTo>
                  <a:lnTo>
                    <a:pt x="240266" y="1540535"/>
                  </a:lnTo>
                  <a:lnTo>
                    <a:pt x="211568" y="1512900"/>
                  </a:lnTo>
                  <a:lnTo>
                    <a:pt x="184643" y="1484933"/>
                  </a:lnTo>
                  <a:lnTo>
                    <a:pt x="136154" y="1428079"/>
                  </a:lnTo>
                  <a:lnTo>
                    <a:pt x="94889" y="1370127"/>
                  </a:lnTo>
                  <a:lnTo>
                    <a:pt x="60935" y="1311229"/>
                  </a:lnTo>
                  <a:lnTo>
                    <a:pt x="34380" y="1251539"/>
                  </a:lnTo>
                  <a:lnTo>
                    <a:pt x="15314" y="1191211"/>
                  </a:lnTo>
                  <a:lnTo>
                    <a:pt x="3825" y="1130397"/>
                  </a:lnTo>
                  <a:lnTo>
                    <a:pt x="0" y="1069251"/>
                  </a:lnTo>
                  <a:lnTo>
                    <a:pt x="989" y="1038601"/>
                  </a:lnTo>
                  <a:lnTo>
                    <a:pt x="8827" y="977244"/>
                  </a:lnTo>
                  <a:lnTo>
                    <a:pt x="24550" y="915937"/>
                  </a:lnTo>
                  <a:lnTo>
                    <a:pt x="48247" y="854834"/>
                  </a:lnTo>
                  <a:lnTo>
                    <a:pt x="80006" y="794089"/>
                  </a:lnTo>
                  <a:lnTo>
                    <a:pt x="119916" y="733854"/>
                  </a:lnTo>
                  <a:lnTo>
                    <a:pt x="168065" y="674282"/>
                  </a:lnTo>
                  <a:lnTo>
                    <a:pt x="195257" y="644793"/>
                  </a:lnTo>
                  <a:lnTo>
                    <a:pt x="224541" y="615527"/>
                  </a:lnTo>
                  <a:lnTo>
                    <a:pt x="255930" y="586504"/>
                  </a:lnTo>
                  <a:lnTo>
                    <a:pt x="289433" y="557743"/>
                  </a:lnTo>
                  <a:lnTo>
                    <a:pt x="325062" y="529262"/>
                  </a:lnTo>
                  <a:lnTo>
                    <a:pt x="385362" y="485144"/>
                  </a:lnTo>
                  <a:lnTo>
                    <a:pt x="416993" y="463751"/>
                  </a:lnTo>
                  <a:lnTo>
                    <a:pt x="449584" y="442805"/>
                  </a:lnTo>
                  <a:lnTo>
                    <a:pt x="483114" y="422308"/>
                  </a:lnTo>
                  <a:lnTo>
                    <a:pt x="517560" y="402265"/>
                  </a:lnTo>
                  <a:lnTo>
                    <a:pt x="552902" y="382675"/>
                  </a:lnTo>
                  <a:lnTo>
                    <a:pt x="589120" y="363543"/>
                  </a:lnTo>
                  <a:lnTo>
                    <a:pt x="626190" y="344871"/>
                  </a:lnTo>
                  <a:lnTo>
                    <a:pt x="664093" y="326662"/>
                  </a:lnTo>
                  <a:lnTo>
                    <a:pt x="702808" y="308917"/>
                  </a:lnTo>
                  <a:lnTo>
                    <a:pt x="742312" y="291639"/>
                  </a:lnTo>
                  <a:lnTo>
                    <a:pt x="782585" y="274831"/>
                  </a:lnTo>
                  <a:lnTo>
                    <a:pt x="823605" y="258495"/>
                  </a:lnTo>
                  <a:lnTo>
                    <a:pt x="865352" y="242634"/>
                  </a:lnTo>
                  <a:lnTo>
                    <a:pt x="907805" y="227251"/>
                  </a:lnTo>
                  <a:lnTo>
                    <a:pt x="950941" y="212347"/>
                  </a:lnTo>
                  <a:lnTo>
                    <a:pt x="994740" y="197925"/>
                  </a:lnTo>
                  <a:lnTo>
                    <a:pt x="1039180" y="183989"/>
                  </a:lnTo>
                  <a:lnTo>
                    <a:pt x="1084242" y="170539"/>
                  </a:lnTo>
                  <a:lnTo>
                    <a:pt x="1129902" y="157580"/>
                  </a:lnTo>
                  <a:lnTo>
                    <a:pt x="1176140" y="145113"/>
                  </a:lnTo>
                  <a:lnTo>
                    <a:pt x="1222936" y="133140"/>
                  </a:lnTo>
                  <a:lnTo>
                    <a:pt x="1270267" y="121665"/>
                  </a:lnTo>
                  <a:lnTo>
                    <a:pt x="1318112" y="110690"/>
                  </a:lnTo>
                  <a:lnTo>
                    <a:pt x="1366451" y="100217"/>
                  </a:lnTo>
                  <a:lnTo>
                    <a:pt x="1415262" y="90249"/>
                  </a:lnTo>
                  <a:lnTo>
                    <a:pt x="1464523" y="80788"/>
                  </a:lnTo>
                  <a:lnTo>
                    <a:pt x="1514215" y="71837"/>
                  </a:lnTo>
                  <a:lnTo>
                    <a:pt x="1564315" y="63398"/>
                  </a:lnTo>
                  <a:lnTo>
                    <a:pt x="1614802" y="55474"/>
                  </a:lnTo>
                  <a:lnTo>
                    <a:pt x="1665656" y="48068"/>
                  </a:lnTo>
                  <a:lnTo>
                    <a:pt x="1716854" y="41181"/>
                  </a:lnTo>
                  <a:lnTo>
                    <a:pt x="1768376" y="34817"/>
                  </a:lnTo>
                  <a:lnTo>
                    <a:pt x="1820201" y="28977"/>
                  </a:lnTo>
                  <a:lnTo>
                    <a:pt x="1872307" y="23665"/>
                  </a:lnTo>
                  <a:lnTo>
                    <a:pt x="1924673" y="18883"/>
                  </a:lnTo>
                  <a:lnTo>
                    <a:pt x="1977279" y="14633"/>
                  </a:lnTo>
                  <a:lnTo>
                    <a:pt x="2030102" y="10918"/>
                  </a:lnTo>
                  <a:lnTo>
                    <a:pt x="2083121" y="7740"/>
                  </a:lnTo>
                  <a:lnTo>
                    <a:pt x="2136316" y="5102"/>
                  </a:lnTo>
                  <a:lnTo>
                    <a:pt x="2189666" y="3007"/>
                  </a:lnTo>
                  <a:lnTo>
                    <a:pt x="2243148" y="1456"/>
                  </a:lnTo>
                  <a:lnTo>
                    <a:pt x="2296742" y="453"/>
                  </a:lnTo>
                  <a:lnTo>
                    <a:pt x="2350427" y="0"/>
                  </a:lnTo>
                  <a:lnTo>
                    <a:pt x="2404181" y="98"/>
                  </a:lnTo>
                  <a:lnTo>
                    <a:pt x="2457984" y="752"/>
                  </a:lnTo>
                  <a:lnTo>
                    <a:pt x="2511813" y="1963"/>
                  </a:lnTo>
                  <a:lnTo>
                    <a:pt x="2565649" y="3735"/>
                  </a:lnTo>
                  <a:lnTo>
                    <a:pt x="2619469" y="6068"/>
                  </a:lnTo>
                  <a:lnTo>
                    <a:pt x="2673252" y="8966"/>
                  </a:lnTo>
                  <a:lnTo>
                    <a:pt x="2726978" y="12432"/>
                  </a:lnTo>
                  <a:lnTo>
                    <a:pt x="2780625" y="16468"/>
                  </a:lnTo>
                  <a:lnTo>
                    <a:pt x="2834172" y="21076"/>
                  </a:lnTo>
                  <a:lnTo>
                    <a:pt x="2887598" y="26259"/>
                  </a:lnTo>
                  <a:lnTo>
                    <a:pt x="2940881" y="32019"/>
                  </a:lnTo>
                  <a:lnTo>
                    <a:pt x="2994000" y="38359"/>
                  </a:lnTo>
                  <a:lnTo>
                    <a:pt x="3046935" y="45282"/>
                  </a:lnTo>
                  <a:lnTo>
                    <a:pt x="3099664" y="52789"/>
                  </a:lnTo>
                  <a:lnTo>
                    <a:pt x="3152165" y="60884"/>
                  </a:lnTo>
                  <a:lnTo>
                    <a:pt x="3204418" y="69569"/>
                  </a:lnTo>
                  <a:lnTo>
                    <a:pt x="3256401" y="78846"/>
                  </a:lnTo>
                  <a:lnTo>
                    <a:pt x="3308094" y="88718"/>
                  </a:lnTo>
                  <a:lnTo>
                    <a:pt x="3359474" y="99188"/>
                  </a:lnTo>
                  <a:lnTo>
                    <a:pt x="3410522" y="110257"/>
                  </a:lnTo>
                  <a:lnTo>
                    <a:pt x="3461215" y="121929"/>
                  </a:lnTo>
                  <a:lnTo>
                    <a:pt x="3511532" y="134206"/>
                  </a:lnTo>
                  <a:lnTo>
                    <a:pt x="3561453" y="147090"/>
                  </a:lnTo>
                  <a:lnTo>
                    <a:pt x="3623285" y="164062"/>
                  </a:lnTo>
                  <a:lnTo>
                    <a:pt x="3683566" y="181749"/>
                  </a:lnTo>
                  <a:lnTo>
                    <a:pt x="3742284" y="200132"/>
                  </a:lnTo>
                  <a:lnTo>
                    <a:pt x="3799428" y="219192"/>
                  </a:lnTo>
                  <a:lnTo>
                    <a:pt x="3854987" y="238910"/>
                  </a:lnTo>
                  <a:lnTo>
                    <a:pt x="3908949" y="259266"/>
                  </a:lnTo>
                  <a:lnTo>
                    <a:pt x="3961305" y="280241"/>
                  </a:lnTo>
                  <a:lnTo>
                    <a:pt x="4012043" y="301817"/>
                  </a:lnTo>
                  <a:lnTo>
                    <a:pt x="4061152" y="323973"/>
                  </a:lnTo>
                  <a:lnTo>
                    <a:pt x="4108621" y="346692"/>
                  </a:lnTo>
                  <a:lnTo>
                    <a:pt x="4154438" y="369953"/>
                  </a:lnTo>
                  <a:lnTo>
                    <a:pt x="4198593" y="393737"/>
                  </a:lnTo>
                  <a:lnTo>
                    <a:pt x="4241075" y="418027"/>
                  </a:lnTo>
                  <a:lnTo>
                    <a:pt x="4281873" y="442801"/>
                  </a:lnTo>
                  <a:lnTo>
                    <a:pt x="4320975" y="468042"/>
                  </a:lnTo>
                  <a:lnTo>
                    <a:pt x="4358371" y="493729"/>
                  </a:lnTo>
                  <a:lnTo>
                    <a:pt x="4394049" y="519844"/>
                  </a:lnTo>
                  <a:lnTo>
                    <a:pt x="4427999" y="546368"/>
                  </a:lnTo>
                  <a:lnTo>
                    <a:pt x="4460209" y="573282"/>
                  </a:lnTo>
                  <a:lnTo>
                    <a:pt x="4490669" y="600566"/>
                  </a:lnTo>
                  <a:lnTo>
                    <a:pt x="4519367" y="628201"/>
                  </a:lnTo>
                  <a:lnTo>
                    <a:pt x="4546292" y="656168"/>
                  </a:lnTo>
                  <a:lnTo>
                    <a:pt x="4594781" y="713022"/>
                  </a:lnTo>
                  <a:lnTo>
                    <a:pt x="4636047" y="770974"/>
                  </a:lnTo>
                  <a:lnTo>
                    <a:pt x="4670001" y="829872"/>
                  </a:lnTo>
                  <a:lnTo>
                    <a:pt x="4696556" y="889561"/>
                  </a:lnTo>
                  <a:lnTo>
                    <a:pt x="4715622" y="949889"/>
                  </a:lnTo>
                  <a:lnTo>
                    <a:pt x="4727112" y="1010703"/>
                  </a:lnTo>
                  <a:lnTo>
                    <a:pt x="4730938" y="1071849"/>
                  </a:lnTo>
                  <a:lnTo>
                    <a:pt x="4729949" y="1102499"/>
                  </a:lnTo>
                  <a:lnTo>
                    <a:pt x="4722111" y="1163856"/>
                  </a:lnTo>
                  <a:lnTo>
                    <a:pt x="4706388" y="1225162"/>
                  </a:lnTo>
                  <a:lnTo>
                    <a:pt x="4682691" y="1286265"/>
                  </a:lnTo>
                  <a:lnTo>
                    <a:pt x="4650932" y="1347010"/>
                  </a:lnTo>
                  <a:lnTo>
                    <a:pt x="4611022" y="1407245"/>
                  </a:lnTo>
                  <a:lnTo>
                    <a:pt x="4562874" y="1466817"/>
                  </a:lnTo>
                  <a:lnTo>
                    <a:pt x="4535682" y="1496306"/>
                  </a:lnTo>
                  <a:lnTo>
                    <a:pt x="4506398" y="1525572"/>
                  </a:lnTo>
                  <a:lnTo>
                    <a:pt x="4475010" y="1554595"/>
                  </a:lnTo>
                  <a:lnTo>
                    <a:pt x="4441507" y="1583356"/>
                  </a:lnTo>
                  <a:lnTo>
                    <a:pt x="4405878" y="1611837"/>
                  </a:lnTo>
                  <a:lnTo>
                    <a:pt x="4345212" y="1656180"/>
                  </a:lnTo>
                  <a:lnTo>
                    <a:pt x="4313291" y="1677723"/>
                  </a:lnTo>
                  <a:lnTo>
                    <a:pt x="4280340" y="1698839"/>
                  </a:lnTo>
                  <a:lnTo>
                    <a:pt x="4246379" y="1719525"/>
                  </a:lnTo>
                  <a:lnTo>
                    <a:pt x="4211432" y="1739776"/>
                  </a:lnTo>
                  <a:lnTo>
                    <a:pt x="4175518" y="1759587"/>
                  </a:lnTo>
                  <a:lnTo>
                    <a:pt x="4138659" y="1778954"/>
                  </a:lnTo>
                  <a:lnTo>
                    <a:pt x="4100877" y="1797871"/>
                  </a:lnTo>
                  <a:lnTo>
                    <a:pt x="4062193" y="1816335"/>
                  </a:lnTo>
                  <a:lnTo>
                    <a:pt x="4022628" y="1834341"/>
                  </a:lnTo>
                  <a:lnTo>
                    <a:pt x="3982204" y="1851884"/>
                  </a:lnTo>
                  <a:lnTo>
                    <a:pt x="3940943" y="1868959"/>
                  </a:lnTo>
                  <a:lnTo>
                    <a:pt x="3898865" y="1885561"/>
                  </a:lnTo>
                  <a:lnTo>
                    <a:pt x="3855992" y="1901687"/>
                  </a:lnTo>
                  <a:lnTo>
                    <a:pt x="3812346" y="1917332"/>
                  </a:lnTo>
                  <a:lnTo>
                    <a:pt x="3767947" y="1932490"/>
                  </a:lnTo>
                  <a:lnTo>
                    <a:pt x="3722818" y="1947157"/>
                  </a:lnTo>
                  <a:lnTo>
                    <a:pt x="3676980" y="1961329"/>
                  </a:lnTo>
                  <a:lnTo>
                    <a:pt x="3630453" y="1975000"/>
                  </a:lnTo>
                  <a:lnTo>
                    <a:pt x="3583260" y="1988167"/>
                  </a:lnTo>
                  <a:lnTo>
                    <a:pt x="3535422" y="2000825"/>
                  </a:lnTo>
                  <a:lnTo>
                    <a:pt x="3486960" y="2012968"/>
                  </a:lnTo>
                  <a:lnTo>
                    <a:pt x="3437896" y="2024593"/>
                  </a:lnTo>
                  <a:lnTo>
                    <a:pt x="3388251" y="2035694"/>
                  </a:lnTo>
                  <a:lnTo>
                    <a:pt x="3338047" y="2046267"/>
                  </a:lnTo>
                  <a:lnTo>
                    <a:pt x="3287304" y="2056308"/>
                  </a:lnTo>
                  <a:lnTo>
                    <a:pt x="3236044" y="2065811"/>
                  </a:lnTo>
                  <a:lnTo>
                    <a:pt x="3184290" y="2074772"/>
                  </a:lnTo>
                  <a:lnTo>
                    <a:pt x="3132061" y="2083187"/>
                  </a:lnTo>
                  <a:lnTo>
                    <a:pt x="3079380" y="2091050"/>
                  </a:lnTo>
                  <a:lnTo>
                    <a:pt x="3026267" y="2098358"/>
                  </a:lnTo>
                  <a:lnTo>
                    <a:pt x="2972745" y="2105105"/>
                  </a:lnTo>
                  <a:lnTo>
                    <a:pt x="2918835" y="2111287"/>
                  </a:lnTo>
                  <a:lnTo>
                    <a:pt x="2864557" y="2116899"/>
                  </a:lnTo>
                  <a:lnTo>
                    <a:pt x="2809935" y="2121936"/>
                  </a:lnTo>
                  <a:lnTo>
                    <a:pt x="2754988" y="2126394"/>
                  </a:lnTo>
                  <a:lnTo>
                    <a:pt x="2699738" y="2130269"/>
                  </a:lnTo>
                  <a:lnTo>
                    <a:pt x="2644207" y="2133555"/>
                  </a:lnTo>
                  <a:lnTo>
                    <a:pt x="2588416" y="2136248"/>
                  </a:lnTo>
                  <a:lnTo>
                    <a:pt x="2532387" y="2138344"/>
                  </a:lnTo>
                  <a:lnTo>
                    <a:pt x="2476140" y="2139837"/>
                  </a:lnTo>
                  <a:lnTo>
                    <a:pt x="2419698" y="2140723"/>
                  </a:lnTo>
                  <a:lnTo>
                    <a:pt x="2363081" y="2140997"/>
                  </a:lnTo>
                  <a:lnTo>
                    <a:pt x="2306312" y="2140655"/>
                  </a:lnTo>
                  <a:lnTo>
                    <a:pt x="2249411" y="2139692"/>
                  </a:lnTo>
                  <a:lnTo>
                    <a:pt x="2192400" y="2138104"/>
                  </a:lnTo>
                  <a:lnTo>
                    <a:pt x="2135300" y="2135885"/>
                  </a:lnTo>
                  <a:lnTo>
                    <a:pt x="2078133" y="2133032"/>
                  </a:lnTo>
                  <a:lnTo>
                    <a:pt x="2020920" y="2129539"/>
                  </a:lnTo>
                  <a:lnTo>
                    <a:pt x="1268591" y="2482081"/>
                  </a:lnTo>
                  <a:close/>
                </a:path>
              </a:pathLst>
            </a:custGeom>
            <a:ln w="25370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5729" y="4101582"/>
              <a:ext cx="4974590" cy="2486660"/>
            </a:xfrm>
            <a:custGeom>
              <a:avLst/>
              <a:gdLst/>
              <a:ahLst/>
              <a:cxnLst/>
              <a:rect l="l" t="t" r="r" b="b"/>
              <a:pathLst>
                <a:path w="4974590" h="2486659">
                  <a:moveTo>
                    <a:pt x="2668927" y="0"/>
                  </a:moveTo>
                  <a:lnTo>
                    <a:pt x="2617475" y="238"/>
                  </a:lnTo>
                  <a:lnTo>
                    <a:pt x="2566020" y="1090"/>
                  </a:lnTo>
                  <a:lnTo>
                    <a:pt x="2514582" y="2559"/>
                  </a:lnTo>
                  <a:lnTo>
                    <a:pt x="2463180" y="4645"/>
                  </a:lnTo>
                  <a:lnTo>
                    <a:pt x="2411836" y="7349"/>
                  </a:lnTo>
                  <a:lnTo>
                    <a:pt x="2360569" y="10672"/>
                  </a:lnTo>
                  <a:lnTo>
                    <a:pt x="2309400" y="14615"/>
                  </a:lnTo>
                  <a:lnTo>
                    <a:pt x="2258350" y="19180"/>
                  </a:lnTo>
                  <a:lnTo>
                    <a:pt x="2207438" y="24368"/>
                  </a:lnTo>
                  <a:lnTo>
                    <a:pt x="2156686" y="30179"/>
                  </a:lnTo>
                  <a:lnTo>
                    <a:pt x="2106113" y="36615"/>
                  </a:lnTo>
                  <a:lnTo>
                    <a:pt x="2055739" y="43677"/>
                  </a:lnTo>
                  <a:lnTo>
                    <a:pt x="2005586" y="51367"/>
                  </a:lnTo>
                  <a:lnTo>
                    <a:pt x="1955673" y="59684"/>
                  </a:lnTo>
                  <a:lnTo>
                    <a:pt x="1906021" y="68631"/>
                  </a:lnTo>
                  <a:lnTo>
                    <a:pt x="1856651" y="78208"/>
                  </a:lnTo>
                  <a:lnTo>
                    <a:pt x="1807582" y="88417"/>
                  </a:lnTo>
                  <a:lnTo>
                    <a:pt x="1758835" y="99258"/>
                  </a:lnTo>
                  <a:lnTo>
                    <a:pt x="1710430" y="110734"/>
                  </a:lnTo>
                  <a:lnTo>
                    <a:pt x="1662389" y="122844"/>
                  </a:lnTo>
                  <a:lnTo>
                    <a:pt x="1614730" y="135591"/>
                  </a:lnTo>
                  <a:lnTo>
                    <a:pt x="1567474" y="148974"/>
                  </a:lnTo>
                  <a:lnTo>
                    <a:pt x="1520643" y="162996"/>
                  </a:lnTo>
                  <a:lnTo>
                    <a:pt x="1474255" y="177658"/>
                  </a:lnTo>
                  <a:lnTo>
                    <a:pt x="1428332" y="192960"/>
                  </a:lnTo>
                  <a:lnTo>
                    <a:pt x="1382894" y="208903"/>
                  </a:lnTo>
                  <a:lnTo>
                    <a:pt x="1337961" y="225490"/>
                  </a:lnTo>
                  <a:lnTo>
                    <a:pt x="1293554" y="242720"/>
                  </a:lnTo>
                  <a:lnTo>
                    <a:pt x="1249693" y="260596"/>
                  </a:lnTo>
                  <a:lnTo>
                    <a:pt x="1206398" y="279117"/>
                  </a:lnTo>
                  <a:lnTo>
                    <a:pt x="0" y="46123"/>
                  </a:lnTo>
                  <a:lnTo>
                    <a:pt x="641667" y="643302"/>
                  </a:lnTo>
                  <a:lnTo>
                    <a:pt x="606033" y="679510"/>
                  </a:lnTo>
                  <a:lnTo>
                    <a:pt x="572787" y="716143"/>
                  </a:lnTo>
                  <a:lnTo>
                    <a:pt x="541924" y="753170"/>
                  </a:lnTo>
                  <a:lnTo>
                    <a:pt x="513438" y="790561"/>
                  </a:lnTo>
                  <a:lnTo>
                    <a:pt x="487324" y="828285"/>
                  </a:lnTo>
                  <a:lnTo>
                    <a:pt x="463578" y="866312"/>
                  </a:lnTo>
                  <a:lnTo>
                    <a:pt x="442194" y="904610"/>
                  </a:lnTo>
                  <a:lnTo>
                    <a:pt x="423166" y="943150"/>
                  </a:lnTo>
                  <a:lnTo>
                    <a:pt x="406491" y="981900"/>
                  </a:lnTo>
                  <a:lnTo>
                    <a:pt x="392162" y="1020829"/>
                  </a:lnTo>
                  <a:lnTo>
                    <a:pt x="380175" y="1059908"/>
                  </a:lnTo>
                  <a:lnTo>
                    <a:pt x="370524" y="1099105"/>
                  </a:lnTo>
                  <a:lnTo>
                    <a:pt x="363204" y="1138391"/>
                  </a:lnTo>
                  <a:lnTo>
                    <a:pt x="358211" y="1177733"/>
                  </a:lnTo>
                  <a:lnTo>
                    <a:pt x="355539" y="1217102"/>
                  </a:lnTo>
                  <a:lnTo>
                    <a:pt x="355182" y="1256466"/>
                  </a:lnTo>
                  <a:lnTo>
                    <a:pt x="357137" y="1295796"/>
                  </a:lnTo>
                  <a:lnTo>
                    <a:pt x="361397" y="1335060"/>
                  </a:lnTo>
                  <a:lnTo>
                    <a:pt x="367957" y="1374229"/>
                  </a:lnTo>
                  <a:lnTo>
                    <a:pt x="376813" y="1413270"/>
                  </a:lnTo>
                  <a:lnTo>
                    <a:pt x="387959" y="1452154"/>
                  </a:lnTo>
                  <a:lnTo>
                    <a:pt x="401390" y="1490849"/>
                  </a:lnTo>
                  <a:lnTo>
                    <a:pt x="417101" y="1529326"/>
                  </a:lnTo>
                  <a:lnTo>
                    <a:pt x="435087" y="1567554"/>
                  </a:lnTo>
                  <a:lnTo>
                    <a:pt x="455343" y="1605501"/>
                  </a:lnTo>
                  <a:lnTo>
                    <a:pt x="477863" y="1643138"/>
                  </a:lnTo>
                  <a:lnTo>
                    <a:pt x="502643" y="1680433"/>
                  </a:lnTo>
                  <a:lnTo>
                    <a:pt x="529677" y="1717356"/>
                  </a:lnTo>
                  <a:lnTo>
                    <a:pt x="558960" y="1753876"/>
                  </a:lnTo>
                  <a:lnTo>
                    <a:pt x="590488" y="1789963"/>
                  </a:lnTo>
                  <a:lnTo>
                    <a:pt x="624254" y="1825586"/>
                  </a:lnTo>
                  <a:lnTo>
                    <a:pt x="660254" y="1860714"/>
                  </a:lnTo>
                  <a:lnTo>
                    <a:pt x="698483" y="1895316"/>
                  </a:lnTo>
                  <a:lnTo>
                    <a:pt x="738935" y="1929363"/>
                  </a:lnTo>
                  <a:lnTo>
                    <a:pt x="781606" y="1962822"/>
                  </a:lnTo>
                  <a:lnTo>
                    <a:pt x="826490" y="1995665"/>
                  </a:lnTo>
                  <a:lnTo>
                    <a:pt x="873582" y="2027859"/>
                  </a:lnTo>
                  <a:lnTo>
                    <a:pt x="909000" y="2050720"/>
                  </a:lnTo>
                  <a:lnTo>
                    <a:pt x="945217" y="2073011"/>
                  </a:lnTo>
                  <a:lnTo>
                    <a:pt x="982211" y="2094729"/>
                  </a:lnTo>
                  <a:lnTo>
                    <a:pt x="1019963" y="2115874"/>
                  </a:lnTo>
                  <a:lnTo>
                    <a:pt x="1058451" y="2136445"/>
                  </a:lnTo>
                  <a:lnTo>
                    <a:pt x="1097656" y="2156440"/>
                  </a:lnTo>
                  <a:lnTo>
                    <a:pt x="1137557" y="2175859"/>
                  </a:lnTo>
                  <a:lnTo>
                    <a:pt x="1178134" y="2194700"/>
                  </a:lnTo>
                  <a:lnTo>
                    <a:pt x="1219367" y="2212962"/>
                  </a:lnTo>
                  <a:lnTo>
                    <a:pt x="1261234" y="2230644"/>
                  </a:lnTo>
                  <a:lnTo>
                    <a:pt x="1303716" y="2247745"/>
                  </a:lnTo>
                  <a:lnTo>
                    <a:pt x="1346793" y="2264264"/>
                  </a:lnTo>
                  <a:lnTo>
                    <a:pt x="1390444" y="2280200"/>
                  </a:lnTo>
                  <a:lnTo>
                    <a:pt x="1434648" y="2295551"/>
                  </a:lnTo>
                  <a:lnTo>
                    <a:pt x="1479386" y="2310317"/>
                  </a:lnTo>
                  <a:lnTo>
                    <a:pt x="1524636" y="2324496"/>
                  </a:lnTo>
                  <a:lnTo>
                    <a:pt x="1570379" y="2338087"/>
                  </a:lnTo>
                  <a:lnTo>
                    <a:pt x="1616594" y="2351089"/>
                  </a:lnTo>
                  <a:lnTo>
                    <a:pt x="1663261" y="2363501"/>
                  </a:lnTo>
                  <a:lnTo>
                    <a:pt x="1710360" y="2375322"/>
                  </a:lnTo>
                  <a:lnTo>
                    <a:pt x="1757869" y="2386551"/>
                  </a:lnTo>
                  <a:lnTo>
                    <a:pt x="1805770" y="2397187"/>
                  </a:lnTo>
                  <a:lnTo>
                    <a:pt x="1854041" y="2407227"/>
                  </a:lnTo>
                  <a:lnTo>
                    <a:pt x="1902661" y="2416672"/>
                  </a:lnTo>
                  <a:lnTo>
                    <a:pt x="1951612" y="2425521"/>
                  </a:lnTo>
                  <a:lnTo>
                    <a:pt x="2000871" y="2433771"/>
                  </a:lnTo>
                  <a:lnTo>
                    <a:pt x="2050420" y="2441423"/>
                  </a:lnTo>
                  <a:lnTo>
                    <a:pt x="2100237" y="2448474"/>
                  </a:lnTo>
                  <a:lnTo>
                    <a:pt x="2150302" y="2454924"/>
                  </a:lnTo>
                  <a:lnTo>
                    <a:pt x="2200595" y="2460772"/>
                  </a:lnTo>
                  <a:lnTo>
                    <a:pt x="2251096" y="2466016"/>
                  </a:lnTo>
                  <a:lnTo>
                    <a:pt x="2301783" y="2470655"/>
                  </a:lnTo>
                  <a:lnTo>
                    <a:pt x="2352638" y="2474689"/>
                  </a:lnTo>
                  <a:lnTo>
                    <a:pt x="2403638" y="2478116"/>
                  </a:lnTo>
                  <a:lnTo>
                    <a:pt x="2454765" y="2480934"/>
                  </a:lnTo>
                  <a:lnTo>
                    <a:pt x="2505997" y="2483144"/>
                  </a:lnTo>
                  <a:lnTo>
                    <a:pt x="2557315" y="2484743"/>
                  </a:lnTo>
                  <a:lnTo>
                    <a:pt x="2608698" y="2485731"/>
                  </a:lnTo>
                  <a:lnTo>
                    <a:pt x="2660125" y="2486107"/>
                  </a:lnTo>
                  <a:lnTo>
                    <a:pt x="2711576" y="2485869"/>
                  </a:lnTo>
                  <a:lnTo>
                    <a:pt x="2763031" y="2485016"/>
                  </a:lnTo>
                  <a:lnTo>
                    <a:pt x="2814470" y="2483547"/>
                  </a:lnTo>
                  <a:lnTo>
                    <a:pt x="2865871" y="2481461"/>
                  </a:lnTo>
                  <a:lnTo>
                    <a:pt x="2917216" y="2478757"/>
                  </a:lnTo>
                  <a:lnTo>
                    <a:pt x="2968482" y="2475434"/>
                  </a:lnTo>
                  <a:lnTo>
                    <a:pt x="3019651" y="2471491"/>
                  </a:lnTo>
                  <a:lnTo>
                    <a:pt x="3070702" y="2466926"/>
                  </a:lnTo>
                  <a:lnTo>
                    <a:pt x="3121613" y="2461738"/>
                  </a:lnTo>
                  <a:lnTo>
                    <a:pt x="3172366" y="2455927"/>
                  </a:lnTo>
                  <a:lnTo>
                    <a:pt x="3222939" y="2449491"/>
                  </a:lnTo>
                  <a:lnTo>
                    <a:pt x="3273312" y="2442429"/>
                  </a:lnTo>
                  <a:lnTo>
                    <a:pt x="3323465" y="2434740"/>
                  </a:lnTo>
                  <a:lnTo>
                    <a:pt x="3373378" y="2426422"/>
                  </a:lnTo>
                  <a:lnTo>
                    <a:pt x="3423030" y="2417476"/>
                  </a:lnTo>
                  <a:lnTo>
                    <a:pt x="3472400" y="2407898"/>
                  </a:lnTo>
                  <a:lnTo>
                    <a:pt x="3521469" y="2397690"/>
                  </a:lnTo>
                  <a:lnTo>
                    <a:pt x="3570215" y="2386848"/>
                  </a:lnTo>
                  <a:lnTo>
                    <a:pt x="3618620" y="2375373"/>
                  </a:lnTo>
                  <a:lnTo>
                    <a:pt x="3666662" y="2363262"/>
                  </a:lnTo>
                  <a:lnTo>
                    <a:pt x="3714320" y="2350516"/>
                  </a:lnTo>
                  <a:lnTo>
                    <a:pt x="3761575" y="2337133"/>
                  </a:lnTo>
                  <a:lnTo>
                    <a:pt x="3808407" y="2323111"/>
                  </a:lnTo>
                  <a:lnTo>
                    <a:pt x="3854794" y="2308449"/>
                  </a:lnTo>
                  <a:lnTo>
                    <a:pt x="3900716" y="2293147"/>
                  </a:lnTo>
                  <a:lnTo>
                    <a:pt x="3946154" y="2277204"/>
                  </a:lnTo>
                  <a:lnTo>
                    <a:pt x="3991086" y="2260617"/>
                  </a:lnTo>
                  <a:lnTo>
                    <a:pt x="4035493" y="2243387"/>
                  </a:lnTo>
                  <a:lnTo>
                    <a:pt x="4079354" y="2225512"/>
                  </a:lnTo>
                  <a:lnTo>
                    <a:pt x="4122648" y="2206990"/>
                  </a:lnTo>
                  <a:lnTo>
                    <a:pt x="4174832" y="2183439"/>
                  </a:lnTo>
                  <a:lnTo>
                    <a:pt x="4225405" y="2159240"/>
                  </a:lnTo>
                  <a:lnTo>
                    <a:pt x="4274362" y="2134414"/>
                  </a:lnTo>
                  <a:lnTo>
                    <a:pt x="4321701" y="2108980"/>
                  </a:lnTo>
                  <a:lnTo>
                    <a:pt x="4367416" y="2082959"/>
                  </a:lnTo>
                  <a:lnTo>
                    <a:pt x="4411505" y="2056372"/>
                  </a:lnTo>
                  <a:lnTo>
                    <a:pt x="4453963" y="2029240"/>
                  </a:lnTo>
                  <a:lnTo>
                    <a:pt x="4494786" y="2001582"/>
                  </a:lnTo>
                  <a:lnTo>
                    <a:pt x="4533971" y="1973420"/>
                  </a:lnTo>
                  <a:lnTo>
                    <a:pt x="4571513" y="1944774"/>
                  </a:lnTo>
                  <a:lnTo>
                    <a:pt x="4607409" y="1915664"/>
                  </a:lnTo>
                  <a:lnTo>
                    <a:pt x="4641655" y="1886110"/>
                  </a:lnTo>
                  <a:lnTo>
                    <a:pt x="4674246" y="1856134"/>
                  </a:lnTo>
                  <a:lnTo>
                    <a:pt x="4705179" y="1825756"/>
                  </a:lnTo>
                  <a:lnTo>
                    <a:pt x="4734451" y="1794996"/>
                  </a:lnTo>
                  <a:lnTo>
                    <a:pt x="4762056" y="1763875"/>
                  </a:lnTo>
                  <a:lnTo>
                    <a:pt x="4787992" y="1732414"/>
                  </a:lnTo>
                  <a:lnTo>
                    <a:pt x="4812254" y="1700632"/>
                  </a:lnTo>
                  <a:lnTo>
                    <a:pt x="4834839" y="1668551"/>
                  </a:lnTo>
                  <a:lnTo>
                    <a:pt x="4855742" y="1636190"/>
                  </a:lnTo>
                  <a:lnTo>
                    <a:pt x="4892488" y="1570713"/>
                  </a:lnTo>
                  <a:lnTo>
                    <a:pt x="4922461" y="1504366"/>
                  </a:lnTo>
                  <a:lnTo>
                    <a:pt x="4945630" y="1437312"/>
                  </a:lnTo>
                  <a:lnTo>
                    <a:pt x="4961964" y="1369716"/>
                  </a:lnTo>
                  <a:lnTo>
                    <a:pt x="4971432" y="1301741"/>
                  </a:lnTo>
                  <a:lnTo>
                    <a:pt x="4974002" y="1233552"/>
                  </a:lnTo>
                  <a:lnTo>
                    <a:pt x="4972690" y="1199428"/>
                  </a:lnTo>
                  <a:lnTo>
                    <a:pt x="4964855" y="1131224"/>
                  </a:lnTo>
                  <a:lnTo>
                    <a:pt x="4950045" y="1063216"/>
                  </a:lnTo>
                  <a:lnTo>
                    <a:pt x="4928227" y="995568"/>
                  </a:lnTo>
                  <a:lnTo>
                    <a:pt x="4899372" y="928443"/>
                  </a:lnTo>
                  <a:lnTo>
                    <a:pt x="4863447" y="862006"/>
                  </a:lnTo>
                  <a:lnTo>
                    <a:pt x="4842824" y="829096"/>
                  </a:lnTo>
                  <a:lnTo>
                    <a:pt x="4820421" y="796420"/>
                  </a:lnTo>
                  <a:lnTo>
                    <a:pt x="4796236" y="763998"/>
                  </a:lnTo>
                  <a:lnTo>
                    <a:pt x="4770264" y="731850"/>
                  </a:lnTo>
                  <a:lnTo>
                    <a:pt x="4742501" y="699997"/>
                  </a:lnTo>
                  <a:lnTo>
                    <a:pt x="4712944" y="668459"/>
                  </a:lnTo>
                  <a:lnTo>
                    <a:pt x="4681588" y="637258"/>
                  </a:lnTo>
                  <a:lnTo>
                    <a:pt x="4648430" y="606413"/>
                  </a:lnTo>
                  <a:lnTo>
                    <a:pt x="4613465" y="575944"/>
                  </a:lnTo>
                  <a:lnTo>
                    <a:pt x="4576690" y="545874"/>
                  </a:lnTo>
                  <a:lnTo>
                    <a:pt x="4538101" y="516221"/>
                  </a:lnTo>
                  <a:lnTo>
                    <a:pt x="4497693" y="487006"/>
                  </a:lnTo>
                  <a:lnTo>
                    <a:pt x="4455464" y="458251"/>
                  </a:lnTo>
                  <a:lnTo>
                    <a:pt x="4420046" y="435389"/>
                  </a:lnTo>
                  <a:lnTo>
                    <a:pt x="4383829" y="413099"/>
                  </a:lnTo>
                  <a:lnTo>
                    <a:pt x="4346835" y="391380"/>
                  </a:lnTo>
                  <a:lnTo>
                    <a:pt x="4309083" y="370235"/>
                  </a:lnTo>
                  <a:lnTo>
                    <a:pt x="4270595" y="349664"/>
                  </a:lnTo>
                  <a:lnTo>
                    <a:pt x="4231390" y="329669"/>
                  </a:lnTo>
                  <a:lnTo>
                    <a:pt x="4191489" y="310250"/>
                  </a:lnTo>
                  <a:lnTo>
                    <a:pt x="4150912" y="291409"/>
                  </a:lnTo>
                  <a:lnTo>
                    <a:pt x="4109680" y="273147"/>
                  </a:lnTo>
                  <a:lnTo>
                    <a:pt x="4067812" y="255464"/>
                  </a:lnTo>
                  <a:lnTo>
                    <a:pt x="4025330" y="238363"/>
                  </a:lnTo>
                  <a:lnTo>
                    <a:pt x="3982254" y="221844"/>
                  </a:lnTo>
                  <a:lnTo>
                    <a:pt x="3938603" y="205908"/>
                  </a:lnTo>
                  <a:lnTo>
                    <a:pt x="3894399" y="190557"/>
                  </a:lnTo>
                  <a:lnTo>
                    <a:pt x="3849662" y="175791"/>
                  </a:lnTo>
                  <a:lnTo>
                    <a:pt x="3804411" y="161612"/>
                  </a:lnTo>
                  <a:lnTo>
                    <a:pt x="3758669" y="148021"/>
                  </a:lnTo>
                  <a:lnTo>
                    <a:pt x="3712454" y="135018"/>
                  </a:lnTo>
                  <a:lnTo>
                    <a:pt x="3665787" y="122606"/>
                  </a:lnTo>
                  <a:lnTo>
                    <a:pt x="3618688" y="110785"/>
                  </a:lnTo>
                  <a:lnTo>
                    <a:pt x="3571179" y="99556"/>
                  </a:lnTo>
                  <a:lnTo>
                    <a:pt x="3523279" y="88921"/>
                  </a:lnTo>
                  <a:lnTo>
                    <a:pt x="3475008" y="78880"/>
                  </a:lnTo>
                  <a:lnTo>
                    <a:pt x="3426388" y="69434"/>
                  </a:lnTo>
                  <a:lnTo>
                    <a:pt x="3377438" y="60586"/>
                  </a:lnTo>
                  <a:lnTo>
                    <a:pt x="3328178" y="52336"/>
                  </a:lnTo>
                  <a:lnTo>
                    <a:pt x="3278630" y="44684"/>
                  </a:lnTo>
                  <a:lnTo>
                    <a:pt x="3228813" y="37633"/>
                  </a:lnTo>
                  <a:lnTo>
                    <a:pt x="3178748" y="31183"/>
                  </a:lnTo>
                  <a:lnTo>
                    <a:pt x="3128455" y="25335"/>
                  </a:lnTo>
                  <a:lnTo>
                    <a:pt x="3077955" y="20091"/>
                  </a:lnTo>
                  <a:lnTo>
                    <a:pt x="3027267" y="15451"/>
                  </a:lnTo>
                  <a:lnTo>
                    <a:pt x="2976413" y="11418"/>
                  </a:lnTo>
                  <a:lnTo>
                    <a:pt x="2925412" y="7991"/>
                  </a:lnTo>
                  <a:lnTo>
                    <a:pt x="2874286" y="5172"/>
                  </a:lnTo>
                  <a:lnTo>
                    <a:pt x="2823054" y="2962"/>
                  </a:lnTo>
                  <a:lnTo>
                    <a:pt x="2771736" y="1363"/>
                  </a:lnTo>
                  <a:lnTo>
                    <a:pt x="2720354" y="375"/>
                  </a:lnTo>
                  <a:lnTo>
                    <a:pt x="2668927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5740" y="4101582"/>
              <a:ext cx="4974590" cy="2486660"/>
            </a:xfrm>
            <a:custGeom>
              <a:avLst/>
              <a:gdLst/>
              <a:ahLst/>
              <a:cxnLst/>
              <a:rect l="l" t="t" r="r" b="b"/>
              <a:pathLst>
                <a:path w="4974590" h="2486659">
                  <a:moveTo>
                    <a:pt x="0" y="46125"/>
                  </a:moveTo>
                  <a:lnTo>
                    <a:pt x="1206390" y="279117"/>
                  </a:lnTo>
                  <a:lnTo>
                    <a:pt x="1249685" y="260595"/>
                  </a:lnTo>
                  <a:lnTo>
                    <a:pt x="1293546" y="242720"/>
                  </a:lnTo>
                  <a:lnTo>
                    <a:pt x="1337953" y="225489"/>
                  </a:lnTo>
                  <a:lnTo>
                    <a:pt x="1382886" y="208903"/>
                  </a:lnTo>
                  <a:lnTo>
                    <a:pt x="1428324" y="192959"/>
                  </a:lnTo>
                  <a:lnTo>
                    <a:pt x="1474247" y="177657"/>
                  </a:lnTo>
                  <a:lnTo>
                    <a:pt x="1520634" y="162996"/>
                  </a:lnTo>
                  <a:lnTo>
                    <a:pt x="1567465" y="148974"/>
                  </a:lnTo>
                  <a:lnTo>
                    <a:pt x="1614721" y="135590"/>
                  </a:lnTo>
                  <a:lnTo>
                    <a:pt x="1662380" y="122844"/>
                  </a:lnTo>
                  <a:lnTo>
                    <a:pt x="1710421" y="110734"/>
                  </a:lnTo>
                  <a:lnTo>
                    <a:pt x="1758826" y="99258"/>
                  </a:lnTo>
                  <a:lnTo>
                    <a:pt x="1807573" y="88417"/>
                  </a:lnTo>
                  <a:lnTo>
                    <a:pt x="1856642" y="78208"/>
                  </a:lnTo>
                  <a:lnTo>
                    <a:pt x="1906012" y="68631"/>
                  </a:lnTo>
                  <a:lnTo>
                    <a:pt x="1955664" y="59684"/>
                  </a:lnTo>
                  <a:lnTo>
                    <a:pt x="2005577" y="51367"/>
                  </a:lnTo>
                  <a:lnTo>
                    <a:pt x="2055730" y="43677"/>
                  </a:lnTo>
                  <a:lnTo>
                    <a:pt x="2106103" y="36615"/>
                  </a:lnTo>
                  <a:lnTo>
                    <a:pt x="2156677" y="30179"/>
                  </a:lnTo>
                  <a:lnTo>
                    <a:pt x="2207429" y="24368"/>
                  </a:lnTo>
                  <a:lnTo>
                    <a:pt x="2258341" y="19180"/>
                  </a:lnTo>
                  <a:lnTo>
                    <a:pt x="2309391" y="14615"/>
                  </a:lnTo>
                  <a:lnTo>
                    <a:pt x="2360560" y="10672"/>
                  </a:lnTo>
                  <a:lnTo>
                    <a:pt x="2411827" y="7349"/>
                  </a:lnTo>
                  <a:lnTo>
                    <a:pt x="2463171" y="4645"/>
                  </a:lnTo>
                  <a:lnTo>
                    <a:pt x="2514573" y="2559"/>
                  </a:lnTo>
                  <a:lnTo>
                    <a:pt x="2566012" y="1091"/>
                  </a:lnTo>
                  <a:lnTo>
                    <a:pt x="2617467" y="238"/>
                  </a:lnTo>
                  <a:lnTo>
                    <a:pt x="2668918" y="0"/>
                  </a:lnTo>
                  <a:lnTo>
                    <a:pt x="2720345" y="375"/>
                  </a:lnTo>
                  <a:lnTo>
                    <a:pt x="2771728" y="1363"/>
                  </a:lnTo>
                  <a:lnTo>
                    <a:pt x="2823045" y="2962"/>
                  </a:lnTo>
                  <a:lnTo>
                    <a:pt x="2874278" y="5172"/>
                  </a:lnTo>
                  <a:lnTo>
                    <a:pt x="2925404" y="7991"/>
                  </a:lnTo>
                  <a:lnTo>
                    <a:pt x="2976405" y="11418"/>
                  </a:lnTo>
                  <a:lnTo>
                    <a:pt x="3027259" y="15451"/>
                  </a:lnTo>
                  <a:lnTo>
                    <a:pt x="3077947" y="20091"/>
                  </a:lnTo>
                  <a:lnTo>
                    <a:pt x="3128448" y="25335"/>
                  </a:lnTo>
                  <a:lnTo>
                    <a:pt x="3178741" y="31182"/>
                  </a:lnTo>
                  <a:lnTo>
                    <a:pt x="3228806" y="37632"/>
                  </a:lnTo>
                  <a:lnTo>
                    <a:pt x="3278623" y="44684"/>
                  </a:lnTo>
                  <a:lnTo>
                    <a:pt x="3328172" y="52335"/>
                  </a:lnTo>
                  <a:lnTo>
                    <a:pt x="3377431" y="60585"/>
                  </a:lnTo>
                  <a:lnTo>
                    <a:pt x="3426382" y="69434"/>
                  </a:lnTo>
                  <a:lnTo>
                    <a:pt x="3475002" y="78879"/>
                  </a:lnTo>
                  <a:lnTo>
                    <a:pt x="3523273" y="88920"/>
                  </a:lnTo>
                  <a:lnTo>
                    <a:pt x="3571173" y="99555"/>
                  </a:lnTo>
                  <a:lnTo>
                    <a:pt x="3618683" y="110784"/>
                  </a:lnTo>
                  <a:lnTo>
                    <a:pt x="3665782" y="122605"/>
                  </a:lnTo>
                  <a:lnTo>
                    <a:pt x="3712449" y="135017"/>
                  </a:lnTo>
                  <a:lnTo>
                    <a:pt x="3758664" y="148019"/>
                  </a:lnTo>
                  <a:lnTo>
                    <a:pt x="3804407" y="161610"/>
                  </a:lnTo>
                  <a:lnTo>
                    <a:pt x="3849658" y="175789"/>
                  </a:lnTo>
                  <a:lnTo>
                    <a:pt x="3894396" y="190555"/>
                  </a:lnTo>
                  <a:lnTo>
                    <a:pt x="3938600" y="205906"/>
                  </a:lnTo>
                  <a:lnTo>
                    <a:pt x="3982251" y="221842"/>
                  </a:lnTo>
                  <a:lnTo>
                    <a:pt x="4025328" y="238361"/>
                  </a:lnTo>
                  <a:lnTo>
                    <a:pt x="4067810" y="255462"/>
                  </a:lnTo>
                  <a:lnTo>
                    <a:pt x="4109678" y="273144"/>
                  </a:lnTo>
                  <a:lnTo>
                    <a:pt x="4150911" y="291407"/>
                  </a:lnTo>
                  <a:lnTo>
                    <a:pt x="4191488" y="310248"/>
                  </a:lnTo>
                  <a:lnTo>
                    <a:pt x="4231390" y="329666"/>
                  </a:lnTo>
                  <a:lnTo>
                    <a:pt x="4270595" y="349662"/>
                  </a:lnTo>
                  <a:lnTo>
                    <a:pt x="4309084" y="370232"/>
                  </a:lnTo>
                  <a:lnTo>
                    <a:pt x="4346836" y="391377"/>
                  </a:lnTo>
                  <a:lnTo>
                    <a:pt x="4383830" y="413096"/>
                  </a:lnTo>
                  <a:lnTo>
                    <a:pt x="4420047" y="435386"/>
                  </a:lnTo>
                  <a:lnTo>
                    <a:pt x="4455466" y="458247"/>
                  </a:lnTo>
                  <a:lnTo>
                    <a:pt x="4497695" y="487003"/>
                  </a:lnTo>
                  <a:lnTo>
                    <a:pt x="4538102" y="516218"/>
                  </a:lnTo>
                  <a:lnTo>
                    <a:pt x="4576690" y="545871"/>
                  </a:lnTo>
                  <a:lnTo>
                    <a:pt x="4613465" y="575943"/>
                  </a:lnTo>
                  <a:lnTo>
                    <a:pt x="4648429" y="606411"/>
                  </a:lnTo>
                  <a:lnTo>
                    <a:pt x="4681587" y="637257"/>
                  </a:lnTo>
                  <a:lnTo>
                    <a:pt x="4712942" y="668459"/>
                  </a:lnTo>
                  <a:lnTo>
                    <a:pt x="4742499" y="699996"/>
                  </a:lnTo>
                  <a:lnTo>
                    <a:pt x="4770262" y="731850"/>
                  </a:lnTo>
                  <a:lnTo>
                    <a:pt x="4796233" y="763998"/>
                  </a:lnTo>
                  <a:lnTo>
                    <a:pt x="4820418" y="796420"/>
                  </a:lnTo>
                  <a:lnTo>
                    <a:pt x="4842820" y="829096"/>
                  </a:lnTo>
                  <a:lnTo>
                    <a:pt x="4863443" y="862006"/>
                  </a:lnTo>
                  <a:lnTo>
                    <a:pt x="4882291" y="895129"/>
                  </a:lnTo>
                  <a:lnTo>
                    <a:pt x="4914676" y="961931"/>
                  </a:lnTo>
                  <a:lnTo>
                    <a:pt x="4940009" y="1029338"/>
                  </a:lnTo>
                  <a:lnTo>
                    <a:pt x="4958318" y="1097187"/>
                  </a:lnTo>
                  <a:lnTo>
                    <a:pt x="4969637" y="1165314"/>
                  </a:lnTo>
                  <a:lnTo>
                    <a:pt x="4973996" y="1233554"/>
                  </a:lnTo>
                  <a:lnTo>
                    <a:pt x="4973575" y="1267665"/>
                  </a:lnTo>
                  <a:lnTo>
                    <a:pt x="4967552" y="1335768"/>
                  </a:lnTo>
                  <a:lnTo>
                    <a:pt x="4954647" y="1403574"/>
                  </a:lnTo>
                  <a:lnTo>
                    <a:pt x="4934892" y="1470919"/>
                  </a:lnTo>
                  <a:lnTo>
                    <a:pt x="4908317" y="1537640"/>
                  </a:lnTo>
                  <a:lnTo>
                    <a:pt x="4874953" y="1603573"/>
                  </a:lnTo>
                  <a:lnTo>
                    <a:pt x="4834833" y="1668553"/>
                  </a:lnTo>
                  <a:lnTo>
                    <a:pt x="4812249" y="1700634"/>
                  </a:lnTo>
                  <a:lnTo>
                    <a:pt x="4787987" y="1732416"/>
                  </a:lnTo>
                  <a:lnTo>
                    <a:pt x="4762051" y="1763878"/>
                  </a:lnTo>
                  <a:lnTo>
                    <a:pt x="4734446" y="1794999"/>
                  </a:lnTo>
                  <a:lnTo>
                    <a:pt x="4705175" y="1825759"/>
                  </a:lnTo>
                  <a:lnTo>
                    <a:pt x="4674241" y="1856137"/>
                  </a:lnTo>
                  <a:lnTo>
                    <a:pt x="4641650" y="1886113"/>
                  </a:lnTo>
                  <a:lnTo>
                    <a:pt x="4607405" y="1915667"/>
                  </a:lnTo>
                  <a:lnTo>
                    <a:pt x="4571509" y="1944777"/>
                  </a:lnTo>
                  <a:lnTo>
                    <a:pt x="4533967" y="1973423"/>
                  </a:lnTo>
                  <a:lnTo>
                    <a:pt x="4494783" y="2001586"/>
                  </a:lnTo>
                  <a:lnTo>
                    <a:pt x="4453960" y="2029244"/>
                  </a:lnTo>
                  <a:lnTo>
                    <a:pt x="4411502" y="2056376"/>
                  </a:lnTo>
                  <a:lnTo>
                    <a:pt x="4367414" y="2082963"/>
                  </a:lnTo>
                  <a:lnTo>
                    <a:pt x="4321699" y="2108984"/>
                  </a:lnTo>
                  <a:lnTo>
                    <a:pt x="4274360" y="2134418"/>
                  </a:lnTo>
                  <a:lnTo>
                    <a:pt x="4225403" y="2159245"/>
                  </a:lnTo>
                  <a:lnTo>
                    <a:pt x="4174831" y="2183444"/>
                  </a:lnTo>
                  <a:lnTo>
                    <a:pt x="4122647" y="2206996"/>
                  </a:lnTo>
                  <a:lnTo>
                    <a:pt x="4079352" y="2225517"/>
                  </a:lnTo>
                  <a:lnTo>
                    <a:pt x="4035491" y="2243392"/>
                  </a:lnTo>
                  <a:lnTo>
                    <a:pt x="3991084" y="2260623"/>
                  </a:lnTo>
                  <a:lnTo>
                    <a:pt x="3946151" y="2277209"/>
                  </a:lnTo>
                  <a:lnTo>
                    <a:pt x="3900713" y="2293152"/>
                  </a:lnTo>
                  <a:lnTo>
                    <a:pt x="3854790" y="2308454"/>
                  </a:lnTo>
                  <a:lnTo>
                    <a:pt x="3808402" y="2323116"/>
                  </a:lnTo>
                  <a:lnTo>
                    <a:pt x="3761570" y="2337137"/>
                  </a:lnTo>
                  <a:lnTo>
                    <a:pt x="3714315" y="2350521"/>
                  </a:lnTo>
                  <a:lnTo>
                    <a:pt x="3666656" y="2363267"/>
                  </a:lnTo>
                  <a:lnTo>
                    <a:pt x="3618614" y="2375377"/>
                  </a:lnTo>
                  <a:lnTo>
                    <a:pt x="3570209" y="2386852"/>
                  </a:lnTo>
                  <a:lnTo>
                    <a:pt x="3521463" y="2397694"/>
                  </a:lnTo>
                  <a:lnTo>
                    <a:pt x="3472394" y="2407903"/>
                  </a:lnTo>
                  <a:lnTo>
                    <a:pt x="3423023" y="2417480"/>
                  </a:lnTo>
                  <a:lnTo>
                    <a:pt x="3373371" y="2426426"/>
                  </a:lnTo>
                  <a:lnTo>
                    <a:pt x="3323459" y="2434744"/>
                  </a:lnTo>
                  <a:lnTo>
                    <a:pt x="3273305" y="2442433"/>
                  </a:lnTo>
                  <a:lnTo>
                    <a:pt x="3222932" y="2449495"/>
                  </a:lnTo>
                  <a:lnTo>
                    <a:pt x="3172359" y="2455931"/>
                  </a:lnTo>
                  <a:lnTo>
                    <a:pt x="3121606" y="2461742"/>
                  </a:lnTo>
                  <a:lnTo>
                    <a:pt x="3070695" y="2466929"/>
                  </a:lnTo>
                  <a:lnTo>
                    <a:pt x="3019644" y="2471494"/>
                  </a:lnTo>
                  <a:lnTo>
                    <a:pt x="2968476" y="2475438"/>
                  </a:lnTo>
                  <a:lnTo>
                    <a:pt x="2917209" y="2478761"/>
                  </a:lnTo>
                  <a:lnTo>
                    <a:pt x="2865865" y="2481464"/>
                  </a:lnTo>
                  <a:lnTo>
                    <a:pt x="2814463" y="2483550"/>
                  </a:lnTo>
                  <a:lnTo>
                    <a:pt x="2763025" y="2485019"/>
                  </a:lnTo>
                  <a:lnTo>
                    <a:pt x="2711570" y="2485871"/>
                  </a:lnTo>
                  <a:lnTo>
                    <a:pt x="2660118" y="2486110"/>
                  </a:lnTo>
                  <a:lnTo>
                    <a:pt x="2608691" y="2485734"/>
                  </a:lnTo>
                  <a:lnTo>
                    <a:pt x="2557309" y="2484746"/>
                  </a:lnTo>
                  <a:lnTo>
                    <a:pt x="2505992" y="2483147"/>
                  </a:lnTo>
                  <a:lnTo>
                    <a:pt x="2454759" y="2480937"/>
                  </a:lnTo>
                  <a:lnTo>
                    <a:pt x="2403633" y="2478118"/>
                  </a:lnTo>
                  <a:lnTo>
                    <a:pt x="2352632" y="2474691"/>
                  </a:lnTo>
                  <a:lnTo>
                    <a:pt x="2301778" y="2470657"/>
                  </a:lnTo>
                  <a:lnTo>
                    <a:pt x="2251090" y="2466018"/>
                  </a:lnTo>
                  <a:lnTo>
                    <a:pt x="2200590" y="2460774"/>
                  </a:lnTo>
                  <a:lnTo>
                    <a:pt x="2150297" y="2454926"/>
                  </a:lnTo>
                  <a:lnTo>
                    <a:pt x="2100232" y="2448476"/>
                  </a:lnTo>
                  <a:lnTo>
                    <a:pt x="2050415" y="2441425"/>
                  </a:lnTo>
                  <a:lnTo>
                    <a:pt x="2000867" y="2433774"/>
                  </a:lnTo>
                  <a:lnTo>
                    <a:pt x="1951607" y="2425523"/>
                  </a:lnTo>
                  <a:lnTo>
                    <a:pt x="1902657" y="2416675"/>
                  </a:lnTo>
                  <a:lnTo>
                    <a:pt x="1854036" y="2407230"/>
                  </a:lnTo>
                  <a:lnTo>
                    <a:pt x="1805766" y="2397189"/>
                  </a:lnTo>
                  <a:lnTo>
                    <a:pt x="1757865" y="2386554"/>
                  </a:lnTo>
                  <a:lnTo>
                    <a:pt x="1710356" y="2375325"/>
                  </a:lnTo>
                  <a:lnTo>
                    <a:pt x="1663257" y="2363504"/>
                  </a:lnTo>
                  <a:lnTo>
                    <a:pt x="1616590" y="2351092"/>
                  </a:lnTo>
                  <a:lnTo>
                    <a:pt x="1570375" y="2338089"/>
                  </a:lnTo>
                  <a:lnTo>
                    <a:pt x="1524632" y="2324498"/>
                  </a:lnTo>
                  <a:lnTo>
                    <a:pt x="1479382" y="2310319"/>
                  </a:lnTo>
                  <a:lnTo>
                    <a:pt x="1434644" y="2295554"/>
                  </a:lnTo>
                  <a:lnTo>
                    <a:pt x="1390440" y="2280202"/>
                  </a:lnTo>
                  <a:lnTo>
                    <a:pt x="1346789" y="2264267"/>
                  </a:lnTo>
                  <a:lnTo>
                    <a:pt x="1303712" y="2247748"/>
                  </a:lnTo>
                  <a:lnTo>
                    <a:pt x="1261230" y="2230647"/>
                  </a:lnTo>
                  <a:lnTo>
                    <a:pt x="1219362" y="2212965"/>
                  </a:lnTo>
                  <a:lnTo>
                    <a:pt x="1178129" y="2194703"/>
                  </a:lnTo>
                  <a:lnTo>
                    <a:pt x="1137552" y="2175862"/>
                  </a:lnTo>
                  <a:lnTo>
                    <a:pt x="1097651" y="2156443"/>
                  </a:lnTo>
                  <a:lnTo>
                    <a:pt x="1058445" y="2136448"/>
                  </a:lnTo>
                  <a:lnTo>
                    <a:pt x="1019957" y="2115877"/>
                  </a:lnTo>
                  <a:lnTo>
                    <a:pt x="982205" y="2094733"/>
                  </a:lnTo>
                  <a:lnTo>
                    <a:pt x="945210" y="2073014"/>
                  </a:lnTo>
                  <a:lnTo>
                    <a:pt x="908993" y="2050724"/>
                  </a:lnTo>
                  <a:lnTo>
                    <a:pt x="873574" y="2027863"/>
                  </a:lnTo>
                  <a:lnTo>
                    <a:pt x="826482" y="1995669"/>
                  </a:lnTo>
                  <a:lnTo>
                    <a:pt x="781599" y="1962826"/>
                  </a:lnTo>
                  <a:lnTo>
                    <a:pt x="738928" y="1929366"/>
                  </a:lnTo>
                  <a:lnTo>
                    <a:pt x="698476" y="1895320"/>
                  </a:lnTo>
                  <a:lnTo>
                    <a:pt x="660248" y="1860717"/>
                  </a:lnTo>
                  <a:lnTo>
                    <a:pt x="624248" y="1825589"/>
                  </a:lnTo>
                  <a:lnTo>
                    <a:pt x="590482" y="1789966"/>
                  </a:lnTo>
                  <a:lnTo>
                    <a:pt x="558955" y="1753880"/>
                  </a:lnTo>
                  <a:lnTo>
                    <a:pt x="529671" y="1717359"/>
                  </a:lnTo>
                  <a:lnTo>
                    <a:pt x="502637" y="1680436"/>
                  </a:lnTo>
                  <a:lnTo>
                    <a:pt x="477857" y="1643141"/>
                  </a:lnTo>
                  <a:lnTo>
                    <a:pt x="455337" y="1605505"/>
                  </a:lnTo>
                  <a:lnTo>
                    <a:pt x="435081" y="1567557"/>
                  </a:lnTo>
                  <a:lnTo>
                    <a:pt x="417095" y="1529330"/>
                  </a:lnTo>
                  <a:lnTo>
                    <a:pt x="401384" y="1490853"/>
                  </a:lnTo>
                  <a:lnTo>
                    <a:pt x="387953" y="1452158"/>
                  </a:lnTo>
                  <a:lnTo>
                    <a:pt x="376807" y="1413274"/>
                  </a:lnTo>
                  <a:lnTo>
                    <a:pt x="367951" y="1374232"/>
                  </a:lnTo>
                  <a:lnTo>
                    <a:pt x="361390" y="1335064"/>
                  </a:lnTo>
                  <a:lnTo>
                    <a:pt x="357130" y="1295800"/>
                  </a:lnTo>
                  <a:lnTo>
                    <a:pt x="355176" y="1256470"/>
                  </a:lnTo>
                  <a:lnTo>
                    <a:pt x="355532" y="1217106"/>
                  </a:lnTo>
                  <a:lnTo>
                    <a:pt x="358205" y="1177737"/>
                  </a:lnTo>
                  <a:lnTo>
                    <a:pt x="363198" y="1138394"/>
                  </a:lnTo>
                  <a:lnTo>
                    <a:pt x="370518" y="1099109"/>
                  </a:lnTo>
                  <a:lnTo>
                    <a:pt x="380169" y="1059911"/>
                  </a:lnTo>
                  <a:lnTo>
                    <a:pt x="392156" y="1020832"/>
                  </a:lnTo>
                  <a:lnTo>
                    <a:pt x="406485" y="981902"/>
                  </a:lnTo>
                  <a:lnTo>
                    <a:pt x="423161" y="943152"/>
                  </a:lnTo>
                  <a:lnTo>
                    <a:pt x="442188" y="904612"/>
                  </a:lnTo>
                  <a:lnTo>
                    <a:pt x="463573" y="866314"/>
                  </a:lnTo>
                  <a:lnTo>
                    <a:pt x="487320" y="828287"/>
                  </a:lnTo>
                  <a:lnTo>
                    <a:pt x="513434" y="790562"/>
                  </a:lnTo>
                  <a:lnTo>
                    <a:pt x="541920" y="753170"/>
                  </a:lnTo>
                  <a:lnTo>
                    <a:pt x="572784" y="716143"/>
                  </a:lnTo>
                  <a:lnTo>
                    <a:pt x="606031" y="679509"/>
                  </a:lnTo>
                  <a:lnTo>
                    <a:pt x="641665" y="643301"/>
                  </a:lnTo>
                  <a:lnTo>
                    <a:pt x="0" y="46125"/>
                  </a:lnTo>
                  <a:close/>
                </a:path>
              </a:pathLst>
            </a:custGeom>
            <a:ln w="25370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0717" y="1699386"/>
            <a:ext cx="4806950" cy="462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45920" algn="ctr">
              <a:lnSpc>
                <a:spcPts val="3820"/>
              </a:lnSpc>
              <a:spcBef>
                <a:spcPts val="95"/>
              </a:spcBef>
            </a:pPr>
            <a:r>
              <a:rPr sz="3200" spc="-215" dirty="0">
                <a:solidFill>
                  <a:srgbClr val="FFFFFF"/>
                </a:solidFill>
                <a:latin typeface="DejaVu Sans"/>
                <a:cs typeface="DejaVu Sans"/>
              </a:rPr>
              <a:t>Seattle </a:t>
            </a:r>
            <a:r>
              <a:rPr sz="3200" spc="-229" dirty="0">
                <a:solidFill>
                  <a:srgbClr val="FFFFFF"/>
                </a:solidFill>
                <a:latin typeface="DejaVu Sans"/>
                <a:cs typeface="DejaVu Sans"/>
              </a:rPr>
              <a:t>has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DejaVu Sans"/>
                <a:cs typeface="DejaVu Sans"/>
              </a:rPr>
              <a:t>many</a:t>
            </a:r>
            <a:endParaRPr sz="3200">
              <a:latin typeface="DejaVu Sans"/>
              <a:cs typeface="DejaVu Sans"/>
            </a:endParaRPr>
          </a:p>
          <a:p>
            <a:pPr marR="1645920" algn="ctr">
              <a:lnSpc>
                <a:spcPts val="3795"/>
              </a:lnSpc>
            </a:pPr>
            <a:r>
              <a:rPr sz="3200" spc="-600" dirty="0">
                <a:solidFill>
                  <a:srgbClr val="FFFFFF"/>
                </a:solidFill>
                <a:latin typeface="IPAexGothic"/>
                <a:cs typeface="IPAexGothic"/>
              </a:rPr>
              <a:t>★★★★</a:t>
            </a:r>
            <a:endParaRPr sz="3200">
              <a:latin typeface="IPAexGothic"/>
              <a:cs typeface="IPAexGothic"/>
            </a:endParaRPr>
          </a:p>
          <a:p>
            <a:pPr marR="1645920" algn="ctr">
              <a:lnSpc>
                <a:spcPts val="3820"/>
              </a:lnSpc>
            </a:pPr>
            <a:r>
              <a:rPr sz="3200" spc="-190" dirty="0">
                <a:solidFill>
                  <a:srgbClr val="FFFFFF"/>
                </a:solidFill>
                <a:latin typeface="DejaVu Sans"/>
                <a:cs typeface="DejaVu Sans"/>
              </a:rPr>
              <a:t>sushi</a:t>
            </a:r>
            <a:r>
              <a:rPr sz="3200" spc="-2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DejaVu Sans"/>
                <a:cs typeface="DejaVu Sans"/>
              </a:rPr>
              <a:t>restaurants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3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4800">
              <a:latin typeface="DejaVu Sans"/>
              <a:cs typeface="DejaVu Sans"/>
            </a:endParaRPr>
          </a:p>
          <a:p>
            <a:pPr marL="1750695" marR="5080" algn="ctr">
              <a:lnSpc>
                <a:spcPts val="3800"/>
              </a:lnSpc>
            </a:pP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What </a:t>
            </a:r>
            <a:r>
              <a:rPr sz="3200" spc="-229" dirty="0">
                <a:solidFill>
                  <a:srgbClr val="FFFFFF"/>
                </a:solidFill>
                <a:latin typeface="DejaVu Sans"/>
                <a:cs typeface="DejaVu Sans"/>
              </a:rPr>
              <a:t>are </a:t>
            </a:r>
            <a:r>
              <a:rPr sz="3200" spc="-130" dirty="0">
                <a:solidFill>
                  <a:srgbClr val="FFFFFF"/>
                </a:solidFill>
                <a:latin typeface="DejaVu Sans"/>
                <a:cs typeface="DejaVu Sans"/>
              </a:rPr>
              <a:t>people  </a:t>
            </a:r>
            <a:r>
              <a:rPr sz="3200" spc="-220" dirty="0">
                <a:solidFill>
                  <a:srgbClr val="FFFFFF"/>
                </a:solidFill>
                <a:latin typeface="DejaVu Sans"/>
                <a:cs typeface="DejaVu Sans"/>
              </a:rPr>
              <a:t>saying </a:t>
            </a:r>
            <a:r>
              <a:rPr sz="3200" spc="-150" dirty="0">
                <a:solidFill>
                  <a:srgbClr val="FFFFFF"/>
                </a:solidFill>
                <a:latin typeface="DejaVu Sans"/>
                <a:cs typeface="DejaVu Sans"/>
              </a:rPr>
              <a:t>about  </a:t>
            </a:r>
            <a:r>
              <a:rPr sz="3200" spc="-17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3200" spc="-75" dirty="0">
                <a:solidFill>
                  <a:srgbClr val="FFFFFF"/>
                </a:solidFill>
                <a:latin typeface="DejaVu Sans"/>
                <a:cs typeface="DejaVu Sans"/>
              </a:rPr>
              <a:t>food?</a:t>
            </a:r>
            <a:endParaRPr sz="3200">
              <a:latin typeface="DejaVu Sans"/>
              <a:cs typeface="DejaVu Sans"/>
            </a:endParaRPr>
          </a:p>
          <a:p>
            <a:pPr marL="1737995" algn="ctr">
              <a:lnSpc>
                <a:spcPts val="3765"/>
              </a:lnSpc>
            </a:pPr>
            <a:r>
              <a:rPr sz="3200" spc="-175" dirty="0">
                <a:solidFill>
                  <a:srgbClr val="FFFFFF"/>
                </a:solidFill>
                <a:latin typeface="DejaVu Sans"/>
                <a:cs typeface="DejaVu Sans"/>
              </a:rPr>
              <a:t>the</a:t>
            </a:r>
            <a:r>
              <a:rPr sz="3200" spc="-2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DejaVu Sans"/>
                <a:cs typeface="DejaVu Sans"/>
              </a:rPr>
              <a:t>ambiance?...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3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801" y="3239274"/>
            <a:ext cx="4036695" cy="1567815"/>
          </a:xfrm>
          <a:custGeom>
            <a:avLst/>
            <a:gdLst/>
            <a:ahLst/>
            <a:cxnLst/>
            <a:rect l="l" t="t" r="r" b="b"/>
            <a:pathLst>
              <a:path w="4036695" h="1567814">
                <a:moveTo>
                  <a:pt x="4036108" y="0"/>
                </a:moveTo>
                <a:lnTo>
                  <a:pt x="0" y="0"/>
                </a:lnTo>
                <a:lnTo>
                  <a:pt x="0" y="1567764"/>
                </a:lnTo>
                <a:lnTo>
                  <a:pt x="4036108" y="1567764"/>
                </a:lnTo>
                <a:lnTo>
                  <a:pt x="4036108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48907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5" dirty="0"/>
              <a:t>Classification</a:t>
            </a:r>
            <a:r>
              <a:rPr sz="4400" dirty="0"/>
              <a:t> </a:t>
            </a:r>
            <a:r>
              <a:rPr sz="4400" spc="50" dirty="0"/>
              <a:t>error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911582" y="4090606"/>
            <a:ext cx="39052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30"/>
              </a:lnSpc>
            </a:pPr>
            <a:r>
              <a:rPr sz="2800" spc="-210" dirty="0">
                <a:latin typeface="DejaVu Sans"/>
                <a:cs typeface="DejaVu Sans"/>
              </a:rPr>
              <a:t>at,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1711" y="4064344"/>
            <a:ext cx="687070" cy="403225"/>
            <a:chOff x="3131711" y="4064344"/>
            <a:chExt cx="687070" cy="403225"/>
          </a:xfrm>
        </p:grpSpPr>
        <p:sp>
          <p:nvSpPr>
            <p:cNvPr id="6" name="object 6"/>
            <p:cNvSpPr/>
            <p:nvPr/>
          </p:nvSpPr>
          <p:spPr>
            <a:xfrm>
              <a:off x="3136468" y="4178922"/>
              <a:ext cx="512445" cy="176530"/>
            </a:xfrm>
            <a:custGeom>
              <a:avLst/>
              <a:gdLst/>
              <a:ahLst/>
              <a:cxnLst/>
              <a:rect l="l" t="t" r="r" b="b"/>
              <a:pathLst>
                <a:path w="512445" h="176529">
                  <a:moveTo>
                    <a:pt x="511835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0" y="145427"/>
                  </a:lnTo>
                  <a:lnTo>
                    <a:pt x="0" y="176174"/>
                  </a:lnTo>
                  <a:lnTo>
                    <a:pt x="511835" y="176174"/>
                  </a:lnTo>
                  <a:lnTo>
                    <a:pt x="511835" y="145427"/>
                  </a:lnTo>
                  <a:lnTo>
                    <a:pt x="511835" y="28587"/>
                  </a:lnTo>
                  <a:lnTo>
                    <a:pt x="51183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6467" y="4178922"/>
              <a:ext cx="512445" cy="176530"/>
            </a:xfrm>
            <a:custGeom>
              <a:avLst/>
              <a:gdLst/>
              <a:ahLst/>
              <a:cxnLst/>
              <a:rect l="l" t="t" r="r" b="b"/>
              <a:pathLst>
                <a:path w="512445" h="176529">
                  <a:moveTo>
                    <a:pt x="0" y="0"/>
                  </a:moveTo>
                  <a:lnTo>
                    <a:pt x="511833" y="0"/>
                  </a:lnTo>
                  <a:lnTo>
                    <a:pt x="511833" y="176171"/>
                  </a:lnTo>
                  <a:lnTo>
                    <a:pt x="0" y="176171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4898" y="4076699"/>
              <a:ext cx="431165" cy="378460"/>
            </a:xfrm>
            <a:custGeom>
              <a:avLst/>
              <a:gdLst/>
              <a:ahLst/>
              <a:cxnLst/>
              <a:rect l="l" t="t" r="r" b="b"/>
              <a:pathLst>
                <a:path w="431164" h="378460">
                  <a:moveTo>
                    <a:pt x="431038" y="130810"/>
                  </a:moveTo>
                  <a:lnTo>
                    <a:pt x="300266" y="130810"/>
                  </a:lnTo>
                  <a:lnTo>
                    <a:pt x="300266" y="0"/>
                  </a:lnTo>
                  <a:lnTo>
                    <a:pt x="130771" y="0"/>
                  </a:lnTo>
                  <a:lnTo>
                    <a:pt x="130771" y="130810"/>
                  </a:lnTo>
                  <a:lnTo>
                    <a:pt x="0" y="130810"/>
                  </a:lnTo>
                  <a:lnTo>
                    <a:pt x="0" y="247650"/>
                  </a:lnTo>
                  <a:lnTo>
                    <a:pt x="130771" y="247650"/>
                  </a:lnTo>
                  <a:lnTo>
                    <a:pt x="130771" y="378460"/>
                  </a:lnTo>
                  <a:lnTo>
                    <a:pt x="300266" y="378460"/>
                  </a:lnTo>
                  <a:lnTo>
                    <a:pt x="300266" y="247650"/>
                  </a:lnTo>
                  <a:lnTo>
                    <a:pt x="431038" y="247650"/>
                  </a:lnTo>
                  <a:lnTo>
                    <a:pt x="431038" y="13081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4897" y="4077030"/>
              <a:ext cx="431165" cy="377825"/>
            </a:xfrm>
            <a:custGeom>
              <a:avLst/>
              <a:gdLst/>
              <a:ahLst/>
              <a:cxnLst/>
              <a:rect l="l" t="t" r="r" b="b"/>
              <a:pathLst>
                <a:path w="431164" h="377825">
                  <a:moveTo>
                    <a:pt x="0" y="130741"/>
                  </a:moveTo>
                  <a:lnTo>
                    <a:pt x="130766" y="130741"/>
                  </a:lnTo>
                  <a:lnTo>
                    <a:pt x="130766" y="0"/>
                  </a:lnTo>
                  <a:lnTo>
                    <a:pt x="300262" y="0"/>
                  </a:lnTo>
                  <a:lnTo>
                    <a:pt x="300262" y="130741"/>
                  </a:lnTo>
                  <a:lnTo>
                    <a:pt x="431028" y="130741"/>
                  </a:lnTo>
                  <a:lnTo>
                    <a:pt x="431028" y="246948"/>
                  </a:lnTo>
                  <a:lnTo>
                    <a:pt x="300262" y="246948"/>
                  </a:lnTo>
                  <a:lnTo>
                    <a:pt x="300262" y="377689"/>
                  </a:lnTo>
                  <a:lnTo>
                    <a:pt x="130766" y="377689"/>
                  </a:lnTo>
                  <a:lnTo>
                    <a:pt x="130766" y="246948"/>
                  </a:lnTo>
                  <a:lnTo>
                    <a:pt x="0" y="246948"/>
                  </a:lnTo>
                  <a:lnTo>
                    <a:pt x="0" y="130741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3801" y="3239274"/>
            <a:ext cx="4036695" cy="1567815"/>
          </a:xfrm>
          <a:prstGeom prst="rect">
            <a:avLst/>
          </a:prstGeom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355"/>
              </a:spcBef>
            </a:pPr>
            <a:r>
              <a:rPr sz="3200" spc="-180" dirty="0">
                <a:solidFill>
                  <a:srgbClr val="FFFFFF"/>
                </a:solidFill>
                <a:latin typeface="DejaVu Sans"/>
                <a:cs typeface="DejaVu Sans"/>
              </a:rPr>
              <a:t>Test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DejaVu Sans"/>
                <a:cs typeface="DejaVu Sans"/>
              </a:rPr>
              <a:t>example</a:t>
            </a:r>
            <a:endParaRPr sz="3200">
              <a:latin typeface="DejaVu Sans"/>
              <a:cs typeface="DejaVu Sans"/>
            </a:endParaRPr>
          </a:p>
          <a:p>
            <a:pPr marL="4445" algn="ctr">
              <a:lnSpc>
                <a:spcPct val="100000"/>
              </a:lnSpc>
              <a:spcBef>
                <a:spcPts val="2195"/>
              </a:spcBef>
              <a:tabLst>
                <a:tab pos="3091815" algn="l"/>
              </a:tabLst>
            </a:pPr>
            <a:r>
              <a:rPr sz="2800" spc="-780" dirty="0">
                <a:latin typeface="DejaVu Sans"/>
                <a:cs typeface="DejaVu Sans"/>
              </a:rPr>
              <a:t>(S(FuoshoidwwaassgOreKa,t	</a:t>
            </a:r>
            <a:r>
              <a:rPr sz="2800" spc="-285" dirty="0">
                <a:latin typeface="DejaVu Sans"/>
                <a:cs typeface="DejaVu Sans"/>
              </a:rPr>
              <a:t>)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285" dirty="0">
                <a:latin typeface="DejaVu Sans"/>
                <a:cs typeface="DejaVu Sans"/>
              </a:rPr>
              <a:t>)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7221" y="1856867"/>
            <a:ext cx="3401060" cy="584200"/>
          </a:xfrm>
          <a:prstGeom prst="rect">
            <a:avLst/>
          </a:prstGeom>
          <a:solidFill>
            <a:srgbClr val="95C500"/>
          </a:solidFill>
          <a:ln w="25369">
            <a:solidFill>
              <a:srgbClr val="7299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200" spc="-185" dirty="0">
                <a:solidFill>
                  <a:srgbClr val="FFFFFF"/>
                </a:solidFill>
                <a:latin typeface="DejaVu Sans"/>
                <a:cs typeface="DejaVu Sans"/>
              </a:rPr>
              <a:t>Learned</a:t>
            </a:r>
            <a:r>
              <a:rPr sz="3200" spc="-1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classifier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4662" y="5855570"/>
            <a:ext cx="2054860" cy="584200"/>
          </a:xfrm>
          <a:prstGeom prst="rect">
            <a:avLst/>
          </a:prstGeom>
          <a:solidFill>
            <a:srgbClr val="706868"/>
          </a:solidFill>
          <a:ln w="25369">
            <a:solidFill>
              <a:srgbClr val="544D4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200" spc="-130" dirty="0">
                <a:solidFill>
                  <a:srgbClr val="FFFFFF"/>
                </a:solidFill>
                <a:latin typeface="DejaVu Sans"/>
                <a:cs typeface="DejaVu Sans"/>
              </a:rPr>
              <a:t>Hide</a:t>
            </a:r>
            <a:r>
              <a:rPr sz="3200" spc="-2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label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96424" y="3478212"/>
            <a:ext cx="2691765" cy="1061085"/>
            <a:chOff x="9296424" y="3478212"/>
            <a:chExt cx="2691765" cy="1061085"/>
          </a:xfrm>
        </p:grpSpPr>
        <p:sp>
          <p:nvSpPr>
            <p:cNvPr id="14" name="object 14"/>
            <p:cNvSpPr/>
            <p:nvPr/>
          </p:nvSpPr>
          <p:spPr>
            <a:xfrm>
              <a:off x="11143462" y="3490912"/>
              <a:ext cx="831850" cy="517525"/>
            </a:xfrm>
            <a:custGeom>
              <a:avLst/>
              <a:gdLst/>
              <a:ahLst/>
              <a:cxnLst/>
              <a:rect l="l" t="t" r="r" b="b"/>
              <a:pathLst>
                <a:path w="831850" h="517525">
                  <a:moveTo>
                    <a:pt x="831532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831532" y="517525"/>
                  </a:lnTo>
                  <a:lnTo>
                    <a:pt x="8315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09124" y="3490912"/>
              <a:ext cx="2666365" cy="1035685"/>
            </a:xfrm>
            <a:custGeom>
              <a:avLst/>
              <a:gdLst/>
              <a:ahLst/>
              <a:cxnLst/>
              <a:rect l="l" t="t" r="r" b="b"/>
              <a:pathLst>
                <a:path w="2666365" h="1035685">
                  <a:moveTo>
                    <a:pt x="0" y="0"/>
                  </a:moveTo>
                  <a:lnTo>
                    <a:pt x="2665860" y="0"/>
                  </a:lnTo>
                </a:path>
                <a:path w="2666365" h="1035685">
                  <a:moveTo>
                    <a:pt x="0" y="1035063"/>
                  </a:moveTo>
                  <a:lnTo>
                    <a:pt x="2665860" y="1035063"/>
                  </a:lnTo>
                </a:path>
              </a:pathLst>
            </a:custGeom>
            <a:ln w="25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09125" y="3503596"/>
            <a:ext cx="1834514" cy="1010285"/>
          </a:xfrm>
          <a:prstGeom prst="rect">
            <a:avLst/>
          </a:prstGeom>
          <a:solidFill>
            <a:srgbClr val="C0269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800" spc="-80" dirty="0">
                <a:solidFill>
                  <a:srgbClr val="FFFFFF"/>
                </a:solidFill>
                <a:latin typeface="DejaVu Sans"/>
                <a:cs typeface="DejaVu Sans"/>
              </a:rPr>
              <a:t>Correct</a:t>
            </a:r>
            <a:endParaRPr sz="2800">
              <a:latin typeface="DejaVu Sans"/>
              <a:cs typeface="DejaVu Sans"/>
            </a:endParaRPr>
          </a:p>
          <a:p>
            <a:pPr marL="90805">
              <a:lnSpc>
                <a:spcPct val="100000"/>
              </a:lnSpc>
              <a:spcBef>
                <a:spcPts val="715"/>
              </a:spcBef>
            </a:pPr>
            <a:r>
              <a:rPr sz="2800" spc="-180" dirty="0">
                <a:solidFill>
                  <a:srgbClr val="FFFFFF"/>
                </a:solidFill>
                <a:latin typeface="DejaVu Sans"/>
                <a:cs typeface="DejaVu Sans"/>
              </a:rPr>
              <a:t>Mistakes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2515" y="2495651"/>
            <a:ext cx="615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00" dirty="0">
                <a:latin typeface="DejaVu Sans"/>
                <a:cs typeface="DejaVu Sans"/>
              </a:rPr>
              <a:t>ŷ</a:t>
            </a:r>
            <a:r>
              <a:rPr sz="3200" spc="-250" dirty="0">
                <a:latin typeface="DejaVu Sans"/>
                <a:cs typeface="DejaVu Sans"/>
              </a:rPr>
              <a:t> </a:t>
            </a:r>
            <a:r>
              <a:rPr sz="3200" spc="-495" dirty="0">
                <a:latin typeface="DejaVu Sans"/>
                <a:cs typeface="DejaVu Sans"/>
              </a:rPr>
              <a:t>=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9419" y="2613623"/>
            <a:ext cx="456565" cy="403225"/>
            <a:chOff x="6469419" y="2613623"/>
            <a:chExt cx="456565" cy="403225"/>
          </a:xfrm>
        </p:grpSpPr>
        <p:sp>
          <p:nvSpPr>
            <p:cNvPr id="19" name="object 19"/>
            <p:cNvSpPr/>
            <p:nvPr/>
          </p:nvSpPr>
          <p:spPr>
            <a:xfrm>
              <a:off x="6482105" y="2626359"/>
              <a:ext cx="431165" cy="377190"/>
            </a:xfrm>
            <a:custGeom>
              <a:avLst/>
              <a:gdLst/>
              <a:ahLst/>
              <a:cxnLst/>
              <a:rect l="l" t="t" r="r" b="b"/>
              <a:pathLst>
                <a:path w="431165" h="377189">
                  <a:moveTo>
                    <a:pt x="431025" y="130810"/>
                  </a:moveTo>
                  <a:lnTo>
                    <a:pt x="300253" y="130810"/>
                  </a:lnTo>
                  <a:lnTo>
                    <a:pt x="300253" y="0"/>
                  </a:lnTo>
                  <a:lnTo>
                    <a:pt x="130759" y="0"/>
                  </a:lnTo>
                  <a:lnTo>
                    <a:pt x="130759" y="130810"/>
                  </a:lnTo>
                  <a:lnTo>
                    <a:pt x="0" y="130810"/>
                  </a:lnTo>
                  <a:lnTo>
                    <a:pt x="0" y="246380"/>
                  </a:lnTo>
                  <a:lnTo>
                    <a:pt x="130759" y="246380"/>
                  </a:lnTo>
                  <a:lnTo>
                    <a:pt x="130759" y="377190"/>
                  </a:lnTo>
                  <a:lnTo>
                    <a:pt x="300253" y="377190"/>
                  </a:lnTo>
                  <a:lnTo>
                    <a:pt x="300253" y="246380"/>
                  </a:lnTo>
                  <a:lnTo>
                    <a:pt x="431025" y="246380"/>
                  </a:lnTo>
                  <a:lnTo>
                    <a:pt x="431025" y="13081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82105" y="2626309"/>
              <a:ext cx="431165" cy="377825"/>
            </a:xfrm>
            <a:custGeom>
              <a:avLst/>
              <a:gdLst/>
              <a:ahLst/>
              <a:cxnLst/>
              <a:rect l="l" t="t" r="r" b="b"/>
              <a:pathLst>
                <a:path w="431165" h="377825">
                  <a:moveTo>
                    <a:pt x="0" y="130741"/>
                  </a:moveTo>
                  <a:lnTo>
                    <a:pt x="130766" y="130741"/>
                  </a:lnTo>
                  <a:lnTo>
                    <a:pt x="130766" y="0"/>
                  </a:lnTo>
                  <a:lnTo>
                    <a:pt x="300261" y="0"/>
                  </a:lnTo>
                  <a:lnTo>
                    <a:pt x="300261" y="130741"/>
                  </a:lnTo>
                  <a:lnTo>
                    <a:pt x="431028" y="130741"/>
                  </a:lnTo>
                  <a:lnTo>
                    <a:pt x="431028" y="246948"/>
                  </a:lnTo>
                  <a:lnTo>
                    <a:pt x="300261" y="246948"/>
                  </a:lnTo>
                  <a:lnTo>
                    <a:pt x="300261" y="377689"/>
                  </a:lnTo>
                  <a:lnTo>
                    <a:pt x="130766" y="377689"/>
                  </a:lnTo>
                  <a:lnTo>
                    <a:pt x="130766" y="246948"/>
                  </a:lnTo>
                  <a:lnTo>
                    <a:pt x="0" y="246948"/>
                  </a:lnTo>
                  <a:lnTo>
                    <a:pt x="0" y="130741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51450" y="3746703"/>
            <a:ext cx="34290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765" dirty="0">
                <a:latin typeface="DejaVu Sans"/>
                <a:cs typeface="DejaVu Sans"/>
              </a:rPr>
              <a:t>M</a:t>
            </a:r>
            <a:r>
              <a:rPr sz="3200" spc="90" dirty="0">
                <a:latin typeface="DejaVu Sans"/>
                <a:cs typeface="DejaVu Sans"/>
              </a:rPr>
              <a:t>C</a:t>
            </a:r>
            <a:r>
              <a:rPr sz="3200" spc="-1560" dirty="0">
                <a:latin typeface="DejaVu Sans"/>
                <a:cs typeface="DejaVu Sans"/>
              </a:rPr>
              <a:t>o</a:t>
            </a:r>
            <a:r>
              <a:rPr sz="3200" spc="-150" dirty="0">
                <a:latin typeface="DejaVu Sans"/>
                <a:cs typeface="DejaVu Sans"/>
              </a:rPr>
              <a:t>i</a:t>
            </a:r>
            <a:r>
              <a:rPr sz="3200" spc="-830" dirty="0">
                <a:latin typeface="DejaVu Sans"/>
                <a:cs typeface="DejaVu Sans"/>
              </a:rPr>
              <a:t>s</a:t>
            </a:r>
            <a:r>
              <a:rPr sz="3200" spc="-750" dirty="0">
                <a:latin typeface="DejaVu Sans"/>
                <a:cs typeface="DejaVu Sans"/>
              </a:rPr>
              <a:t>r</a:t>
            </a:r>
            <a:r>
              <a:rPr sz="3200" spc="-695" dirty="0">
                <a:latin typeface="DejaVu Sans"/>
                <a:cs typeface="DejaVu Sans"/>
              </a:rPr>
              <a:t>t</a:t>
            </a:r>
            <a:r>
              <a:rPr sz="3200" spc="-815" dirty="0">
                <a:latin typeface="DejaVu Sans"/>
                <a:cs typeface="DejaVu Sans"/>
              </a:rPr>
              <a:t>r</a:t>
            </a:r>
            <a:r>
              <a:rPr sz="3200" spc="-1330" dirty="0">
                <a:latin typeface="DejaVu Sans"/>
                <a:cs typeface="DejaVu Sans"/>
              </a:rPr>
              <a:t>a</a:t>
            </a:r>
            <a:r>
              <a:rPr sz="3200" spc="-944" dirty="0">
                <a:latin typeface="DejaVu Sans"/>
                <a:cs typeface="DejaVu Sans"/>
              </a:rPr>
              <a:t>e</a:t>
            </a:r>
            <a:r>
              <a:rPr sz="3200" spc="-1120" dirty="0">
                <a:latin typeface="DejaVu Sans"/>
                <a:cs typeface="DejaVu Sans"/>
              </a:rPr>
              <a:t>k</a:t>
            </a:r>
            <a:r>
              <a:rPr sz="3200" spc="-894" dirty="0">
                <a:latin typeface="DejaVu Sans"/>
                <a:cs typeface="DejaVu Sans"/>
              </a:rPr>
              <a:t>c</a:t>
            </a:r>
            <a:r>
              <a:rPr sz="3200" spc="-1085" dirty="0">
                <a:latin typeface="DejaVu Sans"/>
                <a:cs typeface="DejaVu Sans"/>
              </a:rPr>
              <a:t>e</a:t>
            </a:r>
            <a:r>
              <a:rPr sz="3200" spc="-380" dirty="0">
                <a:latin typeface="DejaVu Sans"/>
                <a:cs typeface="DejaVu Sans"/>
              </a:rPr>
              <a:t>t</a:t>
            </a:r>
            <a:r>
              <a:rPr sz="3200" spc="-305" dirty="0">
                <a:latin typeface="DejaVu Sans"/>
                <a:cs typeface="DejaVu Sans"/>
              </a:rPr>
              <a:t>!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43462" y="3528161"/>
            <a:ext cx="83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95"/>
              </a:spcBef>
            </a:pPr>
            <a:r>
              <a:rPr sz="4200" spc="-1530" baseline="-2976" dirty="0">
                <a:latin typeface="DejaVu Sans"/>
                <a:cs typeface="DejaVu Sans"/>
              </a:rPr>
              <a:t>0</a:t>
            </a:r>
            <a:r>
              <a:rPr sz="2800" spc="-1019" dirty="0">
                <a:latin typeface="DejaVu Sans"/>
                <a:cs typeface="DejaVu Sans"/>
              </a:rPr>
              <a:t>1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45570" y="4019003"/>
            <a:ext cx="229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85" dirty="0">
                <a:latin typeface="DejaVu Sans"/>
                <a:cs typeface="DejaVu Sans"/>
              </a:rPr>
              <a:t>0</a:t>
            </a:r>
            <a:r>
              <a:rPr sz="2800" spc="-480" dirty="0">
                <a:latin typeface="DejaVu Sans"/>
                <a:cs typeface="DejaVu Sans"/>
              </a:rPr>
              <a:t>1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30</a:t>
            </a:fld>
            <a:endParaRPr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717" y="501700"/>
            <a:ext cx="78930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5" dirty="0"/>
              <a:t>Classification </a:t>
            </a:r>
            <a:r>
              <a:rPr sz="4400" spc="50" dirty="0"/>
              <a:t>error </a:t>
            </a:r>
            <a:r>
              <a:rPr sz="4400" spc="-200" dirty="0"/>
              <a:t>&amp;</a:t>
            </a:r>
            <a:r>
              <a:rPr sz="4400" spc="80" dirty="0"/>
              <a:t> </a:t>
            </a:r>
            <a:r>
              <a:rPr sz="4400" spc="120" dirty="0"/>
              <a:t>accuracy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9717" y="1594801"/>
            <a:ext cx="6913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solidFill>
                  <a:srgbClr val="2B2728"/>
                </a:solidFill>
                <a:latin typeface="DejaVu Sans"/>
                <a:cs typeface="DejaVu Sans"/>
              </a:rPr>
              <a:t>Error </a:t>
            </a:r>
            <a:r>
              <a:rPr sz="3200" spc="-215" dirty="0">
                <a:solidFill>
                  <a:srgbClr val="2B2728"/>
                </a:solidFill>
                <a:latin typeface="DejaVu Sans"/>
                <a:cs typeface="DejaVu Sans"/>
              </a:rPr>
              <a:t>measures </a:t>
            </a:r>
            <a:r>
              <a:rPr sz="3200" spc="-130" dirty="0">
                <a:solidFill>
                  <a:srgbClr val="2B2728"/>
                </a:solidFill>
                <a:latin typeface="DejaVu Sans"/>
                <a:cs typeface="DejaVu Sans"/>
              </a:rPr>
              <a:t>fraction </a:t>
            </a:r>
            <a:r>
              <a:rPr sz="3200" spc="-40" dirty="0">
                <a:solidFill>
                  <a:srgbClr val="2B2728"/>
                </a:solidFill>
                <a:latin typeface="DejaVu Sans"/>
                <a:cs typeface="DejaVu Sans"/>
              </a:rPr>
              <a:t>of</a:t>
            </a:r>
            <a:r>
              <a:rPr sz="3200" spc="-19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225" dirty="0">
                <a:solidFill>
                  <a:srgbClr val="2B2728"/>
                </a:solidFill>
                <a:latin typeface="DejaVu Sans"/>
                <a:cs typeface="DejaVu Sans"/>
              </a:rPr>
              <a:t>mistakes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717" y="3194573"/>
            <a:ext cx="5699760" cy="1783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D5555"/>
                </a:solidFill>
                <a:latin typeface="Klaudia"/>
                <a:cs typeface="Klaudia"/>
              </a:rPr>
              <a:t>- </a:t>
            </a:r>
            <a:r>
              <a:rPr sz="2800" spc="-185" dirty="0">
                <a:solidFill>
                  <a:srgbClr val="2B2728"/>
                </a:solidFill>
                <a:latin typeface="DejaVu Sans"/>
                <a:cs typeface="DejaVu Sans"/>
              </a:rPr>
              <a:t>Best </a:t>
            </a:r>
            <a:r>
              <a:rPr sz="2800" spc="-135" dirty="0">
                <a:solidFill>
                  <a:srgbClr val="2B2728"/>
                </a:solidFill>
                <a:latin typeface="DejaVu Sans"/>
                <a:cs typeface="DejaVu Sans"/>
              </a:rPr>
              <a:t>possible </a:t>
            </a:r>
            <a:r>
              <a:rPr sz="2800" spc="-195" dirty="0">
                <a:solidFill>
                  <a:srgbClr val="2B2728"/>
                </a:solidFill>
                <a:latin typeface="DejaVu Sans"/>
                <a:cs typeface="DejaVu Sans"/>
              </a:rPr>
              <a:t>value </a:t>
            </a: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is</a:t>
            </a:r>
            <a:r>
              <a:rPr sz="2800" spc="-52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90" dirty="0">
                <a:solidFill>
                  <a:srgbClr val="2B2728"/>
                </a:solidFill>
                <a:latin typeface="DejaVu Sans"/>
                <a:cs typeface="DejaVu Sans"/>
              </a:rPr>
              <a:t>0.0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solidFill>
                  <a:srgbClr val="2B2728"/>
                </a:solidFill>
                <a:latin typeface="DejaVu Sans"/>
                <a:cs typeface="DejaVu Sans"/>
              </a:rPr>
              <a:t>Often, </a:t>
            </a:r>
            <a:r>
              <a:rPr sz="3200" spc="-210" dirty="0">
                <a:solidFill>
                  <a:srgbClr val="2B2728"/>
                </a:solidFill>
                <a:latin typeface="DejaVu Sans"/>
                <a:cs typeface="DejaVu Sans"/>
              </a:rPr>
              <a:t>measure</a:t>
            </a:r>
            <a:r>
              <a:rPr sz="3200" spc="-21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b="1" spc="-345" dirty="0">
                <a:solidFill>
                  <a:srgbClr val="393435"/>
                </a:solidFill>
                <a:latin typeface="DejaVu Sans"/>
                <a:cs typeface="DejaVu Sans"/>
              </a:rPr>
              <a:t>accuracy</a:t>
            </a:r>
            <a:endParaRPr sz="3200">
              <a:latin typeface="DejaVu Sans"/>
              <a:cs typeface="DejaVu Sans"/>
            </a:endParaRPr>
          </a:p>
          <a:p>
            <a:pPr marL="469265">
              <a:lnSpc>
                <a:spcPct val="100000"/>
              </a:lnSpc>
              <a:spcBef>
                <a:spcPts val="300"/>
              </a:spcBef>
            </a:pPr>
            <a:r>
              <a:rPr sz="2800" dirty="0">
                <a:solidFill>
                  <a:srgbClr val="5D5555"/>
                </a:solidFill>
                <a:latin typeface="Klaudia"/>
                <a:cs typeface="Klaudia"/>
              </a:rPr>
              <a:t>-</a:t>
            </a:r>
            <a:r>
              <a:rPr sz="2800" spc="-650" dirty="0">
                <a:solidFill>
                  <a:srgbClr val="5D5555"/>
                </a:solidFill>
                <a:latin typeface="Klaudia"/>
                <a:cs typeface="Klaudia"/>
              </a:rPr>
              <a:t> </a:t>
            </a:r>
            <a:r>
              <a:rPr sz="2800" spc="-125" dirty="0">
                <a:solidFill>
                  <a:srgbClr val="2B2728"/>
                </a:solidFill>
                <a:latin typeface="DejaVu Sans"/>
                <a:cs typeface="DejaVu Sans"/>
              </a:rPr>
              <a:t>Fraction </a:t>
            </a:r>
            <a:r>
              <a:rPr sz="2800" spc="-35" dirty="0">
                <a:solidFill>
                  <a:srgbClr val="2B2728"/>
                </a:solidFill>
                <a:latin typeface="DejaVu Sans"/>
                <a:cs typeface="DejaVu Sans"/>
              </a:rPr>
              <a:t>of </a:t>
            </a:r>
            <a:r>
              <a:rPr sz="2800" spc="-90" dirty="0">
                <a:solidFill>
                  <a:srgbClr val="2B2728"/>
                </a:solidFill>
                <a:latin typeface="DejaVu Sans"/>
                <a:cs typeface="DejaVu Sans"/>
              </a:rPr>
              <a:t>correct </a:t>
            </a:r>
            <a:r>
              <a:rPr sz="2800" spc="-125" dirty="0">
                <a:solidFill>
                  <a:srgbClr val="2B2728"/>
                </a:solidFill>
                <a:latin typeface="DejaVu Sans"/>
                <a:cs typeface="DejaVu Sans"/>
              </a:rPr>
              <a:t>predictions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450" y="6073985"/>
            <a:ext cx="4274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D5555"/>
                </a:solidFill>
                <a:latin typeface="Klaudia"/>
                <a:cs typeface="Klaudia"/>
              </a:rPr>
              <a:t>- </a:t>
            </a:r>
            <a:r>
              <a:rPr sz="2800" spc="-185" dirty="0">
                <a:solidFill>
                  <a:srgbClr val="2B2728"/>
                </a:solidFill>
                <a:latin typeface="DejaVu Sans"/>
                <a:cs typeface="DejaVu Sans"/>
              </a:rPr>
              <a:t>Best </a:t>
            </a:r>
            <a:r>
              <a:rPr sz="2800" spc="-135" dirty="0">
                <a:solidFill>
                  <a:srgbClr val="2B2728"/>
                </a:solidFill>
                <a:latin typeface="DejaVu Sans"/>
                <a:cs typeface="DejaVu Sans"/>
              </a:rPr>
              <a:t>possible </a:t>
            </a:r>
            <a:r>
              <a:rPr sz="2800" spc="-195" dirty="0">
                <a:solidFill>
                  <a:srgbClr val="2B2728"/>
                </a:solidFill>
                <a:latin typeface="DejaVu Sans"/>
                <a:cs typeface="DejaVu Sans"/>
              </a:rPr>
              <a:t>value </a:t>
            </a: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is</a:t>
            </a:r>
            <a:r>
              <a:rPr sz="2800" spc="-55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40" dirty="0">
                <a:solidFill>
                  <a:srgbClr val="2B2728"/>
                </a:solidFill>
                <a:latin typeface="DejaVu Sans"/>
                <a:cs typeface="DejaVu Sans"/>
              </a:rPr>
              <a:t>1.0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8507" y="2179891"/>
            <a:ext cx="4121785" cy="953135"/>
          </a:xfrm>
          <a:custGeom>
            <a:avLst/>
            <a:gdLst/>
            <a:ahLst/>
            <a:cxnLst/>
            <a:rect l="l" t="t" r="r" b="b"/>
            <a:pathLst>
              <a:path w="4121784" h="953135">
                <a:moveTo>
                  <a:pt x="4121264" y="0"/>
                </a:moveTo>
                <a:lnTo>
                  <a:pt x="0" y="0"/>
                </a:lnTo>
                <a:lnTo>
                  <a:pt x="0" y="952957"/>
                </a:lnTo>
                <a:lnTo>
                  <a:pt x="4121264" y="952957"/>
                </a:lnTo>
                <a:lnTo>
                  <a:pt x="4121264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8506" y="2179891"/>
            <a:ext cx="4121785" cy="953135"/>
          </a:xfrm>
          <a:prstGeom prst="rect">
            <a:avLst/>
          </a:prstGeom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  <a:tabLst>
                <a:tab pos="1423035" algn="l"/>
                <a:tab pos="3808095" algn="l"/>
              </a:tabLst>
            </a:pP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error</a:t>
            </a: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434" dirty="0">
                <a:solidFill>
                  <a:srgbClr val="FFFFFF"/>
                </a:solidFill>
                <a:latin typeface="DejaVu Sans"/>
                <a:cs typeface="DejaVu Sans"/>
              </a:rPr>
              <a:t>=	</a:t>
            </a:r>
            <a:r>
              <a:rPr sz="2800" u="heavy" spc="-43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 	</a:t>
            </a:r>
            <a:r>
              <a:rPr sz="2800" spc="-200" dirty="0">
                <a:solidFill>
                  <a:srgbClr val="B0007E"/>
                </a:solidFill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8507" y="5068417"/>
            <a:ext cx="4702175" cy="953135"/>
          </a:xfrm>
          <a:custGeom>
            <a:avLst/>
            <a:gdLst/>
            <a:ahLst/>
            <a:cxnLst/>
            <a:rect l="l" t="t" r="r" b="b"/>
            <a:pathLst>
              <a:path w="4702175" h="953135">
                <a:moveTo>
                  <a:pt x="4701654" y="0"/>
                </a:moveTo>
                <a:lnTo>
                  <a:pt x="0" y="0"/>
                </a:lnTo>
                <a:lnTo>
                  <a:pt x="0" y="952952"/>
                </a:lnTo>
                <a:lnTo>
                  <a:pt x="4701654" y="952952"/>
                </a:lnTo>
                <a:lnTo>
                  <a:pt x="4701654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18506" y="5068417"/>
            <a:ext cx="4702175" cy="953135"/>
          </a:xfrm>
          <a:prstGeom prst="rect">
            <a:avLst/>
          </a:prstGeom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  <a:tabLst>
                <a:tab pos="1993900" algn="l"/>
                <a:tab pos="4378960" algn="l"/>
              </a:tabLst>
            </a:pP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accuracy=	</a:t>
            </a:r>
            <a:r>
              <a:rPr sz="2800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 	</a:t>
            </a:r>
            <a:r>
              <a:rPr sz="2800" spc="-200" dirty="0">
                <a:solidFill>
                  <a:srgbClr val="B0007E"/>
                </a:solidFill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67754" y="2274190"/>
            <a:ext cx="2355215" cy="769620"/>
            <a:chOff x="6367754" y="2274190"/>
            <a:chExt cx="2355215" cy="769620"/>
          </a:xfrm>
        </p:grpSpPr>
        <p:sp>
          <p:nvSpPr>
            <p:cNvPr id="11" name="object 11"/>
            <p:cNvSpPr/>
            <p:nvPr/>
          </p:nvSpPr>
          <p:spPr>
            <a:xfrm>
              <a:off x="6406480" y="2288463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4" h="269239">
                  <a:moveTo>
                    <a:pt x="90986" y="15101"/>
                  </a:moveTo>
                  <a:lnTo>
                    <a:pt x="89188" y="13303"/>
                  </a:lnTo>
                  <a:lnTo>
                    <a:pt x="87030" y="12584"/>
                  </a:lnTo>
                  <a:lnTo>
                    <a:pt x="84873" y="12584"/>
                  </a:lnTo>
                  <a:lnTo>
                    <a:pt x="83434" y="15101"/>
                  </a:lnTo>
                  <a:lnTo>
                    <a:pt x="81996" y="19416"/>
                  </a:lnTo>
                  <a:lnTo>
                    <a:pt x="81276" y="26607"/>
                  </a:lnTo>
                  <a:lnTo>
                    <a:pt x="80557" y="35956"/>
                  </a:lnTo>
                  <a:lnTo>
                    <a:pt x="80557" y="47821"/>
                  </a:lnTo>
                  <a:lnTo>
                    <a:pt x="80557" y="60406"/>
                  </a:lnTo>
                  <a:lnTo>
                    <a:pt x="84873" y="106790"/>
                  </a:lnTo>
                  <a:lnTo>
                    <a:pt x="87030" y="141668"/>
                  </a:lnTo>
                  <a:lnTo>
                    <a:pt x="87030" y="159646"/>
                  </a:lnTo>
                  <a:lnTo>
                    <a:pt x="86311" y="177264"/>
                  </a:lnTo>
                  <a:lnTo>
                    <a:pt x="84153" y="194523"/>
                  </a:lnTo>
                  <a:lnTo>
                    <a:pt x="81276" y="209625"/>
                  </a:lnTo>
                  <a:lnTo>
                    <a:pt x="78040" y="223648"/>
                  </a:lnTo>
                  <a:lnTo>
                    <a:pt x="75882" y="235873"/>
                  </a:lnTo>
                  <a:lnTo>
                    <a:pt x="73724" y="245941"/>
                  </a:lnTo>
                  <a:lnTo>
                    <a:pt x="72285" y="254570"/>
                  </a:lnTo>
                  <a:lnTo>
                    <a:pt x="71566" y="261402"/>
                  </a:lnTo>
                  <a:lnTo>
                    <a:pt x="71566" y="265717"/>
                  </a:lnTo>
                  <a:lnTo>
                    <a:pt x="71566" y="268234"/>
                  </a:lnTo>
                  <a:lnTo>
                    <a:pt x="73005" y="268953"/>
                  </a:lnTo>
                  <a:lnTo>
                    <a:pt x="74443" y="268234"/>
                  </a:lnTo>
                  <a:lnTo>
                    <a:pt x="76601" y="263200"/>
                  </a:lnTo>
                </a:path>
                <a:path w="229234" h="269239">
                  <a:moveTo>
                    <a:pt x="172622" y="718"/>
                  </a:moveTo>
                  <a:lnTo>
                    <a:pt x="172622" y="0"/>
                  </a:lnTo>
                  <a:lnTo>
                    <a:pt x="173341" y="1797"/>
                  </a:lnTo>
                  <a:lnTo>
                    <a:pt x="172622" y="8988"/>
                  </a:lnTo>
                  <a:lnTo>
                    <a:pt x="172622" y="19416"/>
                  </a:lnTo>
                  <a:lnTo>
                    <a:pt x="172622" y="33799"/>
                  </a:lnTo>
                  <a:lnTo>
                    <a:pt x="172622" y="52136"/>
                  </a:lnTo>
                  <a:lnTo>
                    <a:pt x="171903" y="72632"/>
                  </a:lnTo>
                  <a:lnTo>
                    <a:pt x="171903" y="94205"/>
                  </a:lnTo>
                  <a:lnTo>
                    <a:pt x="171903" y="115060"/>
                  </a:lnTo>
                  <a:lnTo>
                    <a:pt x="171184" y="134836"/>
                  </a:lnTo>
                  <a:lnTo>
                    <a:pt x="171184" y="153533"/>
                  </a:lnTo>
                  <a:lnTo>
                    <a:pt x="170465" y="170433"/>
                  </a:lnTo>
                  <a:lnTo>
                    <a:pt x="165789" y="211063"/>
                  </a:lnTo>
                  <a:lnTo>
                    <a:pt x="150325" y="246660"/>
                  </a:lnTo>
                  <a:lnTo>
                    <a:pt x="146010" y="248458"/>
                  </a:lnTo>
                  <a:lnTo>
                    <a:pt x="140615" y="249177"/>
                  </a:lnTo>
                </a:path>
                <a:path w="229234" h="269239">
                  <a:moveTo>
                    <a:pt x="1078" y="175467"/>
                  </a:moveTo>
                  <a:lnTo>
                    <a:pt x="0" y="175467"/>
                  </a:lnTo>
                  <a:lnTo>
                    <a:pt x="0" y="172950"/>
                  </a:lnTo>
                  <a:lnTo>
                    <a:pt x="6113" y="168994"/>
                  </a:lnTo>
                  <a:lnTo>
                    <a:pt x="17262" y="163601"/>
                  </a:lnTo>
                  <a:lnTo>
                    <a:pt x="32726" y="156050"/>
                  </a:lnTo>
                  <a:lnTo>
                    <a:pt x="73005" y="137712"/>
                  </a:lnTo>
                  <a:lnTo>
                    <a:pt x="121195" y="119734"/>
                  </a:lnTo>
                  <a:lnTo>
                    <a:pt x="165789" y="108228"/>
                  </a:lnTo>
                  <a:lnTo>
                    <a:pt x="199955" y="103913"/>
                  </a:lnTo>
                  <a:lnTo>
                    <a:pt x="212900" y="103913"/>
                  </a:lnTo>
                  <a:lnTo>
                    <a:pt x="221533" y="103913"/>
                  </a:lnTo>
                  <a:lnTo>
                    <a:pt x="227645" y="104632"/>
                  </a:lnTo>
                  <a:lnTo>
                    <a:pt x="229085" y="106430"/>
                  </a:lnTo>
                </a:path>
                <a:path w="229234" h="269239">
                  <a:moveTo>
                    <a:pt x="38120" y="205310"/>
                  </a:moveTo>
                  <a:lnTo>
                    <a:pt x="38840" y="208546"/>
                  </a:lnTo>
                  <a:lnTo>
                    <a:pt x="42436" y="209985"/>
                  </a:lnTo>
                  <a:lnTo>
                    <a:pt x="49988" y="210704"/>
                  </a:lnTo>
                  <a:lnTo>
                    <a:pt x="60418" y="210704"/>
                  </a:lnTo>
                  <a:lnTo>
                    <a:pt x="73724" y="210704"/>
                  </a:lnTo>
                  <a:lnTo>
                    <a:pt x="88469" y="208187"/>
                  </a:lnTo>
                  <a:lnTo>
                    <a:pt x="105011" y="204951"/>
                  </a:lnTo>
                  <a:lnTo>
                    <a:pt x="122994" y="201355"/>
                  </a:lnTo>
                  <a:lnTo>
                    <a:pt x="140615" y="197400"/>
                  </a:lnTo>
                  <a:lnTo>
                    <a:pt x="158597" y="194164"/>
                  </a:lnTo>
                  <a:lnTo>
                    <a:pt x="176219" y="192006"/>
                  </a:lnTo>
                  <a:lnTo>
                    <a:pt x="192043" y="189489"/>
                  </a:lnTo>
                  <a:lnTo>
                    <a:pt x="207507" y="187692"/>
                  </a:lnTo>
                  <a:lnTo>
                    <a:pt x="219374" y="185894"/>
                  </a:lnTo>
                  <a:lnTo>
                    <a:pt x="229085" y="183377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5274" y="2289651"/>
              <a:ext cx="270216" cy="241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41163" y="2294217"/>
              <a:ext cx="441959" cy="276225"/>
            </a:xfrm>
            <a:custGeom>
              <a:avLst/>
              <a:gdLst/>
              <a:ahLst/>
              <a:cxnLst/>
              <a:rect l="l" t="t" r="r" b="b"/>
              <a:pathLst>
                <a:path w="441959" h="276225">
                  <a:moveTo>
                    <a:pt x="23016" y="115419"/>
                  </a:moveTo>
                  <a:lnTo>
                    <a:pt x="23016" y="118655"/>
                  </a:lnTo>
                  <a:lnTo>
                    <a:pt x="20858" y="122611"/>
                  </a:lnTo>
                  <a:lnTo>
                    <a:pt x="19420" y="128004"/>
                  </a:lnTo>
                  <a:lnTo>
                    <a:pt x="16902" y="135195"/>
                  </a:lnTo>
                  <a:lnTo>
                    <a:pt x="14025" y="143825"/>
                  </a:lnTo>
                  <a:lnTo>
                    <a:pt x="11148" y="152814"/>
                  </a:lnTo>
                  <a:lnTo>
                    <a:pt x="8271" y="161084"/>
                  </a:lnTo>
                  <a:lnTo>
                    <a:pt x="5034" y="168635"/>
                  </a:lnTo>
                  <a:lnTo>
                    <a:pt x="2877" y="174028"/>
                  </a:lnTo>
                  <a:lnTo>
                    <a:pt x="1438" y="178343"/>
                  </a:lnTo>
                  <a:lnTo>
                    <a:pt x="719" y="180141"/>
                  </a:lnTo>
                  <a:lnTo>
                    <a:pt x="0" y="180141"/>
                  </a:lnTo>
                  <a:lnTo>
                    <a:pt x="0" y="179422"/>
                  </a:lnTo>
                  <a:lnTo>
                    <a:pt x="23735" y="139510"/>
                  </a:lnTo>
                  <a:lnTo>
                    <a:pt x="52865" y="124768"/>
                  </a:lnTo>
                  <a:lnTo>
                    <a:pt x="59339" y="124768"/>
                  </a:lnTo>
                  <a:lnTo>
                    <a:pt x="65452" y="125847"/>
                  </a:lnTo>
                  <a:lnTo>
                    <a:pt x="69768" y="129442"/>
                  </a:lnTo>
                  <a:lnTo>
                    <a:pt x="72645" y="133038"/>
                  </a:lnTo>
                  <a:lnTo>
                    <a:pt x="75163" y="138072"/>
                  </a:lnTo>
                  <a:lnTo>
                    <a:pt x="75163" y="142387"/>
                  </a:lnTo>
                  <a:lnTo>
                    <a:pt x="75882" y="146701"/>
                  </a:lnTo>
                  <a:lnTo>
                    <a:pt x="75163" y="150297"/>
                  </a:lnTo>
                  <a:lnTo>
                    <a:pt x="74443" y="152814"/>
                  </a:lnTo>
                  <a:lnTo>
                    <a:pt x="72645" y="154252"/>
                  </a:lnTo>
                  <a:lnTo>
                    <a:pt x="72645" y="153893"/>
                  </a:lnTo>
                  <a:lnTo>
                    <a:pt x="73364" y="150657"/>
                  </a:lnTo>
                  <a:lnTo>
                    <a:pt x="76601" y="145982"/>
                  </a:lnTo>
                  <a:lnTo>
                    <a:pt x="80917" y="140229"/>
                  </a:lnTo>
                  <a:lnTo>
                    <a:pt x="87030" y="134117"/>
                  </a:lnTo>
                  <a:lnTo>
                    <a:pt x="92784" y="128004"/>
                  </a:lnTo>
                  <a:lnTo>
                    <a:pt x="99617" y="122970"/>
                  </a:lnTo>
                  <a:lnTo>
                    <a:pt x="106810" y="119374"/>
                  </a:lnTo>
                  <a:lnTo>
                    <a:pt x="113643" y="117577"/>
                  </a:lnTo>
                  <a:lnTo>
                    <a:pt x="120476" y="117577"/>
                  </a:lnTo>
                  <a:lnTo>
                    <a:pt x="126230" y="117577"/>
                  </a:lnTo>
                  <a:lnTo>
                    <a:pt x="132344" y="121172"/>
                  </a:lnTo>
                  <a:lnTo>
                    <a:pt x="136660" y="126206"/>
                  </a:lnTo>
                  <a:lnTo>
                    <a:pt x="142054" y="132319"/>
                  </a:lnTo>
                  <a:lnTo>
                    <a:pt x="153203" y="170792"/>
                  </a:lnTo>
                  <a:lnTo>
                    <a:pt x="153203" y="177624"/>
                  </a:lnTo>
                  <a:lnTo>
                    <a:pt x="153203" y="184455"/>
                  </a:lnTo>
                  <a:lnTo>
                    <a:pt x="153203" y="190568"/>
                  </a:lnTo>
                  <a:lnTo>
                    <a:pt x="153922" y="196321"/>
                  </a:lnTo>
                  <a:lnTo>
                    <a:pt x="154641" y="201715"/>
                  </a:lnTo>
                  <a:lnTo>
                    <a:pt x="156080" y="206029"/>
                  </a:lnTo>
                  <a:lnTo>
                    <a:pt x="158237" y="208187"/>
                  </a:lnTo>
                  <a:lnTo>
                    <a:pt x="161114" y="208906"/>
                  </a:lnTo>
                </a:path>
                <a:path w="441959" h="276225">
                  <a:moveTo>
                    <a:pt x="235558" y="189849"/>
                  </a:moveTo>
                  <a:lnTo>
                    <a:pt x="235558" y="195962"/>
                  </a:lnTo>
                  <a:lnTo>
                    <a:pt x="233400" y="203153"/>
                  </a:lnTo>
                  <a:lnTo>
                    <a:pt x="231243" y="211782"/>
                  </a:lnTo>
                  <a:lnTo>
                    <a:pt x="220094" y="249896"/>
                  </a:lnTo>
                  <a:lnTo>
                    <a:pt x="216857" y="268953"/>
                  </a:lnTo>
                  <a:lnTo>
                    <a:pt x="217577" y="272189"/>
                  </a:lnTo>
                  <a:lnTo>
                    <a:pt x="220094" y="272908"/>
                  </a:lnTo>
                  <a:lnTo>
                    <a:pt x="222252" y="272549"/>
                  </a:lnTo>
                  <a:lnTo>
                    <a:pt x="224410" y="268234"/>
                  </a:lnTo>
                </a:path>
                <a:path w="441959" h="276225">
                  <a:moveTo>
                    <a:pt x="212542" y="139870"/>
                  </a:moveTo>
                  <a:lnTo>
                    <a:pt x="208226" y="133397"/>
                  </a:lnTo>
                  <a:lnTo>
                    <a:pt x="204990" y="129083"/>
                  </a:lnTo>
                  <a:lnTo>
                    <a:pt x="203551" y="126566"/>
                  </a:lnTo>
                  <a:lnTo>
                    <a:pt x="204270" y="124408"/>
                  </a:lnTo>
                  <a:lnTo>
                    <a:pt x="206428" y="122970"/>
                  </a:lnTo>
                  <a:lnTo>
                    <a:pt x="212542" y="120813"/>
                  </a:lnTo>
                  <a:lnTo>
                    <a:pt x="220813" y="119374"/>
                  </a:lnTo>
                </a:path>
                <a:path w="441959" h="276225">
                  <a:moveTo>
                    <a:pt x="293459" y="121891"/>
                  </a:moveTo>
                  <a:lnTo>
                    <a:pt x="286986" y="122611"/>
                  </a:lnTo>
                  <a:lnTo>
                    <a:pt x="281591" y="122970"/>
                  </a:lnTo>
                  <a:lnTo>
                    <a:pt x="277995" y="122970"/>
                  </a:lnTo>
                  <a:lnTo>
                    <a:pt x="276556" y="123689"/>
                  </a:lnTo>
                  <a:lnTo>
                    <a:pt x="276556" y="124768"/>
                  </a:lnTo>
                  <a:lnTo>
                    <a:pt x="276556" y="127285"/>
                  </a:lnTo>
                  <a:lnTo>
                    <a:pt x="277995" y="130161"/>
                  </a:lnTo>
                  <a:lnTo>
                    <a:pt x="281591" y="134836"/>
                  </a:lnTo>
                  <a:lnTo>
                    <a:pt x="286266" y="140229"/>
                  </a:lnTo>
                  <a:lnTo>
                    <a:pt x="292020" y="147420"/>
                  </a:lnTo>
                  <a:lnTo>
                    <a:pt x="315756" y="186253"/>
                  </a:lnTo>
                  <a:lnTo>
                    <a:pt x="324747" y="219333"/>
                  </a:lnTo>
                  <a:lnTo>
                    <a:pt x="324747" y="229041"/>
                  </a:lnTo>
                  <a:lnTo>
                    <a:pt x="324747" y="239109"/>
                  </a:lnTo>
                  <a:lnTo>
                    <a:pt x="305327" y="272549"/>
                  </a:lnTo>
                  <a:lnTo>
                    <a:pt x="295976" y="276144"/>
                  </a:lnTo>
                  <a:lnTo>
                    <a:pt x="292020" y="276144"/>
                  </a:lnTo>
                  <a:lnTo>
                    <a:pt x="289143" y="272189"/>
                  </a:lnTo>
                  <a:lnTo>
                    <a:pt x="286986" y="265357"/>
                  </a:lnTo>
                  <a:lnTo>
                    <a:pt x="286266" y="255649"/>
                  </a:lnTo>
                  <a:lnTo>
                    <a:pt x="286266" y="243424"/>
                  </a:lnTo>
                  <a:lnTo>
                    <a:pt x="287705" y="227603"/>
                  </a:lnTo>
                  <a:lnTo>
                    <a:pt x="292740" y="209265"/>
                  </a:lnTo>
                  <a:lnTo>
                    <a:pt x="299573" y="189489"/>
                  </a:lnTo>
                </a:path>
                <a:path w="441959" h="276225">
                  <a:moveTo>
                    <a:pt x="440189" y="0"/>
                  </a:moveTo>
                  <a:lnTo>
                    <a:pt x="441627" y="718"/>
                  </a:lnTo>
                  <a:lnTo>
                    <a:pt x="441627" y="5752"/>
                  </a:lnTo>
                  <a:lnTo>
                    <a:pt x="441627" y="14382"/>
                  </a:lnTo>
                  <a:lnTo>
                    <a:pt x="440189" y="27686"/>
                  </a:lnTo>
                  <a:lnTo>
                    <a:pt x="437671" y="43866"/>
                  </a:lnTo>
                  <a:lnTo>
                    <a:pt x="436233" y="63282"/>
                  </a:lnTo>
                  <a:lnTo>
                    <a:pt x="434794" y="85216"/>
                  </a:lnTo>
                  <a:lnTo>
                    <a:pt x="434075" y="107868"/>
                  </a:lnTo>
                  <a:lnTo>
                    <a:pt x="432636" y="130521"/>
                  </a:lnTo>
                  <a:lnTo>
                    <a:pt x="431198" y="174028"/>
                  </a:lnTo>
                  <a:lnTo>
                    <a:pt x="425084" y="222929"/>
                  </a:lnTo>
                  <a:lnTo>
                    <a:pt x="414655" y="243424"/>
                  </a:lnTo>
                  <a:lnTo>
                    <a:pt x="410339" y="243424"/>
                  </a:lnTo>
                  <a:lnTo>
                    <a:pt x="404945" y="238750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15653" y="2409028"/>
              <a:ext cx="217349" cy="108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75665" y="2316978"/>
              <a:ext cx="305823" cy="2352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2025" y="2762728"/>
              <a:ext cx="274955" cy="214629"/>
            </a:xfrm>
            <a:custGeom>
              <a:avLst/>
              <a:gdLst/>
              <a:ahLst/>
              <a:cxnLst/>
              <a:rect l="l" t="t" r="r" b="b"/>
              <a:pathLst>
                <a:path w="274954" h="214630">
                  <a:moveTo>
                    <a:pt x="3955" y="45305"/>
                  </a:moveTo>
                  <a:lnTo>
                    <a:pt x="2157" y="45305"/>
                  </a:lnTo>
                  <a:lnTo>
                    <a:pt x="719" y="44945"/>
                  </a:lnTo>
                  <a:lnTo>
                    <a:pt x="0" y="43866"/>
                  </a:lnTo>
                  <a:lnTo>
                    <a:pt x="2157" y="42068"/>
                  </a:lnTo>
                  <a:lnTo>
                    <a:pt x="52146" y="25529"/>
                  </a:lnTo>
                  <a:lnTo>
                    <a:pt x="107170" y="13663"/>
                  </a:lnTo>
                  <a:lnTo>
                    <a:pt x="171903" y="4314"/>
                  </a:lnTo>
                  <a:lnTo>
                    <a:pt x="226927" y="0"/>
                  </a:lnTo>
                  <a:lnTo>
                    <a:pt x="247066" y="0"/>
                  </a:lnTo>
                  <a:lnTo>
                    <a:pt x="261811" y="0"/>
                  </a:lnTo>
                  <a:lnTo>
                    <a:pt x="270802" y="2516"/>
                  </a:lnTo>
                  <a:lnTo>
                    <a:pt x="274397" y="6112"/>
                  </a:lnTo>
                  <a:lnTo>
                    <a:pt x="273679" y="10067"/>
                  </a:lnTo>
                  <a:lnTo>
                    <a:pt x="267564" y="14382"/>
                  </a:lnTo>
                </a:path>
                <a:path w="274954" h="214630">
                  <a:moveTo>
                    <a:pt x="133782" y="47821"/>
                  </a:moveTo>
                  <a:lnTo>
                    <a:pt x="130186" y="94924"/>
                  </a:lnTo>
                  <a:lnTo>
                    <a:pt x="128747" y="110745"/>
                  </a:lnTo>
                  <a:lnTo>
                    <a:pt x="127309" y="127285"/>
                  </a:lnTo>
                  <a:lnTo>
                    <a:pt x="125151" y="143825"/>
                  </a:lnTo>
                  <a:lnTo>
                    <a:pt x="124072" y="160365"/>
                  </a:lnTo>
                  <a:lnTo>
                    <a:pt x="123353" y="175107"/>
                  </a:lnTo>
                  <a:lnTo>
                    <a:pt x="124072" y="188770"/>
                  </a:lnTo>
                  <a:lnTo>
                    <a:pt x="126590" y="199917"/>
                  </a:lnTo>
                  <a:lnTo>
                    <a:pt x="131625" y="208546"/>
                  </a:lnTo>
                  <a:lnTo>
                    <a:pt x="137018" y="213221"/>
                  </a:lnTo>
                  <a:lnTo>
                    <a:pt x="144211" y="214299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98996" y="2863875"/>
              <a:ext cx="90402" cy="1187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9349" y="2765604"/>
              <a:ext cx="12065" cy="258445"/>
            </a:xfrm>
            <a:custGeom>
              <a:avLst/>
              <a:gdLst/>
              <a:ahLst/>
              <a:cxnLst/>
              <a:rect l="l" t="t" r="r" b="b"/>
              <a:pathLst>
                <a:path w="12065" h="258444">
                  <a:moveTo>
                    <a:pt x="7552" y="1797"/>
                  </a:moveTo>
                  <a:lnTo>
                    <a:pt x="8271" y="0"/>
                  </a:lnTo>
                  <a:lnTo>
                    <a:pt x="8271" y="1438"/>
                  </a:lnTo>
                  <a:lnTo>
                    <a:pt x="8990" y="7910"/>
                  </a:lnTo>
                  <a:lnTo>
                    <a:pt x="9709" y="18697"/>
                  </a:lnTo>
                  <a:lnTo>
                    <a:pt x="10428" y="33439"/>
                  </a:lnTo>
                  <a:lnTo>
                    <a:pt x="11147" y="53215"/>
                  </a:lnTo>
                  <a:lnTo>
                    <a:pt x="11867" y="75867"/>
                  </a:lnTo>
                  <a:lnTo>
                    <a:pt x="11867" y="100318"/>
                  </a:lnTo>
                  <a:lnTo>
                    <a:pt x="11867" y="125487"/>
                  </a:lnTo>
                  <a:lnTo>
                    <a:pt x="11867" y="151016"/>
                  </a:lnTo>
                  <a:lnTo>
                    <a:pt x="11147" y="174747"/>
                  </a:lnTo>
                  <a:lnTo>
                    <a:pt x="10428" y="197400"/>
                  </a:lnTo>
                  <a:lnTo>
                    <a:pt x="8271" y="217895"/>
                  </a:lnTo>
                  <a:lnTo>
                    <a:pt x="6113" y="235154"/>
                  </a:lnTo>
                  <a:lnTo>
                    <a:pt x="3955" y="248817"/>
                  </a:lnTo>
                  <a:lnTo>
                    <a:pt x="0" y="258166"/>
                  </a:lnTo>
                </a:path>
              </a:pathLst>
            </a:custGeom>
            <a:ln w="28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23070" y="2770387"/>
              <a:ext cx="262665" cy="219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1777" y="2738997"/>
              <a:ext cx="78105" cy="290830"/>
            </a:xfrm>
            <a:custGeom>
              <a:avLst/>
              <a:gdLst/>
              <a:ahLst/>
              <a:cxnLst/>
              <a:rect l="l" t="t" r="r" b="b"/>
              <a:pathLst>
                <a:path w="78104" h="290830">
                  <a:moveTo>
                    <a:pt x="3596" y="27686"/>
                  </a:moveTo>
                  <a:lnTo>
                    <a:pt x="4315" y="25529"/>
                  </a:lnTo>
                  <a:lnTo>
                    <a:pt x="5034" y="25529"/>
                  </a:lnTo>
                  <a:lnTo>
                    <a:pt x="5034" y="28405"/>
                  </a:lnTo>
                  <a:lnTo>
                    <a:pt x="5034" y="36315"/>
                  </a:lnTo>
                  <a:lnTo>
                    <a:pt x="4315" y="48541"/>
                  </a:lnTo>
                  <a:lnTo>
                    <a:pt x="3596" y="66159"/>
                  </a:lnTo>
                  <a:lnTo>
                    <a:pt x="2877" y="88093"/>
                  </a:lnTo>
                  <a:lnTo>
                    <a:pt x="2157" y="113622"/>
                  </a:lnTo>
                  <a:lnTo>
                    <a:pt x="2157" y="141668"/>
                  </a:lnTo>
                  <a:lnTo>
                    <a:pt x="2157" y="170073"/>
                  </a:lnTo>
                  <a:lnTo>
                    <a:pt x="1438" y="197400"/>
                  </a:lnTo>
                  <a:lnTo>
                    <a:pt x="719" y="223288"/>
                  </a:lnTo>
                  <a:lnTo>
                    <a:pt x="719" y="244862"/>
                  </a:lnTo>
                  <a:lnTo>
                    <a:pt x="0" y="263200"/>
                  </a:lnTo>
                  <a:lnTo>
                    <a:pt x="0" y="276504"/>
                  </a:lnTo>
                  <a:lnTo>
                    <a:pt x="0" y="285493"/>
                  </a:lnTo>
                  <a:lnTo>
                    <a:pt x="719" y="290527"/>
                  </a:lnTo>
                  <a:lnTo>
                    <a:pt x="0" y="288010"/>
                  </a:lnTo>
                  <a:lnTo>
                    <a:pt x="0" y="280100"/>
                  </a:lnTo>
                </a:path>
                <a:path w="78104" h="290830">
                  <a:moveTo>
                    <a:pt x="76241" y="1438"/>
                  </a:moveTo>
                  <a:lnTo>
                    <a:pt x="76961" y="0"/>
                  </a:lnTo>
                  <a:lnTo>
                    <a:pt x="78040" y="0"/>
                  </a:lnTo>
                  <a:lnTo>
                    <a:pt x="76961" y="4314"/>
                  </a:lnTo>
                  <a:lnTo>
                    <a:pt x="76241" y="12225"/>
                  </a:lnTo>
                  <a:lnTo>
                    <a:pt x="76241" y="23012"/>
                  </a:lnTo>
                  <a:lnTo>
                    <a:pt x="74803" y="38473"/>
                  </a:lnTo>
                  <a:lnTo>
                    <a:pt x="72645" y="56451"/>
                  </a:lnTo>
                  <a:lnTo>
                    <a:pt x="71207" y="76946"/>
                  </a:lnTo>
                  <a:lnTo>
                    <a:pt x="67610" y="120813"/>
                  </a:lnTo>
                  <a:lnTo>
                    <a:pt x="60777" y="162882"/>
                  </a:lnTo>
                  <a:lnTo>
                    <a:pt x="45313" y="210344"/>
                  </a:lnTo>
                  <a:lnTo>
                    <a:pt x="26612" y="234075"/>
                  </a:lnTo>
                  <a:lnTo>
                    <a:pt x="19779" y="235873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93491" y="2832235"/>
              <a:ext cx="259066" cy="112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31543" y="2833671"/>
              <a:ext cx="102270" cy="140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64854" y="2754817"/>
              <a:ext cx="392430" cy="264795"/>
            </a:xfrm>
            <a:custGeom>
              <a:avLst/>
              <a:gdLst/>
              <a:ahLst/>
              <a:cxnLst/>
              <a:rect l="l" t="t" r="r" b="b"/>
              <a:pathLst>
                <a:path w="392429" h="264794">
                  <a:moveTo>
                    <a:pt x="62575" y="0"/>
                  </a:moveTo>
                  <a:lnTo>
                    <a:pt x="48190" y="38113"/>
                  </a:lnTo>
                  <a:lnTo>
                    <a:pt x="43875" y="93126"/>
                  </a:lnTo>
                  <a:lnTo>
                    <a:pt x="43155" y="114341"/>
                  </a:lnTo>
                  <a:lnTo>
                    <a:pt x="42436" y="135195"/>
                  </a:lnTo>
                  <a:lnTo>
                    <a:pt x="40998" y="173309"/>
                  </a:lnTo>
                  <a:lnTo>
                    <a:pt x="35603" y="211063"/>
                  </a:lnTo>
                  <a:lnTo>
                    <a:pt x="29130" y="225805"/>
                  </a:lnTo>
                  <a:lnTo>
                    <a:pt x="25893" y="225805"/>
                  </a:lnTo>
                  <a:lnTo>
                    <a:pt x="23016" y="224367"/>
                  </a:lnTo>
                  <a:lnTo>
                    <a:pt x="19420" y="218974"/>
                  </a:lnTo>
                  <a:lnTo>
                    <a:pt x="14025" y="211423"/>
                  </a:lnTo>
                </a:path>
                <a:path w="392429" h="264794">
                  <a:moveTo>
                    <a:pt x="0" y="113981"/>
                  </a:moveTo>
                  <a:lnTo>
                    <a:pt x="7552" y="109307"/>
                  </a:lnTo>
                  <a:lnTo>
                    <a:pt x="16183" y="106430"/>
                  </a:lnTo>
                  <a:lnTo>
                    <a:pt x="26612" y="104992"/>
                  </a:lnTo>
                  <a:lnTo>
                    <a:pt x="38840" y="104992"/>
                  </a:lnTo>
                  <a:lnTo>
                    <a:pt x="52146" y="106790"/>
                  </a:lnTo>
                  <a:lnTo>
                    <a:pt x="65452" y="110026"/>
                  </a:lnTo>
                  <a:lnTo>
                    <a:pt x="79478" y="115060"/>
                  </a:lnTo>
                  <a:lnTo>
                    <a:pt x="93504" y="119375"/>
                  </a:lnTo>
                  <a:lnTo>
                    <a:pt x="107170" y="123330"/>
                  </a:lnTo>
                  <a:lnTo>
                    <a:pt x="118318" y="126925"/>
                  </a:lnTo>
                  <a:lnTo>
                    <a:pt x="126949" y="128723"/>
                  </a:lnTo>
                </a:path>
                <a:path w="392429" h="264794">
                  <a:moveTo>
                    <a:pt x="392358" y="75508"/>
                  </a:moveTo>
                  <a:lnTo>
                    <a:pt x="391638" y="69395"/>
                  </a:lnTo>
                  <a:lnTo>
                    <a:pt x="390919" y="62923"/>
                  </a:lnTo>
                  <a:lnTo>
                    <a:pt x="388042" y="56451"/>
                  </a:lnTo>
                  <a:lnTo>
                    <a:pt x="352439" y="30562"/>
                  </a:lnTo>
                  <a:lnTo>
                    <a:pt x="345606" y="30203"/>
                  </a:lnTo>
                  <a:lnTo>
                    <a:pt x="339132" y="30203"/>
                  </a:lnTo>
                  <a:lnTo>
                    <a:pt x="323308" y="71193"/>
                  </a:lnTo>
                  <a:lnTo>
                    <a:pt x="324747" y="87014"/>
                  </a:lnTo>
                  <a:lnTo>
                    <a:pt x="329422" y="103913"/>
                  </a:lnTo>
                  <a:lnTo>
                    <a:pt x="335895" y="121892"/>
                  </a:lnTo>
                  <a:lnTo>
                    <a:pt x="343448" y="139870"/>
                  </a:lnTo>
                  <a:lnTo>
                    <a:pt x="351000" y="157848"/>
                  </a:lnTo>
                  <a:lnTo>
                    <a:pt x="356754" y="175107"/>
                  </a:lnTo>
                  <a:lnTo>
                    <a:pt x="361429" y="190568"/>
                  </a:lnTo>
                  <a:lnTo>
                    <a:pt x="363587" y="204951"/>
                  </a:lnTo>
                  <a:lnTo>
                    <a:pt x="363587" y="217895"/>
                  </a:lnTo>
                  <a:lnTo>
                    <a:pt x="341290" y="255649"/>
                  </a:lnTo>
                  <a:lnTo>
                    <a:pt x="321870" y="264279"/>
                  </a:lnTo>
                  <a:lnTo>
                    <a:pt x="317554" y="264279"/>
                  </a:lnTo>
                  <a:lnTo>
                    <a:pt x="312879" y="262481"/>
                  </a:lnTo>
                  <a:lnTo>
                    <a:pt x="310002" y="258526"/>
                  </a:lnTo>
                  <a:lnTo>
                    <a:pt x="307125" y="253851"/>
                  </a:lnTo>
                  <a:lnTo>
                    <a:pt x="305686" y="249177"/>
                  </a:lnTo>
                  <a:lnTo>
                    <a:pt x="303888" y="244503"/>
                  </a:lnTo>
                  <a:lnTo>
                    <a:pt x="303169" y="240188"/>
                  </a:lnTo>
                  <a:lnTo>
                    <a:pt x="302450" y="235873"/>
                  </a:lnTo>
                  <a:lnTo>
                    <a:pt x="303169" y="231918"/>
                  </a:lnTo>
                  <a:lnTo>
                    <a:pt x="303169" y="228322"/>
                  </a:lnTo>
                  <a:lnTo>
                    <a:pt x="304967" y="225086"/>
                  </a:lnTo>
                  <a:lnTo>
                    <a:pt x="306406" y="222210"/>
                  </a:lnTo>
                  <a:lnTo>
                    <a:pt x="347763" y="205670"/>
                  </a:lnTo>
                  <a:lnTo>
                    <a:pt x="355316" y="205310"/>
                  </a:lnTo>
                  <a:lnTo>
                    <a:pt x="360710" y="205310"/>
                  </a:lnTo>
                  <a:lnTo>
                    <a:pt x="364306" y="205310"/>
                  </a:lnTo>
                  <a:lnTo>
                    <a:pt x="366464" y="205310"/>
                  </a:lnTo>
                  <a:lnTo>
                    <a:pt x="367183" y="204951"/>
                  </a:lnTo>
                  <a:lnTo>
                    <a:pt x="367183" y="204232"/>
                  </a:lnTo>
                  <a:lnTo>
                    <a:pt x="365745" y="203512"/>
                  </a:lnTo>
                  <a:lnTo>
                    <a:pt x="365026" y="202793"/>
                  </a:lnTo>
                  <a:lnTo>
                    <a:pt x="364306" y="202074"/>
                  </a:lnTo>
                  <a:lnTo>
                    <a:pt x="363587" y="201715"/>
                  </a:lnTo>
                  <a:lnTo>
                    <a:pt x="363587" y="200996"/>
                  </a:lnTo>
                  <a:lnTo>
                    <a:pt x="362868" y="200636"/>
                  </a:lnTo>
                  <a:lnTo>
                    <a:pt x="362149" y="200636"/>
                  </a:lnTo>
                  <a:lnTo>
                    <a:pt x="361429" y="200636"/>
                  </a:lnTo>
                  <a:lnTo>
                    <a:pt x="359991" y="200636"/>
                  </a:lnTo>
                  <a:lnTo>
                    <a:pt x="358912" y="201715"/>
                  </a:lnTo>
                  <a:lnTo>
                    <a:pt x="358193" y="202074"/>
                  </a:lnTo>
                  <a:lnTo>
                    <a:pt x="357473" y="202793"/>
                  </a:lnTo>
                  <a:lnTo>
                    <a:pt x="357473" y="203153"/>
                  </a:lnTo>
                  <a:lnTo>
                    <a:pt x="356754" y="203512"/>
                  </a:lnTo>
                  <a:lnTo>
                    <a:pt x="357473" y="203512"/>
                  </a:lnTo>
                  <a:lnTo>
                    <a:pt x="358193" y="203512"/>
                  </a:lnTo>
                  <a:lnTo>
                    <a:pt x="360710" y="203512"/>
                  </a:lnTo>
                  <a:lnTo>
                    <a:pt x="363587" y="202793"/>
                  </a:lnTo>
                  <a:lnTo>
                    <a:pt x="367183" y="200996"/>
                  </a:lnTo>
                  <a:lnTo>
                    <a:pt x="371139" y="199557"/>
                  </a:lnTo>
                  <a:lnTo>
                    <a:pt x="374736" y="197400"/>
                  </a:lnTo>
                  <a:lnTo>
                    <a:pt x="377613" y="195602"/>
                  </a:lnTo>
                  <a:lnTo>
                    <a:pt x="379771" y="194164"/>
                  </a:lnTo>
                  <a:lnTo>
                    <a:pt x="381209" y="193445"/>
                  </a:lnTo>
                  <a:lnTo>
                    <a:pt x="382288" y="192726"/>
                  </a:lnTo>
                  <a:lnTo>
                    <a:pt x="382288" y="192006"/>
                  </a:lnTo>
                  <a:lnTo>
                    <a:pt x="380490" y="191647"/>
                  </a:lnTo>
                  <a:lnTo>
                    <a:pt x="379051" y="191287"/>
                  </a:lnTo>
                  <a:lnTo>
                    <a:pt x="377613" y="190928"/>
                  </a:lnTo>
                  <a:lnTo>
                    <a:pt x="376174" y="190928"/>
                  </a:lnTo>
                  <a:lnTo>
                    <a:pt x="375455" y="190928"/>
                  </a:lnTo>
                  <a:lnTo>
                    <a:pt x="374016" y="190928"/>
                  </a:lnTo>
                  <a:lnTo>
                    <a:pt x="372578" y="190928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77464" y="2764275"/>
              <a:ext cx="468375" cy="2345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4325" y="2842301"/>
              <a:ext cx="218072" cy="1623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853257" y="5160047"/>
            <a:ext cx="2258060" cy="833119"/>
            <a:chOff x="6853257" y="5160047"/>
            <a:chExt cx="2258060" cy="833119"/>
          </a:xfrm>
        </p:grpSpPr>
        <p:sp>
          <p:nvSpPr>
            <p:cNvPr id="27" name="object 27"/>
            <p:cNvSpPr/>
            <p:nvPr/>
          </p:nvSpPr>
          <p:spPr>
            <a:xfrm>
              <a:off x="6921114" y="5174320"/>
              <a:ext cx="24765" cy="299720"/>
            </a:xfrm>
            <a:custGeom>
              <a:avLst/>
              <a:gdLst/>
              <a:ahLst/>
              <a:cxnLst/>
              <a:rect l="l" t="t" r="r" b="b"/>
              <a:pathLst>
                <a:path w="24765" h="299720">
                  <a:moveTo>
                    <a:pt x="1438" y="0"/>
                  </a:moveTo>
                  <a:lnTo>
                    <a:pt x="719" y="0"/>
                  </a:lnTo>
                  <a:lnTo>
                    <a:pt x="0" y="2516"/>
                  </a:lnTo>
                  <a:lnTo>
                    <a:pt x="719" y="10067"/>
                  </a:lnTo>
                  <a:lnTo>
                    <a:pt x="719" y="21573"/>
                  </a:lnTo>
                  <a:lnTo>
                    <a:pt x="2157" y="36675"/>
                  </a:lnTo>
                  <a:lnTo>
                    <a:pt x="4315" y="56811"/>
                  </a:lnTo>
                  <a:lnTo>
                    <a:pt x="6473" y="79823"/>
                  </a:lnTo>
                  <a:lnTo>
                    <a:pt x="10429" y="104632"/>
                  </a:lnTo>
                  <a:lnTo>
                    <a:pt x="13306" y="130521"/>
                  </a:lnTo>
                  <a:lnTo>
                    <a:pt x="15464" y="156410"/>
                  </a:lnTo>
                  <a:lnTo>
                    <a:pt x="18700" y="180860"/>
                  </a:lnTo>
                  <a:lnTo>
                    <a:pt x="20139" y="203872"/>
                  </a:lnTo>
                  <a:lnTo>
                    <a:pt x="20858" y="224367"/>
                  </a:lnTo>
                  <a:lnTo>
                    <a:pt x="20858" y="243424"/>
                  </a:lnTo>
                  <a:lnTo>
                    <a:pt x="21577" y="259604"/>
                  </a:lnTo>
                  <a:lnTo>
                    <a:pt x="21577" y="273268"/>
                  </a:lnTo>
                  <a:lnTo>
                    <a:pt x="20858" y="284055"/>
                  </a:lnTo>
                  <a:lnTo>
                    <a:pt x="20858" y="291606"/>
                  </a:lnTo>
                  <a:lnTo>
                    <a:pt x="21577" y="296999"/>
                  </a:lnTo>
                  <a:lnTo>
                    <a:pt x="21577" y="299156"/>
                  </a:lnTo>
                  <a:lnTo>
                    <a:pt x="23016" y="295920"/>
                  </a:lnTo>
                  <a:lnTo>
                    <a:pt x="24454" y="287650"/>
                  </a:lnTo>
                </a:path>
              </a:pathLst>
            </a:custGeom>
            <a:ln w="28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61529" y="5193126"/>
              <a:ext cx="227059" cy="2532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10010" y="5257130"/>
              <a:ext cx="147583" cy="1529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78205" y="5178995"/>
              <a:ext cx="912494" cy="254635"/>
            </a:xfrm>
            <a:custGeom>
              <a:avLst/>
              <a:gdLst/>
              <a:ahLst/>
              <a:cxnLst/>
              <a:rect l="l" t="t" r="r" b="b"/>
              <a:pathLst>
                <a:path w="912495" h="254635">
                  <a:moveTo>
                    <a:pt x="90627" y="1078"/>
                  </a:moveTo>
                  <a:lnTo>
                    <a:pt x="84873" y="359"/>
                  </a:lnTo>
                  <a:lnTo>
                    <a:pt x="79478" y="0"/>
                  </a:lnTo>
                  <a:lnTo>
                    <a:pt x="75163" y="1797"/>
                  </a:lnTo>
                  <a:lnTo>
                    <a:pt x="66891" y="53574"/>
                  </a:lnTo>
                  <a:lnTo>
                    <a:pt x="66891" y="70834"/>
                  </a:lnTo>
                  <a:lnTo>
                    <a:pt x="68330" y="90610"/>
                  </a:lnTo>
                  <a:lnTo>
                    <a:pt x="69768" y="111464"/>
                  </a:lnTo>
                  <a:lnTo>
                    <a:pt x="71566" y="131959"/>
                  </a:lnTo>
                  <a:lnTo>
                    <a:pt x="71566" y="152814"/>
                  </a:lnTo>
                  <a:lnTo>
                    <a:pt x="71566" y="173309"/>
                  </a:lnTo>
                  <a:lnTo>
                    <a:pt x="61856" y="222929"/>
                  </a:lnTo>
                  <a:lnTo>
                    <a:pt x="39559" y="250615"/>
                  </a:lnTo>
                  <a:lnTo>
                    <a:pt x="33445" y="250256"/>
                  </a:lnTo>
                  <a:lnTo>
                    <a:pt x="26972" y="246660"/>
                  </a:lnTo>
                </a:path>
                <a:path w="912495" h="254635">
                  <a:moveTo>
                    <a:pt x="0" y="143825"/>
                  </a:moveTo>
                  <a:lnTo>
                    <a:pt x="46752" y="129442"/>
                  </a:lnTo>
                  <a:lnTo>
                    <a:pt x="61856" y="128723"/>
                  </a:lnTo>
                  <a:lnTo>
                    <a:pt x="76601" y="128004"/>
                  </a:lnTo>
                  <a:lnTo>
                    <a:pt x="92065" y="127285"/>
                  </a:lnTo>
                  <a:lnTo>
                    <a:pt x="107889" y="128004"/>
                  </a:lnTo>
                  <a:lnTo>
                    <a:pt x="123353" y="128723"/>
                  </a:lnTo>
                  <a:lnTo>
                    <a:pt x="138458" y="128723"/>
                  </a:lnTo>
                  <a:lnTo>
                    <a:pt x="152483" y="128723"/>
                  </a:lnTo>
                </a:path>
                <a:path w="912495" h="254635">
                  <a:moveTo>
                    <a:pt x="484064" y="78744"/>
                  </a:moveTo>
                  <a:lnTo>
                    <a:pt x="484064" y="75148"/>
                  </a:lnTo>
                  <a:lnTo>
                    <a:pt x="483344" y="71553"/>
                  </a:lnTo>
                  <a:lnTo>
                    <a:pt x="481187" y="68676"/>
                  </a:lnTo>
                  <a:lnTo>
                    <a:pt x="477950" y="66519"/>
                  </a:lnTo>
                  <a:lnTo>
                    <a:pt x="473634" y="65440"/>
                  </a:lnTo>
                  <a:lnTo>
                    <a:pt x="467521" y="65440"/>
                  </a:lnTo>
                  <a:lnTo>
                    <a:pt x="430479" y="88812"/>
                  </a:lnTo>
                  <a:lnTo>
                    <a:pt x="400629" y="135555"/>
                  </a:lnTo>
                  <a:lnTo>
                    <a:pt x="392717" y="173669"/>
                  </a:lnTo>
                  <a:lnTo>
                    <a:pt x="392717" y="192366"/>
                  </a:lnTo>
                  <a:lnTo>
                    <a:pt x="420769" y="232637"/>
                  </a:lnTo>
                  <a:lnTo>
                    <a:pt x="452057" y="244143"/>
                  </a:lnTo>
                  <a:lnTo>
                    <a:pt x="468240" y="244143"/>
                  </a:lnTo>
                  <a:lnTo>
                    <a:pt x="484064" y="242345"/>
                  </a:lnTo>
                  <a:lnTo>
                    <a:pt x="499528" y="235154"/>
                  </a:lnTo>
                </a:path>
                <a:path w="912495" h="254635">
                  <a:moveTo>
                    <a:pt x="574691" y="114700"/>
                  </a:moveTo>
                  <a:lnTo>
                    <a:pt x="541245" y="149938"/>
                  </a:lnTo>
                  <a:lnTo>
                    <a:pt x="529377" y="198479"/>
                  </a:lnTo>
                  <a:lnTo>
                    <a:pt x="530097" y="214299"/>
                  </a:lnTo>
                  <a:lnTo>
                    <a:pt x="555271" y="246660"/>
                  </a:lnTo>
                  <a:lnTo>
                    <a:pt x="579007" y="253132"/>
                  </a:lnTo>
                  <a:lnTo>
                    <a:pt x="590155" y="252773"/>
                  </a:lnTo>
                  <a:lnTo>
                    <a:pt x="598427" y="249537"/>
                  </a:lnTo>
                  <a:lnTo>
                    <a:pt x="604540" y="243424"/>
                  </a:lnTo>
                  <a:lnTo>
                    <a:pt x="608137" y="235514"/>
                  </a:lnTo>
                  <a:lnTo>
                    <a:pt x="608856" y="226525"/>
                  </a:lnTo>
                  <a:lnTo>
                    <a:pt x="608137" y="215019"/>
                  </a:lnTo>
                  <a:lnTo>
                    <a:pt x="594830" y="176545"/>
                  </a:lnTo>
                  <a:lnTo>
                    <a:pt x="575410" y="137712"/>
                  </a:lnTo>
                  <a:lnTo>
                    <a:pt x="571095" y="128004"/>
                  </a:lnTo>
                  <a:lnTo>
                    <a:pt x="567139" y="120813"/>
                  </a:lnTo>
                </a:path>
                <a:path w="912495" h="254635">
                  <a:moveTo>
                    <a:pt x="652012" y="200996"/>
                  </a:moveTo>
                  <a:lnTo>
                    <a:pt x="651292" y="205310"/>
                  </a:lnTo>
                  <a:lnTo>
                    <a:pt x="652012" y="209265"/>
                  </a:lnTo>
                  <a:lnTo>
                    <a:pt x="652012" y="213940"/>
                  </a:lnTo>
                  <a:lnTo>
                    <a:pt x="652731" y="218974"/>
                  </a:lnTo>
                  <a:lnTo>
                    <a:pt x="652731" y="223648"/>
                  </a:lnTo>
                  <a:lnTo>
                    <a:pt x="653450" y="229401"/>
                  </a:lnTo>
                  <a:lnTo>
                    <a:pt x="652731" y="234075"/>
                  </a:lnTo>
                  <a:lnTo>
                    <a:pt x="652731" y="238750"/>
                  </a:lnTo>
                  <a:lnTo>
                    <a:pt x="652012" y="241986"/>
                  </a:lnTo>
                  <a:lnTo>
                    <a:pt x="651292" y="244143"/>
                  </a:lnTo>
                  <a:lnTo>
                    <a:pt x="650573" y="245581"/>
                  </a:lnTo>
                  <a:lnTo>
                    <a:pt x="650573" y="245941"/>
                  </a:lnTo>
                  <a:lnTo>
                    <a:pt x="650573" y="245222"/>
                  </a:lnTo>
                  <a:lnTo>
                    <a:pt x="651292" y="241986"/>
                  </a:lnTo>
                  <a:lnTo>
                    <a:pt x="652012" y="237311"/>
                  </a:lnTo>
                  <a:lnTo>
                    <a:pt x="653450" y="230120"/>
                  </a:lnTo>
                  <a:lnTo>
                    <a:pt x="657406" y="221850"/>
                  </a:lnTo>
                  <a:lnTo>
                    <a:pt x="661003" y="212502"/>
                  </a:lnTo>
                  <a:lnTo>
                    <a:pt x="665318" y="202793"/>
                  </a:lnTo>
                  <a:lnTo>
                    <a:pt x="670713" y="194164"/>
                  </a:lnTo>
                  <a:lnTo>
                    <a:pt x="675028" y="186253"/>
                  </a:lnTo>
                  <a:lnTo>
                    <a:pt x="693010" y="171152"/>
                  </a:lnTo>
                  <a:lnTo>
                    <a:pt x="695887" y="171871"/>
                  </a:lnTo>
                  <a:lnTo>
                    <a:pt x="698045" y="173309"/>
                  </a:lnTo>
                  <a:lnTo>
                    <a:pt x="700922" y="175107"/>
                  </a:lnTo>
                  <a:lnTo>
                    <a:pt x="703439" y="177264"/>
                  </a:lnTo>
                  <a:lnTo>
                    <a:pt x="706316" y="179062"/>
                  </a:lnTo>
                  <a:lnTo>
                    <a:pt x="709193" y="180141"/>
                  </a:lnTo>
                  <a:lnTo>
                    <a:pt x="713149" y="180860"/>
                  </a:lnTo>
                  <a:lnTo>
                    <a:pt x="716745" y="180860"/>
                  </a:lnTo>
                </a:path>
                <a:path w="912495" h="254635">
                  <a:moveTo>
                    <a:pt x="762059" y="206389"/>
                  </a:moveTo>
                  <a:lnTo>
                    <a:pt x="761340" y="209265"/>
                  </a:lnTo>
                  <a:lnTo>
                    <a:pt x="762059" y="213221"/>
                  </a:lnTo>
                  <a:lnTo>
                    <a:pt x="762778" y="217176"/>
                  </a:lnTo>
                  <a:lnTo>
                    <a:pt x="763498" y="221850"/>
                  </a:lnTo>
                  <a:lnTo>
                    <a:pt x="764936" y="227244"/>
                  </a:lnTo>
                  <a:lnTo>
                    <a:pt x="764936" y="232637"/>
                  </a:lnTo>
                  <a:lnTo>
                    <a:pt x="765655" y="238031"/>
                  </a:lnTo>
                  <a:lnTo>
                    <a:pt x="764936" y="243424"/>
                  </a:lnTo>
                  <a:lnTo>
                    <a:pt x="764936" y="248458"/>
                  </a:lnTo>
                  <a:lnTo>
                    <a:pt x="763498" y="251694"/>
                  </a:lnTo>
                  <a:lnTo>
                    <a:pt x="762059" y="253851"/>
                  </a:lnTo>
                  <a:lnTo>
                    <a:pt x="760621" y="254571"/>
                  </a:lnTo>
                  <a:lnTo>
                    <a:pt x="759901" y="254571"/>
                  </a:lnTo>
                  <a:lnTo>
                    <a:pt x="759901" y="252773"/>
                  </a:lnTo>
                  <a:lnTo>
                    <a:pt x="760621" y="248458"/>
                  </a:lnTo>
                  <a:lnTo>
                    <a:pt x="761340" y="241986"/>
                  </a:lnTo>
                  <a:lnTo>
                    <a:pt x="780760" y="208187"/>
                  </a:lnTo>
                  <a:lnTo>
                    <a:pt x="814925" y="183017"/>
                  </a:lnTo>
                  <a:lnTo>
                    <a:pt x="819960" y="182298"/>
                  </a:lnTo>
                  <a:lnTo>
                    <a:pt x="824635" y="181579"/>
                  </a:lnTo>
                  <a:lnTo>
                    <a:pt x="828231" y="182298"/>
                  </a:lnTo>
                  <a:lnTo>
                    <a:pt x="831828" y="182658"/>
                  </a:lnTo>
                </a:path>
                <a:path w="912495" h="254635">
                  <a:moveTo>
                    <a:pt x="849090" y="232637"/>
                  </a:moveTo>
                  <a:lnTo>
                    <a:pt x="849809" y="233356"/>
                  </a:lnTo>
                  <a:lnTo>
                    <a:pt x="851248" y="232278"/>
                  </a:lnTo>
                  <a:lnTo>
                    <a:pt x="855563" y="228682"/>
                  </a:lnTo>
                  <a:lnTo>
                    <a:pt x="861677" y="224008"/>
                  </a:lnTo>
                  <a:lnTo>
                    <a:pt x="866712" y="218614"/>
                  </a:lnTo>
                  <a:lnTo>
                    <a:pt x="872826" y="212502"/>
                  </a:lnTo>
                  <a:lnTo>
                    <a:pt x="877860" y="206029"/>
                  </a:lnTo>
                  <a:lnTo>
                    <a:pt x="881816" y="200636"/>
                  </a:lnTo>
                  <a:lnTo>
                    <a:pt x="883974" y="194883"/>
                  </a:lnTo>
                  <a:lnTo>
                    <a:pt x="884693" y="190209"/>
                  </a:lnTo>
                  <a:lnTo>
                    <a:pt x="885413" y="185534"/>
                  </a:lnTo>
                  <a:lnTo>
                    <a:pt x="885413" y="181939"/>
                  </a:lnTo>
                  <a:lnTo>
                    <a:pt x="883255" y="179422"/>
                  </a:lnTo>
                  <a:lnTo>
                    <a:pt x="880378" y="178343"/>
                  </a:lnTo>
                  <a:lnTo>
                    <a:pt x="877141" y="178343"/>
                  </a:lnTo>
                  <a:lnTo>
                    <a:pt x="864554" y="195602"/>
                  </a:lnTo>
                  <a:lnTo>
                    <a:pt x="864554" y="200276"/>
                  </a:lnTo>
                  <a:lnTo>
                    <a:pt x="900158" y="224727"/>
                  </a:lnTo>
                  <a:lnTo>
                    <a:pt x="906271" y="225086"/>
                  </a:lnTo>
                  <a:lnTo>
                    <a:pt x="912385" y="223648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34938" y="5312502"/>
              <a:ext cx="87165" cy="1119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1137" y="5201647"/>
              <a:ext cx="117475" cy="243204"/>
            </a:xfrm>
            <a:custGeom>
              <a:avLst/>
              <a:gdLst/>
              <a:ahLst/>
              <a:cxnLst/>
              <a:rect l="l" t="t" r="r" b="b"/>
              <a:pathLst>
                <a:path w="117475" h="243204">
                  <a:moveTo>
                    <a:pt x="58979" y="2876"/>
                  </a:moveTo>
                  <a:lnTo>
                    <a:pt x="60418" y="359"/>
                  </a:lnTo>
                  <a:lnTo>
                    <a:pt x="61856" y="0"/>
                  </a:lnTo>
                  <a:lnTo>
                    <a:pt x="63295" y="1078"/>
                  </a:lnTo>
                  <a:lnTo>
                    <a:pt x="64733" y="6831"/>
                  </a:lnTo>
                  <a:lnTo>
                    <a:pt x="65452" y="16539"/>
                  </a:lnTo>
                  <a:lnTo>
                    <a:pt x="66172" y="29843"/>
                  </a:lnTo>
                  <a:lnTo>
                    <a:pt x="66172" y="47102"/>
                  </a:lnTo>
                  <a:lnTo>
                    <a:pt x="66891" y="67238"/>
                  </a:lnTo>
                  <a:lnTo>
                    <a:pt x="63295" y="111464"/>
                  </a:lnTo>
                  <a:lnTo>
                    <a:pt x="55742" y="154612"/>
                  </a:lnTo>
                  <a:lnTo>
                    <a:pt x="41717" y="206029"/>
                  </a:lnTo>
                  <a:lnTo>
                    <a:pt x="38120" y="219333"/>
                  </a:lnTo>
                  <a:lnTo>
                    <a:pt x="34165" y="230120"/>
                  </a:lnTo>
                  <a:lnTo>
                    <a:pt x="32007" y="237671"/>
                  </a:lnTo>
                  <a:lnTo>
                    <a:pt x="29849" y="242345"/>
                  </a:lnTo>
                  <a:lnTo>
                    <a:pt x="28410" y="243064"/>
                  </a:lnTo>
                  <a:lnTo>
                    <a:pt x="27691" y="242345"/>
                  </a:lnTo>
                  <a:lnTo>
                    <a:pt x="26253" y="237311"/>
                  </a:lnTo>
                  <a:lnTo>
                    <a:pt x="24814" y="228322"/>
                  </a:lnTo>
                </a:path>
                <a:path w="117475" h="243204">
                  <a:moveTo>
                    <a:pt x="0" y="119015"/>
                  </a:moveTo>
                  <a:lnTo>
                    <a:pt x="2517" y="115779"/>
                  </a:lnTo>
                  <a:lnTo>
                    <a:pt x="7552" y="113981"/>
                  </a:lnTo>
                  <a:lnTo>
                    <a:pt x="15823" y="113981"/>
                  </a:lnTo>
                  <a:lnTo>
                    <a:pt x="26253" y="114341"/>
                  </a:lnTo>
                  <a:lnTo>
                    <a:pt x="37401" y="115779"/>
                  </a:lnTo>
                  <a:lnTo>
                    <a:pt x="49269" y="119015"/>
                  </a:lnTo>
                  <a:lnTo>
                    <a:pt x="61856" y="121892"/>
                  </a:lnTo>
                  <a:lnTo>
                    <a:pt x="73724" y="125128"/>
                  </a:lnTo>
                  <a:lnTo>
                    <a:pt x="84153" y="128004"/>
                  </a:lnTo>
                  <a:lnTo>
                    <a:pt x="93144" y="130162"/>
                  </a:lnTo>
                  <a:lnTo>
                    <a:pt x="100337" y="132319"/>
                  </a:lnTo>
                  <a:lnTo>
                    <a:pt x="106450" y="133038"/>
                  </a:lnTo>
                  <a:lnTo>
                    <a:pt x="110766" y="133398"/>
                  </a:lnTo>
                  <a:lnTo>
                    <a:pt x="114722" y="133757"/>
                  </a:lnTo>
                  <a:lnTo>
                    <a:pt x="116880" y="133398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53257" y="5679259"/>
              <a:ext cx="327397" cy="2101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3993" y="5617303"/>
              <a:ext cx="29845" cy="257175"/>
            </a:xfrm>
            <a:custGeom>
              <a:avLst/>
              <a:gdLst/>
              <a:ahLst/>
              <a:cxnLst/>
              <a:rect l="l" t="t" r="r" b="b"/>
              <a:pathLst>
                <a:path w="29845" h="257175">
                  <a:moveTo>
                    <a:pt x="29849" y="8989"/>
                  </a:moveTo>
                  <a:lnTo>
                    <a:pt x="29130" y="3955"/>
                  </a:lnTo>
                  <a:lnTo>
                    <a:pt x="29130" y="1078"/>
                  </a:lnTo>
                  <a:lnTo>
                    <a:pt x="27691" y="0"/>
                  </a:lnTo>
                  <a:lnTo>
                    <a:pt x="26972" y="2876"/>
                  </a:lnTo>
                  <a:lnTo>
                    <a:pt x="26972" y="10427"/>
                  </a:lnTo>
                  <a:lnTo>
                    <a:pt x="26253" y="21573"/>
                  </a:lnTo>
                  <a:lnTo>
                    <a:pt x="26253" y="36675"/>
                  </a:lnTo>
                  <a:lnTo>
                    <a:pt x="25174" y="55732"/>
                  </a:lnTo>
                  <a:lnTo>
                    <a:pt x="24454" y="78025"/>
                  </a:lnTo>
                  <a:lnTo>
                    <a:pt x="24454" y="101756"/>
                  </a:lnTo>
                  <a:lnTo>
                    <a:pt x="23016" y="126566"/>
                  </a:lnTo>
                  <a:lnTo>
                    <a:pt x="20858" y="151376"/>
                  </a:lnTo>
                  <a:lnTo>
                    <a:pt x="17981" y="175107"/>
                  </a:lnTo>
                  <a:lnTo>
                    <a:pt x="14744" y="197040"/>
                  </a:lnTo>
                  <a:lnTo>
                    <a:pt x="11867" y="216097"/>
                  </a:lnTo>
                  <a:lnTo>
                    <a:pt x="9710" y="231918"/>
                  </a:lnTo>
                  <a:lnTo>
                    <a:pt x="7552" y="244143"/>
                  </a:lnTo>
                  <a:lnTo>
                    <a:pt x="5394" y="252413"/>
                  </a:lnTo>
                  <a:lnTo>
                    <a:pt x="2877" y="257087"/>
                  </a:lnTo>
                  <a:lnTo>
                    <a:pt x="0" y="257087"/>
                  </a:lnTo>
                </a:path>
              </a:pathLst>
            </a:custGeom>
            <a:ln w="28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04257" y="5728878"/>
              <a:ext cx="223824" cy="1590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78543" y="5639955"/>
              <a:ext cx="201930" cy="290195"/>
            </a:xfrm>
            <a:custGeom>
              <a:avLst/>
              <a:gdLst/>
              <a:ahLst/>
              <a:cxnLst/>
              <a:rect l="l" t="t" r="r" b="b"/>
              <a:pathLst>
                <a:path w="201929" h="290195">
                  <a:moveTo>
                    <a:pt x="8990" y="2157"/>
                  </a:moveTo>
                  <a:lnTo>
                    <a:pt x="8271" y="719"/>
                  </a:lnTo>
                  <a:lnTo>
                    <a:pt x="6113" y="0"/>
                  </a:lnTo>
                  <a:lnTo>
                    <a:pt x="4675" y="1438"/>
                  </a:lnTo>
                  <a:lnTo>
                    <a:pt x="2157" y="6831"/>
                  </a:lnTo>
                  <a:lnTo>
                    <a:pt x="719" y="14742"/>
                  </a:lnTo>
                  <a:lnTo>
                    <a:pt x="719" y="26607"/>
                  </a:lnTo>
                  <a:lnTo>
                    <a:pt x="0" y="42788"/>
                  </a:lnTo>
                  <a:lnTo>
                    <a:pt x="0" y="61125"/>
                  </a:lnTo>
                  <a:lnTo>
                    <a:pt x="719" y="83059"/>
                  </a:lnTo>
                  <a:lnTo>
                    <a:pt x="3236" y="106430"/>
                  </a:lnTo>
                  <a:lnTo>
                    <a:pt x="4675" y="130881"/>
                  </a:lnTo>
                  <a:lnTo>
                    <a:pt x="6113" y="154971"/>
                  </a:lnTo>
                  <a:lnTo>
                    <a:pt x="7552" y="177983"/>
                  </a:lnTo>
                  <a:lnTo>
                    <a:pt x="7552" y="199557"/>
                  </a:lnTo>
                  <a:lnTo>
                    <a:pt x="8271" y="218255"/>
                  </a:lnTo>
                  <a:lnTo>
                    <a:pt x="7552" y="233716"/>
                  </a:lnTo>
                  <a:lnTo>
                    <a:pt x="7552" y="245941"/>
                  </a:lnTo>
                  <a:lnTo>
                    <a:pt x="7552" y="254211"/>
                  </a:lnTo>
                  <a:lnTo>
                    <a:pt x="7552" y="258885"/>
                  </a:lnTo>
                  <a:lnTo>
                    <a:pt x="8271" y="259964"/>
                  </a:lnTo>
                  <a:lnTo>
                    <a:pt x="8271" y="258885"/>
                  </a:lnTo>
                  <a:lnTo>
                    <a:pt x="10429" y="252054"/>
                  </a:lnTo>
                </a:path>
                <a:path w="201929" h="290195">
                  <a:moveTo>
                    <a:pt x="196358" y="44945"/>
                  </a:moveTo>
                  <a:lnTo>
                    <a:pt x="197078" y="43866"/>
                  </a:lnTo>
                  <a:lnTo>
                    <a:pt x="197078" y="42788"/>
                  </a:lnTo>
                  <a:lnTo>
                    <a:pt x="197078" y="41709"/>
                  </a:lnTo>
                  <a:lnTo>
                    <a:pt x="197797" y="40990"/>
                  </a:lnTo>
                  <a:lnTo>
                    <a:pt x="198516" y="40630"/>
                  </a:lnTo>
                  <a:lnTo>
                    <a:pt x="198516" y="39911"/>
                  </a:lnTo>
                  <a:lnTo>
                    <a:pt x="199235" y="39911"/>
                  </a:lnTo>
                  <a:lnTo>
                    <a:pt x="199955" y="39192"/>
                  </a:lnTo>
                  <a:lnTo>
                    <a:pt x="199955" y="39911"/>
                  </a:lnTo>
                  <a:lnTo>
                    <a:pt x="199955" y="40990"/>
                  </a:lnTo>
                  <a:lnTo>
                    <a:pt x="199235" y="42428"/>
                  </a:lnTo>
                  <a:lnTo>
                    <a:pt x="198516" y="43866"/>
                  </a:lnTo>
                  <a:lnTo>
                    <a:pt x="198516" y="45664"/>
                  </a:lnTo>
                  <a:lnTo>
                    <a:pt x="197797" y="47102"/>
                  </a:lnTo>
                  <a:lnTo>
                    <a:pt x="197078" y="48900"/>
                  </a:lnTo>
                  <a:lnTo>
                    <a:pt x="196358" y="51417"/>
                  </a:lnTo>
                  <a:lnTo>
                    <a:pt x="195639" y="53934"/>
                  </a:lnTo>
                  <a:lnTo>
                    <a:pt x="194920" y="57170"/>
                  </a:lnTo>
                  <a:lnTo>
                    <a:pt x="193481" y="62564"/>
                  </a:lnTo>
                  <a:lnTo>
                    <a:pt x="192762" y="69755"/>
                  </a:lnTo>
                  <a:lnTo>
                    <a:pt x="192043" y="80182"/>
                  </a:lnTo>
                  <a:lnTo>
                    <a:pt x="192043" y="94205"/>
                  </a:lnTo>
                  <a:lnTo>
                    <a:pt x="190964" y="111824"/>
                  </a:lnTo>
                  <a:lnTo>
                    <a:pt x="190964" y="133038"/>
                  </a:lnTo>
                  <a:lnTo>
                    <a:pt x="192762" y="157129"/>
                  </a:lnTo>
                  <a:lnTo>
                    <a:pt x="194201" y="182298"/>
                  </a:lnTo>
                  <a:lnTo>
                    <a:pt x="194920" y="207108"/>
                  </a:lnTo>
                  <a:lnTo>
                    <a:pt x="196358" y="229401"/>
                  </a:lnTo>
                  <a:lnTo>
                    <a:pt x="197078" y="249177"/>
                  </a:lnTo>
                  <a:lnTo>
                    <a:pt x="197078" y="265357"/>
                  </a:lnTo>
                  <a:lnTo>
                    <a:pt x="197078" y="277223"/>
                  </a:lnTo>
                  <a:lnTo>
                    <a:pt x="197797" y="285493"/>
                  </a:lnTo>
                  <a:lnTo>
                    <a:pt x="197797" y="289448"/>
                  </a:lnTo>
                  <a:lnTo>
                    <a:pt x="198516" y="289808"/>
                  </a:lnTo>
                  <a:lnTo>
                    <a:pt x="199235" y="285493"/>
                  </a:lnTo>
                  <a:lnTo>
                    <a:pt x="201393" y="275785"/>
                  </a:lnTo>
                </a:path>
              </a:pathLst>
            </a:custGeom>
            <a:ln w="285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96616" y="5659480"/>
              <a:ext cx="249356" cy="2374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55167" y="5691123"/>
              <a:ext cx="303304" cy="2360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18642" y="5720138"/>
              <a:ext cx="96520" cy="259079"/>
            </a:xfrm>
            <a:custGeom>
              <a:avLst/>
              <a:gdLst/>
              <a:ahLst/>
              <a:cxnLst/>
              <a:rect l="l" t="t" r="r" b="b"/>
              <a:pathLst>
                <a:path w="96520" h="259079">
                  <a:moveTo>
                    <a:pt x="96021" y="15820"/>
                  </a:moveTo>
                  <a:lnTo>
                    <a:pt x="78040" y="6112"/>
                  </a:lnTo>
                  <a:lnTo>
                    <a:pt x="73724" y="3955"/>
                  </a:lnTo>
                  <a:lnTo>
                    <a:pt x="69768" y="2157"/>
                  </a:lnTo>
                  <a:lnTo>
                    <a:pt x="64733" y="719"/>
                  </a:lnTo>
                  <a:lnTo>
                    <a:pt x="60418" y="0"/>
                  </a:lnTo>
                  <a:lnTo>
                    <a:pt x="54304" y="359"/>
                  </a:lnTo>
                  <a:lnTo>
                    <a:pt x="49269" y="2516"/>
                  </a:lnTo>
                  <a:lnTo>
                    <a:pt x="43155" y="5033"/>
                  </a:lnTo>
                  <a:lnTo>
                    <a:pt x="38840" y="8989"/>
                  </a:lnTo>
                  <a:lnTo>
                    <a:pt x="33445" y="13663"/>
                  </a:lnTo>
                  <a:lnTo>
                    <a:pt x="29849" y="20495"/>
                  </a:lnTo>
                  <a:lnTo>
                    <a:pt x="26612" y="29484"/>
                  </a:lnTo>
                  <a:lnTo>
                    <a:pt x="24454" y="41349"/>
                  </a:lnTo>
                  <a:lnTo>
                    <a:pt x="24454" y="55372"/>
                  </a:lnTo>
                  <a:lnTo>
                    <a:pt x="32007" y="110386"/>
                  </a:lnTo>
                  <a:lnTo>
                    <a:pt x="43155" y="149578"/>
                  </a:lnTo>
                  <a:lnTo>
                    <a:pt x="48190" y="167916"/>
                  </a:lnTo>
                  <a:lnTo>
                    <a:pt x="52146" y="185175"/>
                  </a:lnTo>
                  <a:lnTo>
                    <a:pt x="53585" y="200276"/>
                  </a:lnTo>
                  <a:lnTo>
                    <a:pt x="54304" y="213940"/>
                  </a:lnTo>
                  <a:lnTo>
                    <a:pt x="52146" y="226165"/>
                  </a:lnTo>
                  <a:lnTo>
                    <a:pt x="23016" y="258526"/>
                  </a:lnTo>
                  <a:lnTo>
                    <a:pt x="17981" y="258526"/>
                  </a:lnTo>
                  <a:lnTo>
                    <a:pt x="0" y="230480"/>
                  </a:lnTo>
                  <a:lnTo>
                    <a:pt x="0" y="222929"/>
                  </a:lnTo>
                  <a:lnTo>
                    <a:pt x="0" y="216097"/>
                  </a:lnTo>
                  <a:lnTo>
                    <a:pt x="30568" y="199917"/>
                  </a:lnTo>
                  <a:lnTo>
                    <a:pt x="39559" y="198119"/>
                  </a:lnTo>
                  <a:lnTo>
                    <a:pt x="48190" y="197400"/>
                  </a:lnTo>
                  <a:lnTo>
                    <a:pt x="56462" y="197040"/>
                  </a:lnTo>
                  <a:lnTo>
                    <a:pt x="63295" y="196321"/>
                  </a:lnTo>
                  <a:lnTo>
                    <a:pt x="67610" y="196321"/>
                  </a:lnTo>
                  <a:lnTo>
                    <a:pt x="71566" y="195243"/>
                  </a:lnTo>
                  <a:lnTo>
                    <a:pt x="73724" y="193804"/>
                  </a:lnTo>
                  <a:lnTo>
                    <a:pt x="75163" y="191287"/>
                  </a:lnTo>
                  <a:lnTo>
                    <a:pt x="75163" y="188411"/>
                  </a:lnTo>
                  <a:lnTo>
                    <a:pt x="75882" y="184456"/>
                  </a:lnTo>
                  <a:lnTo>
                    <a:pt x="75882" y="179781"/>
                  </a:lnTo>
                </a:path>
              </a:pathLst>
            </a:custGeom>
            <a:ln w="28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52178" y="5693639"/>
              <a:ext cx="444998" cy="25075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27251" y="5772744"/>
              <a:ext cx="183907" cy="2137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31</a:t>
            </a:fld>
            <a:endParaRPr spc="-5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C02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5275" y="4152"/>
            <a:ext cx="9741535" cy="111760"/>
            <a:chOff x="2435275" y="4152"/>
            <a:chExt cx="9741535" cy="111760"/>
          </a:xfrm>
        </p:grpSpPr>
        <p:sp>
          <p:nvSpPr>
            <p:cNvPr id="5" name="object 5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586867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solidFill>
                  <a:srgbClr val="FFFFFF"/>
                </a:solidFill>
              </a:rPr>
              <a:t>What’s </a:t>
            </a:r>
            <a:r>
              <a:rPr spc="60" dirty="0">
                <a:solidFill>
                  <a:srgbClr val="FFFFFF"/>
                </a:solidFill>
              </a:rPr>
              <a:t>a </a:t>
            </a:r>
            <a:r>
              <a:rPr spc="180" dirty="0">
                <a:solidFill>
                  <a:srgbClr val="FFFFFF"/>
                </a:solidFill>
              </a:rPr>
              <a:t>good</a:t>
            </a:r>
            <a:r>
              <a:rPr spc="145" dirty="0">
                <a:solidFill>
                  <a:srgbClr val="FFFFFF"/>
                </a:solidFill>
              </a:rPr>
              <a:t> </a:t>
            </a:r>
            <a:r>
              <a:rPr spc="110" dirty="0">
                <a:solidFill>
                  <a:srgbClr val="FFFFFF"/>
                </a:solidFill>
              </a:rPr>
              <a:t>accuracy?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6689" y="656994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Arial"/>
                <a:cs typeface="Arial"/>
              </a:rPr>
              <a:t>32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32</a:t>
            </a:fld>
            <a:endParaRPr lang="en-IN"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90" y="277088"/>
            <a:ext cx="113518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What if </a:t>
            </a:r>
            <a:r>
              <a:rPr spc="70" dirty="0"/>
              <a:t>you </a:t>
            </a:r>
            <a:r>
              <a:rPr spc="95" dirty="0"/>
              <a:t>ignore </a:t>
            </a:r>
            <a:r>
              <a:rPr spc="45" dirty="0"/>
              <a:t>the </a:t>
            </a:r>
            <a:r>
              <a:rPr spc="85" dirty="0"/>
              <a:t>sentence, </a:t>
            </a:r>
            <a:r>
              <a:rPr spc="105" dirty="0"/>
              <a:t>and </a:t>
            </a:r>
            <a:r>
              <a:rPr dirty="0"/>
              <a:t>just</a:t>
            </a:r>
            <a:r>
              <a:rPr spc="325" dirty="0"/>
              <a:t> </a:t>
            </a:r>
            <a:r>
              <a:rPr spc="95" dirty="0"/>
              <a:t>guess?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33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1521" y="1079954"/>
            <a:ext cx="7860665" cy="344487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1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14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3200" spc="-204" dirty="0">
                <a:solidFill>
                  <a:srgbClr val="2B2728"/>
                </a:solidFill>
                <a:latin typeface="DejaVu Sans"/>
                <a:cs typeface="DejaVu Sans"/>
              </a:rPr>
              <a:t>binary</a:t>
            </a:r>
            <a:r>
              <a:rPr sz="3200" spc="-21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50" dirty="0">
                <a:solidFill>
                  <a:srgbClr val="2B2728"/>
                </a:solidFill>
                <a:latin typeface="DejaVu Sans"/>
                <a:cs typeface="DejaVu Sans"/>
              </a:rPr>
              <a:t>classification:</a:t>
            </a:r>
            <a:endParaRPr sz="32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630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14" dirty="0">
                <a:solidFill>
                  <a:srgbClr val="2B2728"/>
                </a:solidFill>
                <a:latin typeface="DejaVu Sans"/>
                <a:cs typeface="DejaVu Sans"/>
              </a:rPr>
              <a:t>Half </a:t>
            </a:r>
            <a:r>
              <a:rPr sz="2800" spc="-155" dirty="0">
                <a:solidFill>
                  <a:srgbClr val="2B2728"/>
                </a:solidFill>
                <a:latin typeface="DejaVu Sans"/>
                <a:cs typeface="DejaVu Sans"/>
              </a:rPr>
              <a:t>the </a:t>
            </a:r>
            <a:r>
              <a:rPr sz="2800" spc="-170" dirty="0">
                <a:solidFill>
                  <a:srgbClr val="2B2728"/>
                </a:solidFill>
                <a:latin typeface="DejaVu Sans"/>
                <a:cs typeface="DejaVu Sans"/>
              </a:rPr>
              <a:t>time,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you’ll </a:t>
            </a:r>
            <a:r>
              <a:rPr sz="2800" spc="-165" dirty="0">
                <a:solidFill>
                  <a:srgbClr val="2B2728"/>
                </a:solidFill>
                <a:latin typeface="DejaVu Sans"/>
                <a:cs typeface="DejaVu Sans"/>
              </a:rPr>
              <a:t>get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it </a:t>
            </a:r>
            <a:r>
              <a:rPr sz="2800" spc="-165" dirty="0">
                <a:solidFill>
                  <a:srgbClr val="2B2728"/>
                </a:solidFill>
                <a:latin typeface="DejaVu Sans"/>
                <a:cs typeface="DejaVu Sans"/>
              </a:rPr>
              <a:t>right! </a:t>
            </a:r>
            <a:r>
              <a:rPr sz="2800" spc="-125" dirty="0">
                <a:solidFill>
                  <a:srgbClr val="2B2728"/>
                </a:solidFill>
                <a:latin typeface="DejaVu Sans"/>
                <a:cs typeface="DejaVu Sans"/>
              </a:rPr>
              <a:t>(on</a:t>
            </a:r>
            <a:r>
              <a:rPr sz="2800" spc="-3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25" dirty="0">
                <a:solidFill>
                  <a:srgbClr val="2B2728"/>
                </a:solidFill>
                <a:latin typeface="DejaVu Sans"/>
                <a:cs typeface="DejaVu Sans"/>
              </a:rPr>
              <a:t>average)</a:t>
            </a:r>
            <a:endParaRPr sz="2800">
              <a:latin typeface="DejaVu Sans"/>
              <a:cs typeface="DejaVu Sans"/>
            </a:endParaRPr>
          </a:p>
          <a:p>
            <a:pPr marL="925830">
              <a:lnSpc>
                <a:spcPct val="100000"/>
              </a:lnSpc>
              <a:spcBef>
                <a:spcPts val="635"/>
              </a:spcBef>
            </a:pPr>
            <a:r>
              <a:rPr sz="2800" spc="-1500" dirty="0">
                <a:solidFill>
                  <a:srgbClr val="2B2728"/>
                </a:solidFill>
                <a:latin typeface="Wingdings"/>
                <a:cs typeface="Wingdings"/>
              </a:rPr>
              <a:t></a:t>
            </a:r>
            <a:r>
              <a:rPr sz="2800" spc="45" dirty="0">
                <a:solidFill>
                  <a:srgbClr val="2B2728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2B2728"/>
                </a:solidFill>
                <a:latin typeface="DejaVu Sans"/>
                <a:cs typeface="DejaVu Sans"/>
              </a:rPr>
              <a:t>accuracy </a:t>
            </a:r>
            <a:r>
              <a:rPr sz="2800" spc="-434" dirty="0">
                <a:solidFill>
                  <a:srgbClr val="2B2728"/>
                </a:solidFill>
                <a:latin typeface="DejaVu Sans"/>
                <a:cs typeface="DejaVu Sans"/>
              </a:rPr>
              <a:t>=</a:t>
            </a:r>
            <a:r>
              <a:rPr sz="2800" spc="-1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155" dirty="0">
                <a:solidFill>
                  <a:srgbClr val="2B2728"/>
                </a:solidFill>
                <a:latin typeface="DejaVu Sans"/>
                <a:cs typeface="DejaVu Sans"/>
              </a:rPr>
              <a:t>0.5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31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50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14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3200" spc="-250" dirty="0">
                <a:solidFill>
                  <a:srgbClr val="2B2728"/>
                </a:solidFill>
                <a:latin typeface="DejaVu Sans"/>
                <a:cs typeface="DejaVu Sans"/>
              </a:rPr>
              <a:t>k </a:t>
            </a:r>
            <a:r>
              <a:rPr sz="3200" spc="-200" dirty="0">
                <a:solidFill>
                  <a:srgbClr val="2B2728"/>
                </a:solidFill>
                <a:latin typeface="DejaVu Sans"/>
                <a:cs typeface="DejaVu Sans"/>
              </a:rPr>
              <a:t>classes, </a:t>
            </a:r>
            <a:r>
              <a:rPr sz="3200" spc="-155" dirty="0">
                <a:solidFill>
                  <a:srgbClr val="2B2728"/>
                </a:solidFill>
                <a:latin typeface="DejaVu Sans"/>
                <a:cs typeface="DejaVu Sans"/>
              </a:rPr>
              <a:t>accuracy </a:t>
            </a:r>
            <a:r>
              <a:rPr sz="3200" spc="-495" dirty="0">
                <a:solidFill>
                  <a:srgbClr val="2B2728"/>
                </a:solidFill>
                <a:latin typeface="DejaVu Sans"/>
                <a:cs typeface="DejaVu Sans"/>
              </a:rPr>
              <a:t>=</a:t>
            </a:r>
            <a:r>
              <a:rPr sz="3200" spc="-9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210" dirty="0">
                <a:solidFill>
                  <a:srgbClr val="2B2728"/>
                </a:solidFill>
                <a:latin typeface="DejaVu Sans"/>
                <a:cs typeface="DejaVu Sans"/>
              </a:rPr>
              <a:t>1/k</a:t>
            </a:r>
            <a:endParaRPr sz="32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655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0.333 </a:t>
            </a:r>
            <a:r>
              <a:rPr sz="2800" spc="-75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2800" spc="-210" dirty="0">
                <a:solidFill>
                  <a:srgbClr val="2B2728"/>
                </a:solidFill>
                <a:latin typeface="DejaVu Sans"/>
                <a:cs typeface="DejaVu Sans"/>
              </a:rPr>
              <a:t>3 </a:t>
            </a: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classes, </a:t>
            </a:r>
            <a:r>
              <a:rPr sz="2800" spc="-165" dirty="0">
                <a:solidFill>
                  <a:srgbClr val="2B2728"/>
                </a:solidFill>
                <a:latin typeface="DejaVu Sans"/>
                <a:cs typeface="DejaVu Sans"/>
              </a:rPr>
              <a:t>0.25 </a:t>
            </a:r>
            <a:r>
              <a:rPr sz="2800" spc="-75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2800" spc="-114" dirty="0">
                <a:solidFill>
                  <a:srgbClr val="2B2728"/>
                </a:solidFill>
                <a:latin typeface="DejaVu Sans"/>
                <a:cs typeface="DejaVu Sans"/>
              </a:rPr>
              <a:t>4</a:t>
            </a:r>
            <a:r>
              <a:rPr sz="2800" spc="-13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245" dirty="0">
                <a:solidFill>
                  <a:srgbClr val="2B2728"/>
                </a:solidFill>
                <a:latin typeface="DejaVu Sans"/>
                <a:cs typeface="DejaVu Sans"/>
              </a:rPr>
              <a:t>classes,…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655" y="5019890"/>
            <a:ext cx="6741795" cy="1567815"/>
          </a:xfrm>
          <a:prstGeom prst="rect">
            <a:avLst/>
          </a:prstGeom>
          <a:solidFill>
            <a:srgbClr val="C02690"/>
          </a:solidFill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ts val="3820"/>
              </a:lnSpc>
              <a:spcBef>
                <a:spcPts val="355"/>
              </a:spcBef>
            </a:pP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At </a:t>
            </a:r>
            <a:r>
              <a:rPr sz="3200" spc="-17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3200" spc="-254" dirty="0">
                <a:solidFill>
                  <a:srgbClr val="FFFFFF"/>
                </a:solidFill>
                <a:latin typeface="DejaVu Sans"/>
                <a:cs typeface="DejaVu Sans"/>
              </a:rPr>
              <a:t>very, very, </a:t>
            </a:r>
            <a:r>
              <a:rPr sz="3200" spc="-260" dirty="0">
                <a:solidFill>
                  <a:srgbClr val="FFFFFF"/>
                </a:solidFill>
                <a:latin typeface="DejaVu Sans"/>
                <a:cs typeface="DejaVu Sans"/>
              </a:rPr>
              <a:t>very</a:t>
            </a:r>
            <a:r>
              <a:rPr sz="3200" spc="8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DejaVu Sans"/>
                <a:cs typeface="DejaVu Sans"/>
              </a:rPr>
              <a:t>least,</a:t>
            </a:r>
            <a:endParaRPr sz="3200">
              <a:latin typeface="DejaVu Sans"/>
              <a:cs typeface="DejaVu Sans"/>
            </a:endParaRPr>
          </a:p>
          <a:p>
            <a:pPr marL="90805" marR="148590">
              <a:lnSpc>
                <a:spcPts val="3800"/>
              </a:lnSpc>
              <a:spcBef>
                <a:spcPts val="135"/>
              </a:spcBef>
            </a:pPr>
            <a:r>
              <a:rPr sz="3200" spc="-140" dirty="0">
                <a:solidFill>
                  <a:srgbClr val="FFFFFF"/>
                </a:solidFill>
                <a:latin typeface="DejaVu Sans"/>
                <a:cs typeface="DejaVu Sans"/>
              </a:rPr>
              <a:t>you </a:t>
            </a:r>
            <a:r>
              <a:rPr sz="3200" spc="-125" dirty="0">
                <a:solidFill>
                  <a:srgbClr val="FFFFFF"/>
                </a:solidFill>
                <a:latin typeface="DejaVu Sans"/>
                <a:cs typeface="DejaVu Sans"/>
              </a:rPr>
              <a:t>should </a:t>
            </a:r>
            <a:r>
              <a:rPr sz="3200" spc="-180" dirty="0">
                <a:solidFill>
                  <a:srgbClr val="FFFFFF"/>
                </a:solidFill>
                <a:latin typeface="DejaVu Sans"/>
                <a:cs typeface="DejaVu Sans"/>
              </a:rPr>
              <a:t>healthily </a:t>
            </a:r>
            <a:r>
              <a:rPr sz="3200" spc="-210" dirty="0">
                <a:solidFill>
                  <a:srgbClr val="FFFFFF"/>
                </a:solidFill>
                <a:latin typeface="DejaVu Sans"/>
                <a:cs typeface="DejaVu Sans"/>
              </a:rPr>
              <a:t>beat </a:t>
            </a:r>
            <a:r>
              <a:rPr sz="3200" spc="-265" dirty="0">
                <a:solidFill>
                  <a:srgbClr val="FFFFFF"/>
                </a:solidFill>
                <a:latin typeface="DejaVu Sans"/>
                <a:cs typeface="DejaVu Sans"/>
              </a:rPr>
              <a:t>random…  </a:t>
            </a:r>
            <a:r>
              <a:rPr sz="3200" spc="-150" dirty="0">
                <a:solidFill>
                  <a:srgbClr val="FFFFFF"/>
                </a:solidFill>
                <a:latin typeface="DejaVu Sans"/>
                <a:cs typeface="DejaVu Sans"/>
              </a:rPr>
              <a:t>Otherwise, </a:t>
            </a:r>
            <a:r>
              <a:rPr sz="3200" spc="-235" dirty="0">
                <a:solidFill>
                  <a:srgbClr val="FFFFFF"/>
                </a:solidFill>
                <a:latin typeface="DejaVu Sans"/>
                <a:cs typeface="DejaVu Sans"/>
              </a:rPr>
              <a:t>it’s </a:t>
            </a:r>
            <a:r>
              <a:rPr sz="3200" spc="-225" dirty="0">
                <a:solidFill>
                  <a:srgbClr val="FFFFFF"/>
                </a:solidFill>
                <a:latin typeface="DejaVu Sans"/>
                <a:cs typeface="DejaVu Sans"/>
              </a:rPr>
              <a:t>(usually)</a:t>
            </a:r>
            <a:r>
              <a:rPr sz="3200" spc="-114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DejaVu Sans"/>
                <a:cs typeface="DejaVu Sans"/>
              </a:rPr>
              <a:t>pointless…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77" y="1088771"/>
            <a:ext cx="8099425" cy="5584825"/>
            <a:chOff x="26477" y="1088771"/>
            <a:chExt cx="8099425" cy="5584825"/>
          </a:xfrm>
        </p:grpSpPr>
        <p:sp>
          <p:nvSpPr>
            <p:cNvPr id="3" name="object 3"/>
            <p:cNvSpPr/>
            <p:nvPr/>
          </p:nvSpPr>
          <p:spPr>
            <a:xfrm>
              <a:off x="1646351" y="4789322"/>
              <a:ext cx="6479540" cy="1884045"/>
            </a:xfrm>
            <a:custGeom>
              <a:avLst/>
              <a:gdLst/>
              <a:ahLst/>
              <a:cxnLst/>
              <a:rect l="l" t="t" r="r" b="b"/>
              <a:pathLst>
                <a:path w="6479540" h="1884045">
                  <a:moveTo>
                    <a:pt x="6479540" y="104381"/>
                  </a:moveTo>
                  <a:lnTo>
                    <a:pt x="6471323" y="63754"/>
                  </a:lnTo>
                  <a:lnTo>
                    <a:pt x="6448958" y="30581"/>
                  </a:lnTo>
                  <a:lnTo>
                    <a:pt x="6415773" y="8204"/>
                  </a:lnTo>
                  <a:lnTo>
                    <a:pt x="6375146" y="0"/>
                  </a:lnTo>
                  <a:lnTo>
                    <a:pt x="104406" y="0"/>
                  </a:lnTo>
                  <a:lnTo>
                    <a:pt x="63766" y="8204"/>
                  </a:lnTo>
                  <a:lnTo>
                    <a:pt x="30581" y="30581"/>
                  </a:lnTo>
                  <a:lnTo>
                    <a:pt x="8204" y="63754"/>
                  </a:lnTo>
                  <a:lnTo>
                    <a:pt x="0" y="104381"/>
                  </a:lnTo>
                  <a:lnTo>
                    <a:pt x="0" y="939380"/>
                  </a:lnTo>
                  <a:lnTo>
                    <a:pt x="508" y="941933"/>
                  </a:lnTo>
                  <a:lnTo>
                    <a:pt x="0" y="944473"/>
                  </a:lnTo>
                  <a:lnTo>
                    <a:pt x="0" y="1779473"/>
                  </a:lnTo>
                  <a:lnTo>
                    <a:pt x="8204" y="1820100"/>
                  </a:lnTo>
                  <a:lnTo>
                    <a:pt x="30581" y="1853272"/>
                  </a:lnTo>
                  <a:lnTo>
                    <a:pt x="63766" y="1875650"/>
                  </a:lnTo>
                  <a:lnTo>
                    <a:pt x="104406" y="1883841"/>
                  </a:lnTo>
                  <a:lnTo>
                    <a:pt x="6375146" y="1883841"/>
                  </a:lnTo>
                  <a:lnTo>
                    <a:pt x="6415773" y="1875650"/>
                  </a:lnTo>
                  <a:lnTo>
                    <a:pt x="6448958" y="1853272"/>
                  </a:lnTo>
                  <a:lnTo>
                    <a:pt x="6471323" y="1820100"/>
                  </a:lnTo>
                  <a:lnTo>
                    <a:pt x="6479540" y="1779473"/>
                  </a:lnTo>
                  <a:lnTo>
                    <a:pt x="6479540" y="944473"/>
                  </a:lnTo>
                  <a:lnTo>
                    <a:pt x="6479019" y="941933"/>
                  </a:lnTo>
                  <a:lnTo>
                    <a:pt x="6479540" y="939380"/>
                  </a:lnTo>
                  <a:lnTo>
                    <a:pt x="6479540" y="104381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77" y="1088771"/>
              <a:ext cx="6479540" cy="1043940"/>
            </a:xfrm>
            <a:custGeom>
              <a:avLst/>
              <a:gdLst/>
              <a:ahLst/>
              <a:cxnLst/>
              <a:rect l="l" t="t" r="r" b="b"/>
              <a:pathLst>
                <a:path w="6479540" h="1043939">
                  <a:moveTo>
                    <a:pt x="6375134" y="0"/>
                  </a:moveTo>
                  <a:lnTo>
                    <a:pt x="104394" y="0"/>
                  </a:lnTo>
                  <a:lnTo>
                    <a:pt x="63759" y="8201"/>
                  </a:lnTo>
                  <a:lnTo>
                    <a:pt x="30576" y="30567"/>
                  </a:lnTo>
                  <a:lnTo>
                    <a:pt x="8203" y="63741"/>
                  </a:lnTo>
                  <a:lnTo>
                    <a:pt x="0" y="104368"/>
                  </a:lnTo>
                  <a:lnTo>
                    <a:pt x="0" y="939368"/>
                  </a:lnTo>
                  <a:lnTo>
                    <a:pt x="8203" y="979994"/>
                  </a:lnTo>
                  <a:lnTo>
                    <a:pt x="30576" y="1013169"/>
                  </a:lnTo>
                  <a:lnTo>
                    <a:pt x="63759" y="1035535"/>
                  </a:lnTo>
                  <a:lnTo>
                    <a:pt x="104394" y="1043736"/>
                  </a:lnTo>
                  <a:lnTo>
                    <a:pt x="6375134" y="1043736"/>
                  </a:lnTo>
                  <a:lnTo>
                    <a:pt x="6415770" y="1035535"/>
                  </a:lnTo>
                  <a:lnTo>
                    <a:pt x="6448953" y="1013169"/>
                  </a:lnTo>
                  <a:lnTo>
                    <a:pt x="6471325" y="979994"/>
                  </a:lnTo>
                  <a:lnTo>
                    <a:pt x="6479528" y="939368"/>
                  </a:lnTo>
                  <a:lnTo>
                    <a:pt x="6479528" y="104368"/>
                  </a:lnTo>
                  <a:lnTo>
                    <a:pt x="6471325" y="63741"/>
                  </a:lnTo>
                  <a:lnTo>
                    <a:pt x="6448953" y="30567"/>
                  </a:lnTo>
                  <a:lnTo>
                    <a:pt x="6415770" y="8201"/>
                  </a:lnTo>
                  <a:lnTo>
                    <a:pt x="6375134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137" y="2322283"/>
              <a:ext cx="6479540" cy="1043940"/>
            </a:xfrm>
            <a:custGeom>
              <a:avLst/>
              <a:gdLst/>
              <a:ahLst/>
              <a:cxnLst/>
              <a:rect l="l" t="t" r="r" b="b"/>
              <a:pathLst>
                <a:path w="6479540" h="1043939">
                  <a:moveTo>
                    <a:pt x="6375133" y="0"/>
                  </a:moveTo>
                  <a:lnTo>
                    <a:pt x="104393" y="0"/>
                  </a:lnTo>
                  <a:lnTo>
                    <a:pt x="63759" y="8203"/>
                  </a:lnTo>
                  <a:lnTo>
                    <a:pt x="30576" y="30573"/>
                  </a:lnTo>
                  <a:lnTo>
                    <a:pt x="8203" y="63752"/>
                  </a:lnTo>
                  <a:lnTo>
                    <a:pt x="0" y="104381"/>
                  </a:lnTo>
                  <a:lnTo>
                    <a:pt x="0" y="939368"/>
                  </a:lnTo>
                  <a:lnTo>
                    <a:pt x="8203" y="979996"/>
                  </a:lnTo>
                  <a:lnTo>
                    <a:pt x="30576" y="1013175"/>
                  </a:lnTo>
                  <a:lnTo>
                    <a:pt x="63759" y="1035546"/>
                  </a:lnTo>
                  <a:lnTo>
                    <a:pt x="104393" y="1043749"/>
                  </a:lnTo>
                  <a:lnTo>
                    <a:pt x="6375133" y="1043749"/>
                  </a:lnTo>
                  <a:lnTo>
                    <a:pt x="6415769" y="1035546"/>
                  </a:lnTo>
                  <a:lnTo>
                    <a:pt x="6448952" y="1013175"/>
                  </a:lnTo>
                  <a:lnTo>
                    <a:pt x="6471323" y="979996"/>
                  </a:lnTo>
                  <a:lnTo>
                    <a:pt x="6479527" y="939368"/>
                  </a:lnTo>
                  <a:lnTo>
                    <a:pt x="6479527" y="104381"/>
                  </a:lnTo>
                  <a:lnTo>
                    <a:pt x="6471323" y="63752"/>
                  </a:lnTo>
                  <a:lnTo>
                    <a:pt x="6448952" y="30573"/>
                  </a:lnTo>
                  <a:lnTo>
                    <a:pt x="6415769" y="8203"/>
                  </a:lnTo>
                  <a:lnTo>
                    <a:pt x="6375133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3698" y="3555809"/>
              <a:ext cx="6479540" cy="1043940"/>
            </a:xfrm>
            <a:custGeom>
              <a:avLst/>
              <a:gdLst/>
              <a:ahLst/>
              <a:cxnLst/>
              <a:rect l="l" t="t" r="r" b="b"/>
              <a:pathLst>
                <a:path w="6479540" h="1043939">
                  <a:moveTo>
                    <a:pt x="6375128" y="0"/>
                  </a:moveTo>
                  <a:lnTo>
                    <a:pt x="104393" y="0"/>
                  </a:lnTo>
                  <a:lnTo>
                    <a:pt x="63759" y="8201"/>
                  </a:lnTo>
                  <a:lnTo>
                    <a:pt x="30576" y="30567"/>
                  </a:lnTo>
                  <a:lnTo>
                    <a:pt x="8203" y="63741"/>
                  </a:lnTo>
                  <a:lnTo>
                    <a:pt x="0" y="104368"/>
                  </a:lnTo>
                  <a:lnTo>
                    <a:pt x="0" y="939368"/>
                  </a:lnTo>
                  <a:lnTo>
                    <a:pt x="8203" y="979994"/>
                  </a:lnTo>
                  <a:lnTo>
                    <a:pt x="30576" y="1013169"/>
                  </a:lnTo>
                  <a:lnTo>
                    <a:pt x="63759" y="1035535"/>
                  </a:lnTo>
                  <a:lnTo>
                    <a:pt x="104393" y="1043736"/>
                  </a:lnTo>
                  <a:lnTo>
                    <a:pt x="6375128" y="1043736"/>
                  </a:lnTo>
                  <a:lnTo>
                    <a:pt x="6415764" y="1035535"/>
                  </a:lnTo>
                  <a:lnTo>
                    <a:pt x="6448946" y="1013169"/>
                  </a:lnTo>
                  <a:lnTo>
                    <a:pt x="6471318" y="979994"/>
                  </a:lnTo>
                  <a:lnTo>
                    <a:pt x="6479522" y="939368"/>
                  </a:lnTo>
                  <a:lnTo>
                    <a:pt x="6479522" y="104368"/>
                  </a:lnTo>
                  <a:lnTo>
                    <a:pt x="6471318" y="63741"/>
                  </a:lnTo>
                  <a:lnTo>
                    <a:pt x="6448946" y="30567"/>
                  </a:lnTo>
                  <a:lnTo>
                    <a:pt x="6415764" y="8201"/>
                  </a:lnTo>
                  <a:lnTo>
                    <a:pt x="637512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0924" y="1175288"/>
            <a:ext cx="7464425" cy="5374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95"/>
              </a:spcBef>
            </a:pPr>
            <a:r>
              <a:rPr sz="2800" spc="-190" dirty="0">
                <a:solidFill>
                  <a:srgbClr val="FFFFFF"/>
                </a:solidFill>
                <a:latin typeface="DejaVu Sans"/>
                <a:cs typeface="DejaVu Sans"/>
              </a:rPr>
              <a:t>2010 </a:t>
            </a:r>
            <a:r>
              <a:rPr sz="2800" spc="-204" dirty="0">
                <a:solidFill>
                  <a:srgbClr val="FFFFFF"/>
                </a:solidFill>
                <a:latin typeface="DejaVu Sans"/>
                <a:cs typeface="DejaVu Sans"/>
              </a:rPr>
              <a:t>data</a:t>
            </a:r>
            <a:r>
              <a:rPr sz="2800" spc="-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shows: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ts val="3180"/>
              </a:lnSpc>
            </a:pPr>
            <a:r>
              <a:rPr sz="2800" i="1" spc="-30" dirty="0">
                <a:solidFill>
                  <a:srgbClr val="FFFFFF"/>
                </a:solidFill>
                <a:latin typeface="Arial"/>
                <a:cs typeface="Arial"/>
              </a:rPr>
              <a:t>“90%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emails 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sent </a:t>
            </a:r>
            <a:r>
              <a:rPr sz="2800" i="1" spc="-2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spam!”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554990" marR="2015489">
              <a:lnSpc>
                <a:spcPts val="3000"/>
              </a:lnSpc>
            </a:pP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Predicting </a:t>
            </a:r>
            <a:r>
              <a:rPr sz="2800" spc="-215" dirty="0">
                <a:solidFill>
                  <a:srgbClr val="FFFFFF"/>
                </a:solidFill>
                <a:latin typeface="DejaVu Sans"/>
                <a:cs typeface="DejaVu Sans"/>
              </a:rPr>
              <a:t>every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email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is </a:t>
            </a:r>
            <a:r>
              <a:rPr sz="2800" spc="-195" dirty="0">
                <a:solidFill>
                  <a:srgbClr val="FFFFFF"/>
                </a:solidFill>
                <a:latin typeface="DejaVu Sans"/>
                <a:cs typeface="DejaVu Sans"/>
              </a:rPr>
              <a:t>spam  </a:t>
            </a:r>
            <a:r>
              <a:rPr sz="2800" spc="-180" dirty="0">
                <a:solidFill>
                  <a:srgbClr val="FFFFFF"/>
                </a:solidFill>
                <a:latin typeface="DejaVu Sans"/>
                <a:cs typeface="DejaVu Sans"/>
              </a:rPr>
              <a:t>gets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you </a:t>
            </a:r>
            <a:r>
              <a:rPr sz="2800" spc="-260" dirty="0">
                <a:solidFill>
                  <a:srgbClr val="FFFFFF"/>
                </a:solidFill>
                <a:latin typeface="DejaVu Sans"/>
                <a:cs typeface="DejaVu Sans"/>
              </a:rPr>
              <a:t>90%</a:t>
            </a: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accuracy!!!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DejaVu Sans"/>
              <a:cs typeface="DejaVu Sans"/>
            </a:endParaRPr>
          </a:p>
          <a:p>
            <a:pPr marL="1089660">
              <a:lnSpc>
                <a:spcPct val="100000"/>
              </a:lnSpc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Majority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class</a:t>
            </a: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DejaVu Sans"/>
                <a:cs typeface="DejaVu Sans"/>
              </a:rPr>
              <a:t>prediction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50">
              <a:latin typeface="DejaVu Sans"/>
              <a:cs typeface="DejaVu Sans"/>
            </a:endParaRPr>
          </a:p>
          <a:p>
            <a:pPr marL="1631950" marR="1214755">
              <a:lnSpc>
                <a:spcPts val="3000"/>
              </a:lnSpc>
            </a:pP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Amazing </a:t>
            </a:r>
            <a:r>
              <a:rPr sz="2800" spc="-130" dirty="0">
                <a:solidFill>
                  <a:srgbClr val="FFFFFF"/>
                </a:solidFill>
                <a:latin typeface="DejaVu Sans"/>
                <a:cs typeface="DejaVu Sans"/>
              </a:rPr>
              <a:t>performance</a:t>
            </a: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DejaVu Sans"/>
                <a:cs typeface="DejaVu Sans"/>
              </a:rPr>
              <a:t>when 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there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is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class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DejaVu Sans"/>
                <a:cs typeface="DejaVu Sans"/>
              </a:rPr>
              <a:t>imbalance</a:t>
            </a:r>
            <a:endParaRPr sz="2800">
              <a:latin typeface="DejaVu Sans"/>
              <a:cs typeface="DejaVu Sans"/>
            </a:endParaRPr>
          </a:p>
          <a:p>
            <a:pPr marL="1631950">
              <a:lnSpc>
                <a:spcPts val="1755"/>
              </a:lnSpc>
            </a:pPr>
            <a:r>
              <a:rPr sz="1800" spc="-114" dirty="0">
                <a:solidFill>
                  <a:srgbClr val="FFFFFF"/>
                </a:solidFill>
                <a:latin typeface="DejaVu Sans"/>
                <a:cs typeface="DejaVu Sans"/>
              </a:rPr>
              <a:t>(but </a:t>
            </a:r>
            <a:r>
              <a:rPr sz="1800" spc="-105" dirty="0">
                <a:solidFill>
                  <a:srgbClr val="FFFFFF"/>
                </a:solidFill>
                <a:latin typeface="DejaVu Sans"/>
                <a:cs typeface="DejaVu Sans"/>
              </a:rPr>
              <a:t>silly</a:t>
            </a:r>
            <a:r>
              <a:rPr sz="180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DejaVu Sans"/>
                <a:cs typeface="DejaVu Sans"/>
              </a:rPr>
              <a:t>approach)</a:t>
            </a:r>
            <a:endParaRPr sz="1800">
              <a:latin typeface="DejaVu Sans"/>
              <a:cs typeface="DejaVu Sans"/>
            </a:endParaRPr>
          </a:p>
          <a:p>
            <a:pPr marL="1860550" indent="-228600">
              <a:lnSpc>
                <a:spcPts val="2785"/>
              </a:lnSpc>
              <a:buChar char="•"/>
              <a:tabLst>
                <a:tab pos="1861185" algn="l"/>
              </a:tabLst>
            </a:pPr>
            <a:r>
              <a:rPr sz="2400" spc="-55" dirty="0">
                <a:solidFill>
                  <a:srgbClr val="FFFFFF"/>
                </a:solidFill>
                <a:latin typeface="DejaVu Sans"/>
                <a:cs typeface="DejaVu Sans"/>
              </a:rPr>
              <a:t>One </a:t>
            </a:r>
            <a:r>
              <a:rPr sz="2400" spc="-140" dirty="0">
                <a:solidFill>
                  <a:srgbClr val="FFFFFF"/>
                </a:solidFill>
                <a:latin typeface="DejaVu Sans"/>
                <a:cs typeface="DejaVu Sans"/>
              </a:rPr>
              <a:t>class </a:t>
            </a: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is </a:t>
            </a:r>
            <a:r>
              <a:rPr sz="2400" spc="-105" dirty="0">
                <a:solidFill>
                  <a:srgbClr val="FFFFFF"/>
                </a:solidFill>
                <a:latin typeface="DejaVu Sans"/>
                <a:cs typeface="DejaVu Sans"/>
              </a:rPr>
              <a:t>more </a:t>
            </a:r>
            <a:r>
              <a:rPr sz="2400" spc="-60" dirty="0">
                <a:solidFill>
                  <a:srgbClr val="FFFFFF"/>
                </a:solidFill>
                <a:latin typeface="DejaVu Sans"/>
                <a:cs typeface="DejaVu Sans"/>
              </a:rPr>
              <a:t>common </a:t>
            </a:r>
            <a:r>
              <a:rPr sz="2400" spc="-145" dirty="0">
                <a:solidFill>
                  <a:srgbClr val="FFFFFF"/>
                </a:solidFill>
                <a:latin typeface="DejaVu Sans"/>
                <a:cs typeface="DejaVu Sans"/>
              </a:rPr>
              <a:t>than</a:t>
            </a:r>
            <a:r>
              <a:rPr sz="2400" spc="-2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DejaVu Sans"/>
                <a:cs typeface="DejaVu Sans"/>
              </a:rPr>
              <a:t>others</a:t>
            </a:r>
            <a:endParaRPr sz="2400">
              <a:latin typeface="DejaVu Sans"/>
              <a:cs typeface="DejaVu Sans"/>
            </a:endParaRPr>
          </a:p>
          <a:p>
            <a:pPr marL="186055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1861185" algn="l"/>
              </a:tabLst>
            </a:pPr>
            <a:r>
              <a:rPr sz="2400" spc="-170" dirty="0">
                <a:solidFill>
                  <a:srgbClr val="FFFFFF"/>
                </a:solidFill>
                <a:latin typeface="DejaVu Sans"/>
                <a:cs typeface="DejaVu Sans"/>
              </a:rPr>
              <a:t>Beats </a:t>
            </a:r>
            <a:r>
              <a:rPr sz="2400" spc="-114" dirty="0">
                <a:solidFill>
                  <a:srgbClr val="FFFFFF"/>
                </a:solidFill>
                <a:latin typeface="DejaVu Sans"/>
                <a:cs typeface="DejaVu Sans"/>
              </a:rPr>
              <a:t>random </a:t>
            </a:r>
            <a:r>
              <a:rPr sz="2000" spc="-120" dirty="0">
                <a:solidFill>
                  <a:srgbClr val="FFFFFF"/>
                </a:solidFill>
                <a:latin typeface="DejaVu Sans"/>
                <a:cs typeface="DejaVu Sans"/>
              </a:rPr>
              <a:t>(if </a:t>
            </a:r>
            <a:r>
              <a:rPr sz="2000" spc="-90" dirty="0">
                <a:solidFill>
                  <a:srgbClr val="FFFFFF"/>
                </a:solidFill>
                <a:latin typeface="DejaVu Sans"/>
                <a:cs typeface="DejaVu Sans"/>
              </a:rPr>
              <a:t>you </a:t>
            </a:r>
            <a:r>
              <a:rPr sz="2000" spc="-65" dirty="0">
                <a:solidFill>
                  <a:srgbClr val="FFFFFF"/>
                </a:solidFill>
                <a:latin typeface="DejaVu Sans"/>
                <a:cs typeface="DejaVu Sans"/>
              </a:rPr>
              <a:t>know </a:t>
            </a:r>
            <a:r>
              <a:rPr sz="2000" spc="-110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2000" spc="-114" dirty="0">
                <a:solidFill>
                  <a:srgbClr val="FFFFFF"/>
                </a:solidFill>
                <a:latin typeface="DejaVu Sans"/>
                <a:cs typeface="DejaVu Sans"/>
              </a:rPr>
              <a:t>majority</a:t>
            </a:r>
            <a:r>
              <a:rPr sz="2000" spc="-9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DejaVu Sans"/>
                <a:cs typeface="DejaVu Sans"/>
              </a:rPr>
              <a:t>class)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6950" y="200825"/>
            <a:ext cx="117271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Is </a:t>
            </a:r>
            <a:r>
              <a:rPr spc="60" dirty="0"/>
              <a:t>a </a:t>
            </a:r>
            <a:r>
              <a:rPr spc="25" dirty="0"/>
              <a:t>classifier </a:t>
            </a:r>
            <a:r>
              <a:rPr spc="5" dirty="0"/>
              <a:t>with </a:t>
            </a:r>
            <a:r>
              <a:rPr spc="-10" dirty="0"/>
              <a:t>90% </a:t>
            </a:r>
            <a:r>
              <a:rPr spc="110" dirty="0"/>
              <a:t>accuracy </a:t>
            </a:r>
            <a:r>
              <a:rPr spc="160" dirty="0"/>
              <a:t>good</a:t>
            </a:r>
            <a:r>
              <a:rPr spc="160"/>
              <a:t>?</a:t>
            </a:r>
            <a:r>
              <a:rPr spc="335"/>
              <a:t> </a:t>
            </a:r>
            <a:r>
              <a:rPr spc="50" smtClean="0"/>
              <a:t>…</a:t>
            </a:r>
            <a:endParaRPr spc="50" dirty="0"/>
          </a:p>
        </p:txBody>
      </p:sp>
      <p:grpSp>
        <p:nvGrpSpPr>
          <p:cNvPr id="9" name="object 9"/>
          <p:cNvGrpSpPr/>
          <p:nvPr/>
        </p:nvGrpSpPr>
        <p:grpSpPr>
          <a:xfrm>
            <a:off x="5814759" y="1875499"/>
            <a:ext cx="1781175" cy="3171190"/>
            <a:chOff x="5814759" y="1875499"/>
            <a:chExt cx="1781175" cy="3171190"/>
          </a:xfrm>
        </p:grpSpPr>
        <p:sp>
          <p:nvSpPr>
            <p:cNvPr id="10" name="object 10"/>
            <p:cNvSpPr/>
            <p:nvPr/>
          </p:nvSpPr>
          <p:spPr>
            <a:xfrm>
              <a:off x="5827445" y="1888185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525881" y="0"/>
                  </a:moveTo>
                  <a:lnTo>
                    <a:pt x="152666" y="0"/>
                  </a:lnTo>
                  <a:lnTo>
                    <a:pt x="152666" y="373138"/>
                  </a:lnTo>
                  <a:lnTo>
                    <a:pt x="0" y="373138"/>
                  </a:lnTo>
                  <a:lnTo>
                    <a:pt x="339280" y="678434"/>
                  </a:lnTo>
                  <a:lnTo>
                    <a:pt x="678561" y="373138"/>
                  </a:lnTo>
                  <a:lnTo>
                    <a:pt x="525881" y="373138"/>
                  </a:lnTo>
                  <a:lnTo>
                    <a:pt x="525881" y="0"/>
                  </a:lnTo>
                  <a:close/>
                </a:path>
              </a:pathLst>
            </a:custGeom>
            <a:solidFill>
              <a:srgbClr val="D5E2EE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7445" y="1888185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0" y="373138"/>
                  </a:moveTo>
                  <a:lnTo>
                    <a:pt x="152676" y="373138"/>
                  </a:lnTo>
                  <a:lnTo>
                    <a:pt x="152676" y="0"/>
                  </a:lnTo>
                  <a:lnTo>
                    <a:pt x="525887" y="0"/>
                  </a:lnTo>
                  <a:lnTo>
                    <a:pt x="525887" y="373138"/>
                  </a:lnTo>
                  <a:lnTo>
                    <a:pt x="678564" y="373138"/>
                  </a:lnTo>
                  <a:lnTo>
                    <a:pt x="339282" y="678435"/>
                  </a:lnTo>
                  <a:lnTo>
                    <a:pt x="0" y="373138"/>
                  </a:lnTo>
                  <a:close/>
                </a:path>
              </a:pathLst>
            </a:custGeom>
            <a:ln w="25371">
              <a:solidFill>
                <a:srgbClr val="D5E2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104" y="3121698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525881" y="0"/>
                  </a:moveTo>
                  <a:lnTo>
                    <a:pt x="152679" y="0"/>
                  </a:lnTo>
                  <a:lnTo>
                    <a:pt x="152679" y="373138"/>
                  </a:lnTo>
                  <a:lnTo>
                    <a:pt x="0" y="373138"/>
                  </a:lnTo>
                  <a:lnTo>
                    <a:pt x="339280" y="678434"/>
                  </a:lnTo>
                  <a:lnTo>
                    <a:pt x="678561" y="373138"/>
                  </a:lnTo>
                  <a:lnTo>
                    <a:pt x="525881" y="373138"/>
                  </a:lnTo>
                  <a:lnTo>
                    <a:pt x="525881" y="0"/>
                  </a:lnTo>
                  <a:close/>
                </a:path>
              </a:pathLst>
            </a:custGeom>
            <a:solidFill>
              <a:srgbClr val="E0ECD5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0103" y="3121698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0" y="373139"/>
                  </a:moveTo>
                  <a:lnTo>
                    <a:pt x="152676" y="373139"/>
                  </a:lnTo>
                  <a:lnTo>
                    <a:pt x="152676" y="0"/>
                  </a:lnTo>
                  <a:lnTo>
                    <a:pt x="525887" y="0"/>
                  </a:lnTo>
                  <a:lnTo>
                    <a:pt x="525887" y="373139"/>
                  </a:lnTo>
                  <a:lnTo>
                    <a:pt x="678564" y="373139"/>
                  </a:lnTo>
                  <a:lnTo>
                    <a:pt x="339282" y="678435"/>
                  </a:lnTo>
                  <a:lnTo>
                    <a:pt x="0" y="373139"/>
                  </a:lnTo>
                  <a:close/>
                </a:path>
              </a:pathLst>
            </a:custGeom>
            <a:ln w="25371">
              <a:solidFill>
                <a:srgbClr val="E0EC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4659" y="4355223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525894" y="0"/>
                  </a:moveTo>
                  <a:lnTo>
                    <a:pt x="152679" y="0"/>
                  </a:lnTo>
                  <a:lnTo>
                    <a:pt x="152679" y="373138"/>
                  </a:lnTo>
                  <a:lnTo>
                    <a:pt x="0" y="373138"/>
                  </a:lnTo>
                  <a:lnTo>
                    <a:pt x="339280" y="678433"/>
                  </a:lnTo>
                  <a:lnTo>
                    <a:pt x="678561" y="373138"/>
                  </a:lnTo>
                  <a:lnTo>
                    <a:pt x="525894" y="373138"/>
                  </a:lnTo>
                  <a:lnTo>
                    <a:pt x="525894" y="0"/>
                  </a:lnTo>
                  <a:close/>
                </a:path>
              </a:pathLst>
            </a:custGeom>
            <a:solidFill>
              <a:srgbClr val="FFDAD5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4659" y="4355223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4">
                  <a:moveTo>
                    <a:pt x="0" y="373139"/>
                  </a:moveTo>
                  <a:lnTo>
                    <a:pt x="152676" y="373139"/>
                  </a:lnTo>
                  <a:lnTo>
                    <a:pt x="152676" y="0"/>
                  </a:lnTo>
                  <a:lnTo>
                    <a:pt x="525887" y="0"/>
                  </a:lnTo>
                  <a:lnTo>
                    <a:pt x="525887" y="373139"/>
                  </a:lnTo>
                  <a:lnTo>
                    <a:pt x="678564" y="373139"/>
                  </a:lnTo>
                  <a:lnTo>
                    <a:pt x="339281" y="678435"/>
                  </a:lnTo>
                  <a:lnTo>
                    <a:pt x="0" y="373139"/>
                  </a:lnTo>
                  <a:close/>
                </a:path>
              </a:pathLst>
            </a:custGeom>
            <a:ln w="25371">
              <a:solidFill>
                <a:srgbClr val="FFDA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34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35" y="85191"/>
            <a:ext cx="981583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So, </a:t>
            </a:r>
            <a:r>
              <a:rPr spc="15" dirty="0"/>
              <a:t>always </a:t>
            </a:r>
            <a:r>
              <a:rPr spc="90" dirty="0"/>
              <a:t>be </a:t>
            </a:r>
            <a:r>
              <a:rPr spc="125" dirty="0"/>
              <a:t>digging </a:t>
            </a:r>
            <a:r>
              <a:rPr spc="45" dirty="0"/>
              <a:t>in </a:t>
            </a:r>
            <a:r>
              <a:rPr spc="105" dirty="0"/>
              <a:t>and </a:t>
            </a:r>
            <a:r>
              <a:rPr spc="55" dirty="0"/>
              <a:t>asking </a:t>
            </a:r>
            <a:r>
              <a:rPr spc="45" dirty="0"/>
              <a:t>the  </a:t>
            </a:r>
            <a:r>
              <a:rPr spc="75" dirty="0"/>
              <a:t>hard </a:t>
            </a:r>
            <a:r>
              <a:rPr spc="60" dirty="0"/>
              <a:t>questions </a:t>
            </a:r>
            <a:r>
              <a:rPr spc="80" dirty="0"/>
              <a:t>about </a:t>
            </a:r>
            <a:r>
              <a:rPr spc="55" dirty="0"/>
              <a:t>reported</a:t>
            </a:r>
            <a:r>
              <a:rPr spc="75" dirty="0"/>
              <a:t> </a:t>
            </a:r>
            <a:r>
              <a:rPr spc="100" dirty="0"/>
              <a:t>accuracies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35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6769" y="1553193"/>
            <a:ext cx="8472170" cy="48456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2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solidFill>
                  <a:srgbClr val="2B2728"/>
                </a:solidFill>
                <a:latin typeface="DejaVu Sans"/>
                <a:cs typeface="DejaVu Sans"/>
              </a:rPr>
              <a:t>Is </a:t>
            </a:r>
            <a:r>
              <a:rPr sz="3200" spc="-180" dirty="0">
                <a:solidFill>
                  <a:srgbClr val="2B2728"/>
                </a:solidFill>
                <a:latin typeface="DejaVu Sans"/>
                <a:cs typeface="DejaVu Sans"/>
              </a:rPr>
              <a:t>there </a:t>
            </a:r>
            <a:r>
              <a:rPr sz="3200" spc="-185" dirty="0">
                <a:solidFill>
                  <a:srgbClr val="2B2728"/>
                </a:solidFill>
                <a:latin typeface="DejaVu Sans"/>
                <a:cs typeface="DejaVu Sans"/>
              </a:rPr>
              <a:t>class</a:t>
            </a:r>
            <a:r>
              <a:rPr sz="3200" spc="-1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70" dirty="0">
                <a:solidFill>
                  <a:srgbClr val="2B2728"/>
                </a:solidFill>
                <a:latin typeface="DejaVu Sans"/>
                <a:cs typeface="DejaVu Sans"/>
              </a:rPr>
              <a:t>imbalance?</a:t>
            </a:r>
            <a:endParaRPr sz="3200">
              <a:latin typeface="DejaVu Sans"/>
              <a:cs typeface="DejaVu Sans"/>
            </a:endParaRPr>
          </a:p>
          <a:p>
            <a:pPr marL="354965" marR="1869439" indent="-342900">
              <a:lnSpc>
                <a:spcPts val="3429"/>
              </a:lnSpc>
              <a:spcBef>
                <a:spcPts val="78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2B2728"/>
                </a:solidFill>
                <a:latin typeface="DejaVu Sans"/>
                <a:cs typeface="DejaVu Sans"/>
              </a:rPr>
              <a:t>How </a:t>
            </a:r>
            <a:r>
              <a:rPr sz="3200" spc="-145" dirty="0">
                <a:solidFill>
                  <a:srgbClr val="2B2728"/>
                </a:solidFill>
                <a:latin typeface="DejaVu Sans"/>
                <a:cs typeface="DejaVu Sans"/>
              </a:rPr>
              <a:t>does </a:t>
            </a:r>
            <a:r>
              <a:rPr sz="3200" spc="-170" dirty="0">
                <a:solidFill>
                  <a:srgbClr val="2B2728"/>
                </a:solidFill>
                <a:latin typeface="DejaVu Sans"/>
                <a:cs typeface="DejaVu Sans"/>
              </a:rPr>
              <a:t>it </a:t>
            </a:r>
            <a:r>
              <a:rPr sz="3200" spc="-145" dirty="0">
                <a:solidFill>
                  <a:srgbClr val="2B2728"/>
                </a:solidFill>
                <a:latin typeface="DejaVu Sans"/>
                <a:cs typeface="DejaVu Sans"/>
              </a:rPr>
              <a:t>compare </a:t>
            </a:r>
            <a:r>
              <a:rPr sz="3200" spc="-80" dirty="0">
                <a:solidFill>
                  <a:srgbClr val="2B2728"/>
                </a:solidFill>
                <a:latin typeface="DejaVu Sans"/>
                <a:cs typeface="DejaVu Sans"/>
              </a:rPr>
              <a:t>to </a:t>
            </a:r>
            <a:r>
              <a:rPr sz="3200" spc="-300" dirty="0">
                <a:solidFill>
                  <a:srgbClr val="2B2728"/>
                </a:solidFill>
                <a:latin typeface="DejaVu Sans"/>
                <a:cs typeface="DejaVu Sans"/>
              </a:rPr>
              <a:t>a</a:t>
            </a:r>
            <a:r>
              <a:rPr sz="3200" spc="-42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85" dirty="0">
                <a:solidFill>
                  <a:srgbClr val="2B2728"/>
                </a:solidFill>
                <a:latin typeface="DejaVu Sans"/>
                <a:cs typeface="DejaVu Sans"/>
              </a:rPr>
              <a:t>simple,  baseline</a:t>
            </a:r>
            <a:r>
              <a:rPr sz="3200" spc="-16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200" spc="-150" dirty="0">
                <a:solidFill>
                  <a:srgbClr val="2B2728"/>
                </a:solidFill>
                <a:latin typeface="DejaVu Sans"/>
                <a:cs typeface="DejaVu Sans"/>
              </a:rPr>
              <a:t>approach?</a:t>
            </a:r>
            <a:endParaRPr sz="32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320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40" dirty="0">
                <a:solidFill>
                  <a:srgbClr val="2B2728"/>
                </a:solidFill>
                <a:latin typeface="DejaVu Sans"/>
                <a:cs typeface="DejaVu Sans"/>
              </a:rPr>
              <a:t>Random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165" dirty="0">
                <a:solidFill>
                  <a:srgbClr val="2B2728"/>
                </a:solidFill>
                <a:latin typeface="DejaVu Sans"/>
                <a:cs typeface="DejaVu Sans"/>
              </a:rPr>
              <a:t>guessing</a:t>
            </a:r>
            <a:endParaRPr sz="28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335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40" dirty="0">
                <a:solidFill>
                  <a:srgbClr val="2B2728"/>
                </a:solidFill>
                <a:latin typeface="DejaVu Sans"/>
                <a:cs typeface="DejaVu Sans"/>
              </a:rPr>
              <a:t>Majority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160" dirty="0">
                <a:solidFill>
                  <a:srgbClr val="2B2728"/>
                </a:solidFill>
                <a:latin typeface="DejaVu Sans"/>
                <a:cs typeface="DejaVu Sans"/>
              </a:rPr>
              <a:t>class</a:t>
            </a:r>
            <a:endParaRPr sz="2800">
              <a:latin typeface="DejaVu Sans"/>
              <a:cs typeface="DejaVu Sans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5D5555"/>
                </a:solidFill>
                <a:latin typeface="Klaudia"/>
                <a:cs typeface="Klaudia"/>
              </a:rPr>
              <a:t>-</a:t>
            </a:r>
            <a:r>
              <a:rPr sz="2800" spc="-470" dirty="0">
                <a:solidFill>
                  <a:srgbClr val="5D5555"/>
                </a:solidFill>
                <a:latin typeface="Klaudia"/>
                <a:cs typeface="Klaudia"/>
              </a:rPr>
              <a:t> </a:t>
            </a:r>
            <a:r>
              <a:rPr sz="2800" spc="-800" dirty="0">
                <a:solidFill>
                  <a:srgbClr val="2B2728"/>
                </a:solidFill>
                <a:latin typeface="DejaVu Sans"/>
                <a:cs typeface="DejaVu Sans"/>
              </a:rPr>
              <a:t>…</a:t>
            </a:r>
            <a:endParaRPr sz="2800">
              <a:latin typeface="DejaVu Sans"/>
              <a:cs typeface="DejaVu Sans"/>
            </a:endParaRPr>
          </a:p>
          <a:p>
            <a:pPr marL="354965" indent="-342900">
              <a:lnSpc>
                <a:spcPts val="3635"/>
              </a:lnSpc>
              <a:spcBef>
                <a:spcPts val="39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solidFill>
                  <a:srgbClr val="2B2728"/>
                </a:solidFill>
                <a:latin typeface="DejaVu Sans"/>
                <a:cs typeface="DejaVu Sans"/>
              </a:rPr>
              <a:t>Most</a:t>
            </a:r>
            <a:r>
              <a:rPr sz="3200" spc="-165" dirty="0">
                <a:solidFill>
                  <a:srgbClr val="2B2728"/>
                </a:solidFill>
                <a:latin typeface="DejaVu Sans"/>
                <a:cs typeface="DejaVu Sans"/>
              </a:rPr>
              <a:t> importantly:</a:t>
            </a:r>
            <a:endParaRPr sz="3200">
              <a:latin typeface="DejaVu Sans"/>
              <a:cs typeface="DejaVu Sans"/>
            </a:endParaRPr>
          </a:p>
          <a:p>
            <a:pPr marL="354965">
              <a:lnSpc>
                <a:spcPts val="3635"/>
              </a:lnSpc>
            </a:pPr>
            <a:r>
              <a:rPr sz="3200" i="1" spc="105" dirty="0">
                <a:solidFill>
                  <a:srgbClr val="2B2728"/>
                </a:solidFill>
                <a:latin typeface="Arial"/>
                <a:cs typeface="Arial"/>
              </a:rPr>
              <a:t>what </a:t>
            </a:r>
            <a:r>
              <a:rPr sz="3200" i="1" spc="50" dirty="0">
                <a:solidFill>
                  <a:srgbClr val="2B2728"/>
                </a:solidFill>
                <a:latin typeface="Arial"/>
                <a:cs typeface="Arial"/>
              </a:rPr>
              <a:t>accuracy </a:t>
            </a:r>
            <a:r>
              <a:rPr sz="3200" i="1" spc="30" dirty="0">
                <a:solidFill>
                  <a:srgbClr val="2B2728"/>
                </a:solidFill>
                <a:latin typeface="Arial"/>
                <a:cs typeface="Arial"/>
              </a:rPr>
              <a:t>does </a:t>
            </a:r>
            <a:r>
              <a:rPr sz="3200" i="1" spc="125" dirty="0">
                <a:solidFill>
                  <a:srgbClr val="2B2728"/>
                </a:solidFill>
                <a:latin typeface="Arial"/>
                <a:cs typeface="Arial"/>
              </a:rPr>
              <a:t>my </a:t>
            </a:r>
            <a:r>
              <a:rPr sz="3200" i="1" spc="70" dirty="0">
                <a:solidFill>
                  <a:srgbClr val="2B2728"/>
                </a:solidFill>
                <a:latin typeface="Arial"/>
                <a:cs typeface="Arial"/>
              </a:rPr>
              <a:t>application</a:t>
            </a:r>
            <a:r>
              <a:rPr sz="3200" i="1" spc="-465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2B2728"/>
                </a:solidFill>
                <a:latin typeface="Arial"/>
                <a:cs typeface="Arial"/>
              </a:rPr>
              <a:t>need?</a:t>
            </a:r>
            <a:endParaRPr sz="3200">
              <a:latin typeface="Arial"/>
              <a:cs typeface="Arial"/>
            </a:endParaRPr>
          </a:p>
          <a:p>
            <a:pPr marL="754380" lvl="1" indent="-285750">
              <a:lnSpc>
                <a:spcPct val="100000"/>
              </a:lnSpc>
              <a:spcBef>
                <a:spcPts val="370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80" dirty="0">
                <a:solidFill>
                  <a:srgbClr val="2B2728"/>
                </a:solidFill>
                <a:latin typeface="DejaVu Sans"/>
                <a:cs typeface="DejaVu Sans"/>
              </a:rPr>
              <a:t>What </a:t>
            </a: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is </a:t>
            </a:r>
            <a:r>
              <a:rPr sz="2800" spc="-60" dirty="0">
                <a:solidFill>
                  <a:srgbClr val="2B2728"/>
                </a:solidFill>
                <a:latin typeface="DejaVu Sans"/>
                <a:cs typeface="DejaVu Sans"/>
              </a:rPr>
              <a:t>good </a:t>
            </a:r>
            <a:r>
              <a:rPr sz="2800" spc="-110" dirty="0">
                <a:solidFill>
                  <a:srgbClr val="2B2728"/>
                </a:solidFill>
                <a:latin typeface="DejaVu Sans"/>
                <a:cs typeface="DejaVu Sans"/>
              </a:rPr>
              <a:t>enough </a:t>
            </a:r>
            <a:r>
              <a:rPr sz="2800" spc="-75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2800" spc="-215" dirty="0">
                <a:solidFill>
                  <a:srgbClr val="2B2728"/>
                </a:solidFill>
                <a:latin typeface="DejaVu Sans"/>
                <a:cs typeface="DejaVu Sans"/>
              </a:rPr>
              <a:t>my </a:t>
            </a:r>
            <a:r>
              <a:rPr sz="2800" spc="-204" dirty="0">
                <a:solidFill>
                  <a:srgbClr val="2B2728"/>
                </a:solidFill>
                <a:latin typeface="DejaVu Sans"/>
                <a:cs typeface="DejaVu Sans"/>
              </a:rPr>
              <a:t>user’s</a:t>
            </a:r>
            <a:r>
              <a:rPr sz="2800" spc="-17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155" dirty="0">
                <a:solidFill>
                  <a:srgbClr val="2B2728"/>
                </a:solidFill>
                <a:latin typeface="DejaVu Sans"/>
                <a:cs typeface="DejaVu Sans"/>
              </a:rPr>
              <a:t>experience?</a:t>
            </a:r>
            <a:endParaRPr sz="2800">
              <a:latin typeface="DejaVu Sans"/>
              <a:cs typeface="DejaVu Sans"/>
            </a:endParaRPr>
          </a:p>
          <a:p>
            <a:pPr marL="754380" lvl="1" indent="-285750">
              <a:lnSpc>
                <a:spcPct val="100000"/>
              </a:lnSpc>
              <a:spcBef>
                <a:spcPts val="335"/>
              </a:spcBef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800" spc="-180" dirty="0">
                <a:solidFill>
                  <a:srgbClr val="2B2728"/>
                </a:solidFill>
                <a:latin typeface="DejaVu Sans"/>
                <a:cs typeface="DejaVu Sans"/>
              </a:rPr>
              <a:t>What </a:t>
            </a:r>
            <a:r>
              <a:rPr sz="2800" spc="-175" dirty="0">
                <a:solidFill>
                  <a:srgbClr val="2B2728"/>
                </a:solidFill>
                <a:latin typeface="DejaVu Sans"/>
                <a:cs typeface="DejaVu Sans"/>
              </a:rPr>
              <a:t>is </a:t>
            </a:r>
            <a:r>
              <a:rPr sz="2800" spc="-155" dirty="0">
                <a:solidFill>
                  <a:srgbClr val="2B2728"/>
                </a:solidFill>
                <a:latin typeface="DejaVu Sans"/>
                <a:cs typeface="DejaVu Sans"/>
              </a:rPr>
              <a:t>the </a:t>
            </a:r>
            <a:r>
              <a:rPr sz="2800" spc="-145" dirty="0">
                <a:solidFill>
                  <a:srgbClr val="2B2728"/>
                </a:solidFill>
                <a:latin typeface="DejaVu Sans"/>
                <a:cs typeface="DejaVu Sans"/>
              </a:rPr>
              <a:t>impact </a:t>
            </a:r>
            <a:r>
              <a:rPr sz="2800" spc="-35" dirty="0">
                <a:solidFill>
                  <a:srgbClr val="2B2728"/>
                </a:solidFill>
                <a:latin typeface="DejaVu Sans"/>
                <a:cs typeface="DejaVu Sans"/>
              </a:rPr>
              <a:t>of </a:t>
            </a:r>
            <a:r>
              <a:rPr sz="2800" spc="-155" dirty="0">
                <a:solidFill>
                  <a:srgbClr val="2B2728"/>
                </a:solidFill>
                <a:latin typeface="DejaVu Sans"/>
                <a:cs typeface="DejaVu Sans"/>
              </a:rPr>
              <a:t>the </a:t>
            </a:r>
            <a:r>
              <a:rPr sz="2800" spc="-195" dirty="0">
                <a:solidFill>
                  <a:srgbClr val="2B2728"/>
                </a:solidFill>
                <a:latin typeface="DejaVu Sans"/>
                <a:cs typeface="DejaVu Sans"/>
              </a:rPr>
              <a:t>mistakes </a:t>
            </a:r>
            <a:r>
              <a:rPr sz="2800" spc="-114" dirty="0">
                <a:solidFill>
                  <a:srgbClr val="2B2728"/>
                </a:solidFill>
                <a:latin typeface="DejaVu Sans"/>
                <a:cs typeface="DejaVu Sans"/>
              </a:rPr>
              <a:t>we</a:t>
            </a:r>
            <a:r>
              <a:rPr sz="2800" spc="-9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800" spc="-195" dirty="0">
                <a:solidFill>
                  <a:srgbClr val="2B2728"/>
                </a:solidFill>
                <a:latin typeface="DejaVu Sans"/>
                <a:cs typeface="DejaVu Sans"/>
              </a:rPr>
              <a:t>make?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C02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70538" y="4152"/>
            <a:ext cx="7306309" cy="111760"/>
            <a:chOff x="4870538" y="4152"/>
            <a:chExt cx="7306309" cy="111760"/>
          </a:xfrm>
        </p:grpSpPr>
        <p:sp>
          <p:nvSpPr>
            <p:cNvPr id="6" name="object 6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9889" y="2601226"/>
            <a:ext cx="720852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False </a:t>
            </a:r>
            <a:r>
              <a:rPr spc="15" dirty="0">
                <a:solidFill>
                  <a:srgbClr val="FFFFFF"/>
                </a:solidFill>
              </a:rPr>
              <a:t>positives, false </a:t>
            </a:r>
            <a:r>
              <a:rPr spc="40" dirty="0">
                <a:solidFill>
                  <a:srgbClr val="FFFFFF"/>
                </a:solidFill>
              </a:rPr>
              <a:t>negatives,  </a:t>
            </a:r>
            <a:r>
              <a:rPr spc="105" dirty="0">
                <a:solidFill>
                  <a:srgbClr val="FFFFFF"/>
                </a:solidFill>
              </a:rPr>
              <a:t>and </a:t>
            </a:r>
            <a:r>
              <a:rPr spc="95" dirty="0">
                <a:solidFill>
                  <a:srgbClr val="FFFFFF"/>
                </a:solidFill>
              </a:rPr>
              <a:t>confusion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65" dirty="0">
                <a:solidFill>
                  <a:srgbClr val="FFFFFF"/>
                </a:solidFill>
              </a:rPr>
              <a:t>matrices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9584" y="6569947"/>
            <a:ext cx="25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solidFill>
                  <a:srgbClr val="898989"/>
                </a:solidFill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36</a:t>
            </a:fld>
            <a:endParaRPr lang="en-IN"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91" y="373430"/>
            <a:ext cx="46062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15" dirty="0"/>
              <a:t>Types </a:t>
            </a:r>
            <a:r>
              <a:rPr sz="4400" spc="40" dirty="0"/>
              <a:t>of</a:t>
            </a:r>
            <a:r>
              <a:rPr sz="4400" spc="90" dirty="0"/>
              <a:t> </a:t>
            </a:r>
            <a:r>
              <a:rPr sz="4400" spc="30" dirty="0"/>
              <a:t>mistakes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97292" y="1972957"/>
            <a:ext cx="6543675" cy="4401820"/>
          </a:xfrm>
          <a:custGeom>
            <a:avLst/>
            <a:gdLst/>
            <a:ahLst/>
            <a:cxnLst/>
            <a:rect l="l" t="t" r="r" b="b"/>
            <a:pathLst>
              <a:path w="6543675" h="4401820">
                <a:moveTo>
                  <a:pt x="2181161" y="1296212"/>
                </a:moveTo>
                <a:lnTo>
                  <a:pt x="0" y="1296212"/>
                </a:lnTo>
                <a:lnTo>
                  <a:pt x="0" y="2848800"/>
                </a:lnTo>
                <a:lnTo>
                  <a:pt x="0" y="4401401"/>
                </a:lnTo>
                <a:lnTo>
                  <a:pt x="2181161" y="4401401"/>
                </a:lnTo>
                <a:lnTo>
                  <a:pt x="2181161" y="2848800"/>
                </a:lnTo>
                <a:lnTo>
                  <a:pt x="2181161" y="1296212"/>
                </a:lnTo>
                <a:close/>
              </a:path>
              <a:path w="6543675" h="4401820">
                <a:moveTo>
                  <a:pt x="6543472" y="0"/>
                </a:moveTo>
                <a:lnTo>
                  <a:pt x="4362310" y="0"/>
                </a:lnTo>
                <a:lnTo>
                  <a:pt x="2181161" y="0"/>
                </a:lnTo>
                <a:lnTo>
                  <a:pt x="2181161" y="1296212"/>
                </a:lnTo>
                <a:lnTo>
                  <a:pt x="4362310" y="1296212"/>
                </a:lnTo>
                <a:lnTo>
                  <a:pt x="6543472" y="1296212"/>
                </a:lnTo>
                <a:lnTo>
                  <a:pt x="6543472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3416" y="3803141"/>
            <a:ext cx="525145" cy="20853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995"/>
              </a:lnSpc>
            </a:pPr>
            <a:r>
              <a:rPr sz="3600" spc="-170" dirty="0">
                <a:latin typeface="DejaVu Sans"/>
                <a:cs typeface="DejaVu Sans"/>
              </a:rPr>
              <a:t>True</a:t>
            </a:r>
            <a:r>
              <a:rPr sz="3600" spc="-254" dirty="0">
                <a:latin typeface="DejaVu Sans"/>
                <a:cs typeface="DejaVu Sans"/>
              </a:rPr>
              <a:t> </a:t>
            </a:r>
            <a:r>
              <a:rPr sz="3600" spc="-195" dirty="0">
                <a:latin typeface="DejaVu Sans"/>
                <a:cs typeface="DejaVu Sans"/>
              </a:rPr>
              <a:t>label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6408" y="1324775"/>
            <a:ext cx="312166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155" dirty="0">
                <a:latin typeface="DejaVu Sans"/>
                <a:cs typeface="DejaVu Sans"/>
              </a:rPr>
              <a:t>Predicted</a:t>
            </a:r>
            <a:r>
              <a:rPr sz="3600" spc="-240" dirty="0">
                <a:latin typeface="DejaVu Sans"/>
                <a:cs typeface="DejaVu Sans"/>
              </a:rPr>
              <a:t> </a:t>
            </a:r>
            <a:r>
              <a:rPr sz="3600" spc="-195" dirty="0">
                <a:latin typeface="DejaVu Sans"/>
                <a:cs typeface="DejaVu Sans"/>
              </a:rPr>
              <a:t>label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3031" y="6359773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929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90948" y="1966615"/>
          <a:ext cx="6542404" cy="4401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860"/>
                <a:gridCol w="2192019"/>
                <a:gridCol w="2168525"/>
              </a:tblGrid>
              <a:tr h="129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CBF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678815">
                        <a:lnSpc>
                          <a:spcPts val="3800"/>
                        </a:lnSpc>
                        <a:spcBef>
                          <a:spcPts val="515"/>
                        </a:spcBef>
                      </a:pPr>
                      <a:r>
                        <a:rPr sz="3200" spc="-155" dirty="0">
                          <a:latin typeface="DejaVu Sans"/>
                          <a:cs typeface="DejaVu Sans"/>
                        </a:rPr>
                        <a:t>True  </a:t>
                      </a:r>
                      <a:r>
                        <a:rPr sz="3200" dirty="0">
                          <a:latin typeface="DejaVu Sans"/>
                          <a:cs typeface="DejaVu Sans"/>
                        </a:rPr>
                        <a:t>Positive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28575">
                      <a:solidFill>
                        <a:srgbClr val="FFCBF0"/>
                      </a:solidFill>
                      <a:prstDash val="solid"/>
                    </a:lnL>
                    <a:lnR w="38100">
                      <a:solidFill>
                        <a:srgbClr val="F5ECF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459105">
                        <a:lnSpc>
                          <a:spcPts val="3800"/>
                        </a:lnSpc>
                        <a:spcBef>
                          <a:spcPts val="515"/>
                        </a:spcBef>
                      </a:pPr>
                      <a:r>
                        <a:rPr sz="3200" spc="-210" dirty="0">
                          <a:latin typeface="DejaVu Sans"/>
                          <a:cs typeface="DejaVu Sans"/>
                        </a:rPr>
                        <a:t>False  </a:t>
                      </a:r>
                      <a:r>
                        <a:rPr sz="3200" dirty="0">
                          <a:latin typeface="DejaVu Sans"/>
                          <a:cs typeface="DejaVu Sans"/>
                        </a:rPr>
                        <a:t>Negative  </a:t>
                      </a:r>
                      <a:r>
                        <a:rPr sz="3200" spc="-210" dirty="0">
                          <a:latin typeface="DejaVu Sans"/>
                          <a:cs typeface="DejaVu Sans"/>
                        </a:rPr>
                        <a:t>(FN)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38100">
                      <a:solidFill>
                        <a:srgbClr val="F5ECF0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5ECF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3820" marR="457834">
                        <a:lnSpc>
                          <a:spcPts val="3800"/>
                        </a:lnSpc>
                        <a:spcBef>
                          <a:spcPts val="515"/>
                        </a:spcBef>
                        <a:tabLst>
                          <a:tab pos="2265045" algn="l"/>
                        </a:tabLst>
                      </a:pPr>
                      <a:r>
                        <a:rPr sz="3200" spc="-210" dirty="0">
                          <a:latin typeface="DejaVu Sans"/>
                          <a:cs typeface="DejaVu Sans"/>
                        </a:rPr>
                        <a:t>False	</a:t>
                      </a:r>
                      <a:r>
                        <a:rPr sz="3200" spc="-155" dirty="0">
                          <a:latin typeface="DejaVu Sans"/>
                          <a:cs typeface="DejaVu Sans"/>
                        </a:rPr>
                        <a:t>True  </a:t>
                      </a:r>
                      <a:r>
                        <a:rPr sz="3200" dirty="0">
                          <a:latin typeface="DejaVu Sans"/>
                          <a:cs typeface="DejaVu Sans"/>
                        </a:rPr>
                        <a:t>Positive	Negative  </a:t>
                      </a:r>
                      <a:r>
                        <a:rPr sz="3200" spc="-220" dirty="0">
                          <a:latin typeface="DejaVu Sans"/>
                          <a:cs typeface="DejaVu Sans"/>
                        </a:rPr>
                        <a:t>(FP)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5405" marB="0">
                    <a:lnL w="28575">
                      <a:solidFill>
                        <a:srgbClr val="F5ECF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105258" y="2217459"/>
            <a:ext cx="6763384" cy="4155440"/>
            <a:chOff x="1105258" y="2217459"/>
            <a:chExt cx="6763384" cy="4155440"/>
          </a:xfrm>
        </p:grpSpPr>
        <p:sp>
          <p:nvSpPr>
            <p:cNvPr id="9" name="object 9"/>
            <p:cNvSpPr/>
            <p:nvPr/>
          </p:nvSpPr>
          <p:spPr>
            <a:xfrm>
              <a:off x="1824913" y="5447753"/>
              <a:ext cx="983615" cy="339090"/>
            </a:xfrm>
            <a:custGeom>
              <a:avLst/>
              <a:gdLst/>
              <a:ahLst/>
              <a:cxnLst/>
              <a:rect l="l" t="t" r="r" b="b"/>
              <a:pathLst>
                <a:path w="983614" h="339089">
                  <a:moveTo>
                    <a:pt x="983500" y="0"/>
                  </a:moveTo>
                  <a:lnTo>
                    <a:pt x="0" y="0"/>
                  </a:lnTo>
                  <a:lnTo>
                    <a:pt x="0" y="338519"/>
                  </a:lnTo>
                  <a:lnTo>
                    <a:pt x="983500" y="338519"/>
                  </a:lnTo>
                  <a:lnTo>
                    <a:pt x="983500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4913" y="5447753"/>
              <a:ext cx="983615" cy="339090"/>
            </a:xfrm>
            <a:custGeom>
              <a:avLst/>
              <a:gdLst/>
              <a:ahLst/>
              <a:cxnLst/>
              <a:rect l="l" t="t" r="r" b="b"/>
              <a:pathLst>
                <a:path w="983614" h="339089">
                  <a:moveTo>
                    <a:pt x="0" y="0"/>
                  </a:moveTo>
                  <a:lnTo>
                    <a:pt x="983500" y="0"/>
                  </a:lnTo>
                  <a:lnTo>
                    <a:pt x="983500" y="338517"/>
                  </a:lnTo>
                  <a:lnTo>
                    <a:pt x="0" y="338517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0461" y="3702049"/>
              <a:ext cx="802640" cy="703580"/>
            </a:xfrm>
            <a:custGeom>
              <a:avLst/>
              <a:gdLst/>
              <a:ahLst/>
              <a:cxnLst/>
              <a:rect l="l" t="t" r="r" b="b"/>
              <a:pathLst>
                <a:path w="802639" h="703579">
                  <a:moveTo>
                    <a:pt x="802081" y="243840"/>
                  </a:moveTo>
                  <a:lnTo>
                    <a:pt x="558749" y="243840"/>
                  </a:lnTo>
                  <a:lnTo>
                    <a:pt x="558749" y="0"/>
                  </a:lnTo>
                  <a:lnTo>
                    <a:pt x="243332" y="0"/>
                  </a:lnTo>
                  <a:lnTo>
                    <a:pt x="243332" y="243840"/>
                  </a:lnTo>
                  <a:lnTo>
                    <a:pt x="0" y="243840"/>
                  </a:lnTo>
                  <a:lnTo>
                    <a:pt x="0" y="459740"/>
                  </a:lnTo>
                  <a:lnTo>
                    <a:pt x="243332" y="459740"/>
                  </a:lnTo>
                  <a:lnTo>
                    <a:pt x="243332" y="703580"/>
                  </a:lnTo>
                  <a:lnTo>
                    <a:pt x="558749" y="703580"/>
                  </a:lnTo>
                  <a:lnTo>
                    <a:pt x="558749" y="459740"/>
                  </a:lnTo>
                  <a:lnTo>
                    <a:pt x="802081" y="459740"/>
                  </a:lnTo>
                  <a:lnTo>
                    <a:pt x="802081" y="24384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10460" y="3702621"/>
              <a:ext cx="802640" cy="702945"/>
            </a:xfrm>
            <a:custGeom>
              <a:avLst/>
              <a:gdLst/>
              <a:ahLst/>
              <a:cxnLst/>
              <a:rect l="l" t="t" r="r" b="b"/>
              <a:pathLst>
                <a:path w="802639" h="702945">
                  <a:moveTo>
                    <a:pt x="0" y="243292"/>
                  </a:moveTo>
                  <a:lnTo>
                    <a:pt x="243338" y="243292"/>
                  </a:lnTo>
                  <a:lnTo>
                    <a:pt x="243338" y="0"/>
                  </a:lnTo>
                  <a:lnTo>
                    <a:pt x="558749" y="0"/>
                  </a:lnTo>
                  <a:lnTo>
                    <a:pt x="558749" y="243292"/>
                  </a:lnTo>
                  <a:lnTo>
                    <a:pt x="802088" y="243292"/>
                  </a:lnTo>
                  <a:lnTo>
                    <a:pt x="802088" y="459539"/>
                  </a:lnTo>
                  <a:lnTo>
                    <a:pt x="558749" y="459539"/>
                  </a:lnTo>
                  <a:lnTo>
                    <a:pt x="558749" y="702831"/>
                  </a:lnTo>
                  <a:lnTo>
                    <a:pt x="243338" y="702831"/>
                  </a:lnTo>
                  <a:lnTo>
                    <a:pt x="243338" y="459539"/>
                  </a:lnTo>
                  <a:lnTo>
                    <a:pt x="0" y="459539"/>
                  </a:lnTo>
                  <a:lnTo>
                    <a:pt x="0" y="243292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0253" y="2230119"/>
              <a:ext cx="802640" cy="702310"/>
            </a:xfrm>
            <a:custGeom>
              <a:avLst/>
              <a:gdLst/>
              <a:ahLst/>
              <a:cxnLst/>
              <a:rect l="l" t="t" r="r" b="b"/>
              <a:pathLst>
                <a:path w="802639" h="702310">
                  <a:moveTo>
                    <a:pt x="802093" y="243840"/>
                  </a:moveTo>
                  <a:lnTo>
                    <a:pt x="558749" y="243840"/>
                  </a:lnTo>
                  <a:lnTo>
                    <a:pt x="558749" y="0"/>
                  </a:lnTo>
                  <a:lnTo>
                    <a:pt x="243344" y="0"/>
                  </a:lnTo>
                  <a:lnTo>
                    <a:pt x="243344" y="243840"/>
                  </a:lnTo>
                  <a:lnTo>
                    <a:pt x="0" y="243840"/>
                  </a:lnTo>
                  <a:lnTo>
                    <a:pt x="0" y="459740"/>
                  </a:lnTo>
                  <a:lnTo>
                    <a:pt x="243344" y="459740"/>
                  </a:lnTo>
                  <a:lnTo>
                    <a:pt x="243344" y="702310"/>
                  </a:lnTo>
                  <a:lnTo>
                    <a:pt x="558749" y="702310"/>
                  </a:lnTo>
                  <a:lnTo>
                    <a:pt x="558749" y="459740"/>
                  </a:lnTo>
                  <a:lnTo>
                    <a:pt x="802093" y="459740"/>
                  </a:lnTo>
                  <a:lnTo>
                    <a:pt x="802093" y="24384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0253" y="2230145"/>
              <a:ext cx="802640" cy="702945"/>
            </a:xfrm>
            <a:custGeom>
              <a:avLst/>
              <a:gdLst/>
              <a:ahLst/>
              <a:cxnLst/>
              <a:rect l="l" t="t" r="r" b="b"/>
              <a:pathLst>
                <a:path w="802639" h="702944">
                  <a:moveTo>
                    <a:pt x="0" y="243292"/>
                  </a:moveTo>
                  <a:lnTo>
                    <a:pt x="243338" y="243292"/>
                  </a:lnTo>
                  <a:lnTo>
                    <a:pt x="243338" y="0"/>
                  </a:lnTo>
                  <a:lnTo>
                    <a:pt x="558749" y="0"/>
                  </a:lnTo>
                  <a:lnTo>
                    <a:pt x="558749" y="243292"/>
                  </a:lnTo>
                  <a:lnTo>
                    <a:pt x="802088" y="243292"/>
                  </a:lnTo>
                  <a:lnTo>
                    <a:pt x="802088" y="459539"/>
                  </a:lnTo>
                  <a:lnTo>
                    <a:pt x="558749" y="459539"/>
                  </a:lnTo>
                  <a:lnTo>
                    <a:pt x="558749" y="702832"/>
                  </a:lnTo>
                  <a:lnTo>
                    <a:pt x="243338" y="702832"/>
                  </a:lnTo>
                  <a:lnTo>
                    <a:pt x="243338" y="459539"/>
                  </a:lnTo>
                  <a:lnTo>
                    <a:pt x="0" y="459539"/>
                  </a:lnTo>
                  <a:lnTo>
                    <a:pt x="0" y="243292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8199" y="2407602"/>
              <a:ext cx="983615" cy="339090"/>
            </a:xfrm>
            <a:custGeom>
              <a:avLst/>
              <a:gdLst/>
              <a:ahLst/>
              <a:cxnLst/>
              <a:rect l="l" t="t" r="r" b="b"/>
              <a:pathLst>
                <a:path w="983615" h="339089">
                  <a:moveTo>
                    <a:pt x="983500" y="0"/>
                  </a:moveTo>
                  <a:lnTo>
                    <a:pt x="0" y="0"/>
                  </a:lnTo>
                  <a:lnTo>
                    <a:pt x="0" y="338518"/>
                  </a:lnTo>
                  <a:lnTo>
                    <a:pt x="983500" y="338518"/>
                  </a:lnTo>
                  <a:lnTo>
                    <a:pt x="983500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8199" y="2407602"/>
              <a:ext cx="983615" cy="339090"/>
            </a:xfrm>
            <a:custGeom>
              <a:avLst/>
              <a:gdLst/>
              <a:ahLst/>
              <a:cxnLst/>
              <a:rect l="l" t="t" r="r" b="b"/>
              <a:pathLst>
                <a:path w="983615" h="339089">
                  <a:moveTo>
                    <a:pt x="0" y="0"/>
                  </a:moveTo>
                  <a:lnTo>
                    <a:pt x="983500" y="0"/>
                  </a:lnTo>
                  <a:lnTo>
                    <a:pt x="983500" y="338516"/>
                  </a:lnTo>
                  <a:lnTo>
                    <a:pt x="0" y="338516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9602" y="4835461"/>
              <a:ext cx="2167255" cy="1525270"/>
            </a:xfrm>
            <a:custGeom>
              <a:avLst/>
              <a:gdLst/>
              <a:ahLst/>
              <a:cxnLst/>
              <a:rect l="l" t="t" r="r" b="b"/>
              <a:pathLst>
                <a:path w="2167254" h="1525270">
                  <a:moveTo>
                    <a:pt x="0" y="0"/>
                  </a:moveTo>
                  <a:lnTo>
                    <a:pt x="2166901" y="0"/>
                  </a:lnTo>
                  <a:lnTo>
                    <a:pt x="2166901" y="1524649"/>
                  </a:lnTo>
                  <a:lnTo>
                    <a:pt x="0" y="1524649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88774" y="3282632"/>
              <a:ext cx="2167255" cy="1525270"/>
            </a:xfrm>
            <a:custGeom>
              <a:avLst/>
              <a:gdLst/>
              <a:ahLst/>
              <a:cxnLst/>
              <a:rect l="l" t="t" r="r" b="b"/>
              <a:pathLst>
                <a:path w="2167254" h="1525270">
                  <a:moveTo>
                    <a:pt x="0" y="0"/>
                  </a:moveTo>
                  <a:lnTo>
                    <a:pt x="2166901" y="0"/>
                  </a:lnTo>
                  <a:lnTo>
                    <a:pt x="2166901" y="1524649"/>
                  </a:lnTo>
                  <a:lnTo>
                    <a:pt x="0" y="1524649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2702" y="4835131"/>
              <a:ext cx="2167255" cy="1525270"/>
            </a:xfrm>
            <a:custGeom>
              <a:avLst/>
              <a:gdLst/>
              <a:ahLst/>
              <a:cxnLst/>
              <a:rect l="l" t="t" r="r" b="b"/>
              <a:pathLst>
                <a:path w="2167254" h="1525270">
                  <a:moveTo>
                    <a:pt x="0" y="0"/>
                  </a:moveTo>
                  <a:lnTo>
                    <a:pt x="2166900" y="0"/>
                  </a:lnTo>
                  <a:lnTo>
                    <a:pt x="2166900" y="1524649"/>
                  </a:lnTo>
                  <a:lnTo>
                    <a:pt x="0" y="1524649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92702" y="3282302"/>
              <a:ext cx="2167255" cy="1525270"/>
            </a:xfrm>
            <a:custGeom>
              <a:avLst/>
              <a:gdLst/>
              <a:ahLst/>
              <a:cxnLst/>
              <a:rect l="l" t="t" r="r" b="b"/>
              <a:pathLst>
                <a:path w="2167254" h="1525270">
                  <a:moveTo>
                    <a:pt x="0" y="0"/>
                  </a:moveTo>
                  <a:lnTo>
                    <a:pt x="2166900" y="0"/>
                  </a:lnTo>
                  <a:lnTo>
                    <a:pt x="2166900" y="1524649"/>
                  </a:lnTo>
                  <a:lnTo>
                    <a:pt x="0" y="1524649"/>
                  </a:lnTo>
                  <a:lnTo>
                    <a:pt x="0" y="0"/>
                  </a:lnTo>
                  <a:close/>
                </a:path>
              </a:pathLst>
            </a:custGeom>
            <a:ln w="25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9532" y="3894991"/>
              <a:ext cx="128905" cy="1952625"/>
            </a:xfrm>
            <a:custGeom>
              <a:avLst/>
              <a:gdLst/>
              <a:ahLst/>
              <a:cxnLst/>
              <a:rect l="l" t="t" r="r" b="b"/>
              <a:pathLst>
                <a:path w="128905" h="1952625">
                  <a:moveTo>
                    <a:pt x="0" y="1933373"/>
                  </a:moveTo>
                  <a:lnTo>
                    <a:pt x="0" y="1938407"/>
                  </a:lnTo>
                  <a:lnTo>
                    <a:pt x="719" y="1943081"/>
                  </a:lnTo>
                  <a:lnTo>
                    <a:pt x="719" y="1947036"/>
                  </a:lnTo>
                  <a:lnTo>
                    <a:pt x="719" y="1949553"/>
                  </a:lnTo>
                  <a:lnTo>
                    <a:pt x="719" y="1951351"/>
                  </a:lnTo>
                  <a:lnTo>
                    <a:pt x="1438" y="1952070"/>
                  </a:lnTo>
                  <a:lnTo>
                    <a:pt x="1438" y="1950632"/>
                  </a:lnTo>
                  <a:lnTo>
                    <a:pt x="2157" y="1947396"/>
                  </a:lnTo>
                  <a:lnTo>
                    <a:pt x="2157" y="1942002"/>
                  </a:lnTo>
                  <a:lnTo>
                    <a:pt x="2157" y="1935530"/>
                  </a:lnTo>
                  <a:lnTo>
                    <a:pt x="2877" y="1926901"/>
                  </a:lnTo>
                  <a:lnTo>
                    <a:pt x="2877" y="1916473"/>
                  </a:lnTo>
                  <a:lnTo>
                    <a:pt x="2877" y="1904967"/>
                  </a:lnTo>
                  <a:lnTo>
                    <a:pt x="2877" y="1892742"/>
                  </a:lnTo>
                  <a:lnTo>
                    <a:pt x="3596" y="1879079"/>
                  </a:lnTo>
                  <a:lnTo>
                    <a:pt x="4315" y="1864696"/>
                  </a:lnTo>
                  <a:lnTo>
                    <a:pt x="5394" y="1849594"/>
                  </a:lnTo>
                  <a:lnTo>
                    <a:pt x="6833" y="1833774"/>
                  </a:lnTo>
                  <a:lnTo>
                    <a:pt x="7552" y="1816515"/>
                  </a:lnTo>
                  <a:lnTo>
                    <a:pt x="8990" y="1798177"/>
                  </a:lnTo>
                  <a:lnTo>
                    <a:pt x="9710" y="1779480"/>
                  </a:lnTo>
                  <a:lnTo>
                    <a:pt x="10429" y="1758984"/>
                  </a:lnTo>
                  <a:lnTo>
                    <a:pt x="10429" y="1738130"/>
                  </a:lnTo>
                  <a:lnTo>
                    <a:pt x="11148" y="1716196"/>
                  </a:lnTo>
                  <a:lnTo>
                    <a:pt x="11867" y="1694263"/>
                  </a:lnTo>
                  <a:lnTo>
                    <a:pt x="12587" y="1672330"/>
                  </a:lnTo>
                  <a:lnTo>
                    <a:pt x="13306" y="1650037"/>
                  </a:lnTo>
                  <a:lnTo>
                    <a:pt x="14025" y="1627744"/>
                  </a:lnTo>
                  <a:lnTo>
                    <a:pt x="15464" y="1606170"/>
                  </a:lnTo>
                  <a:lnTo>
                    <a:pt x="16543" y="1583517"/>
                  </a:lnTo>
                  <a:lnTo>
                    <a:pt x="17262" y="1561224"/>
                  </a:lnTo>
                  <a:lnTo>
                    <a:pt x="17262" y="1538572"/>
                  </a:lnTo>
                  <a:lnTo>
                    <a:pt x="17262" y="1515560"/>
                  </a:lnTo>
                  <a:lnTo>
                    <a:pt x="17262" y="1492188"/>
                  </a:lnTo>
                  <a:lnTo>
                    <a:pt x="17262" y="1468457"/>
                  </a:lnTo>
                  <a:lnTo>
                    <a:pt x="16543" y="1444366"/>
                  </a:lnTo>
                  <a:lnTo>
                    <a:pt x="15464" y="1419916"/>
                  </a:lnTo>
                  <a:lnTo>
                    <a:pt x="14025" y="1395466"/>
                  </a:lnTo>
                  <a:lnTo>
                    <a:pt x="13306" y="1370656"/>
                  </a:lnTo>
                  <a:lnTo>
                    <a:pt x="12587" y="1345846"/>
                  </a:lnTo>
                  <a:lnTo>
                    <a:pt x="11867" y="1320317"/>
                  </a:lnTo>
                  <a:lnTo>
                    <a:pt x="11867" y="1294428"/>
                  </a:lnTo>
                  <a:lnTo>
                    <a:pt x="11148" y="1268180"/>
                  </a:lnTo>
                  <a:lnTo>
                    <a:pt x="11148" y="1242651"/>
                  </a:lnTo>
                  <a:lnTo>
                    <a:pt x="11867" y="1216403"/>
                  </a:lnTo>
                  <a:lnTo>
                    <a:pt x="11867" y="1190874"/>
                  </a:lnTo>
                  <a:lnTo>
                    <a:pt x="11867" y="1012530"/>
                  </a:lnTo>
                  <a:lnTo>
                    <a:pt x="12587" y="985204"/>
                  </a:lnTo>
                  <a:lnTo>
                    <a:pt x="13306" y="958236"/>
                  </a:lnTo>
                  <a:lnTo>
                    <a:pt x="14025" y="930910"/>
                  </a:lnTo>
                  <a:lnTo>
                    <a:pt x="15464" y="903583"/>
                  </a:lnTo>
                  <a:lnTo>
                    <a:pt x="17262" y="876256"/>
                  </a:lnTo>
                  <a:lnTo>
                    <a:pt x="20139" y="848210"/>
                  </a:lnTo>
                  <a:lnTo>
                    <a:pt x="23016" y="820883"/>
                  </a:lnTo>
                  <a:lnTo>
                    <a:pt x="26972" y="793197"/>
                  </a:lnTo>
                  <a:lnTo>
                    <a:pt x="30568" y="765870"/>
                  </a:lnTo>
                  <a:lnTo>
                    <a:pt x="34164" y="737464"/>
                  </a:lnTo>
                  <a:lnTo>
                    <a:pt x="38120" y="709778"/>
                  </a:lnTo>
                  <a:lnTo>
                    <a:pt x="41717" y="681732"/>
                  </a:lnTo>
                  <a:lnTo>
                    <a:pt x="45313" y="653326"/>
                  </a:lnTo>
                  <a:lnTo>
                    <a:pt x="49269" y="625640"/>
                  </a:lnTo>
                  <a:lnTo>
                    <a:pt x="52146" y="597235"/>
                  </a:lnTo>
                  <a:lnTo>
                    <a:pt x="58619" y="541143"/>
                  </a:lnTo>
                  <a:lnTo>
                    <a:pt x="66891" y="483972"/>
                  </a:lnTo>
                  <a:lnTo>
                    <a:pt x="71566" y="453769"/>
                  </a:lnTo>
                  <a:lnTo>
                    <a:pt x="75882" y="423925"/>
                  </a:lnTo>
                  <a:lnTo>
                    <a:pt x="80197" y="394800"/>
                  </a:lnTo>
                  <a:lnTo>
                    <a:pt x="85592" y="365676"/>
                  </a:lnTo>
                  <a:lnTo>
                    <a:pt x="89188" y="337989"/>
                  </a:lnTo>
                  <a:lnTo>
                    <a:pt x="93863" y="311382"/>
                  </a:lnTo>
                  <a:lnTo>
                    <a:pt x="96740" y="285133"/>
                  </a:lnTo>
                  <a:lnTo>
                    <a:pt x="99617" y="259604"/>
                  </a:lnTo>
                  <a:lnTo>
                    <a:pt x="101775" y="234435"/>
                  </a:lnTo>
                  <a:lnTo>
                    <a:pt x="103214" y="209625"/>
                  </a:lnTo>
                  <a:lnTo>
                    <a:pt x="105731" y="185534"/>
                  </a:lnTo>
                  <a:lnTo>
                    <a:pt x="107889" y="162163"/>
                  </a:lnTo>
                  <a:lnTo>
                    <a:pt x="109328" y="140948"/>
                  </a:lnTo>
                  <a:lnTo>
                    <a:pt x="111485" y="121172"/>
                  </a:lnTo>
                  <a:lnTo>
                    <a:pt x="114362" y="102835"/>
                  </a:lnTo>
                  <a:lnTo>
                    <a:pt x="116880" y="85935"/>
                  </a:lnTo>
                  <a:lnTo>
                    <a:pt x="119038" y="71912"/>
                  </a:lnTo>
                  <a:lnTo>
                    <a:pt x="120476" y="58968"/>
                  </a:lnTo>
                  <a:lnTo>
                    <a:pt x="122634" y="48541"/>
                  </a:lnTo>
                  <a:lnTo>
                    <a:pt x="124073" y="39551"/>
                  </a:lnTo>
                  <a:lnTo>
                    <a:pt x="125511" y="32360"/>
                  </a:lnTo>
                  <a:lnTo>
                    <a:pt x="127309" y="25888"/>
                  </a:lnTo>
                  <a:lnTo>
                    <a:pt x="128028" y="20495"/>
                  </a:lnTo>
                  <a:lnTo>
                    <a:pt x="128748" y="15820"/>
                  </a:lnTo>
                  <a:lnTo>
                    <a:pt x="128748" y="11506"/>
                  </a:lnTo>
                  <a:lnTo>
                    <a:pt x="126230" y="6472"/>
                  </a:lnTo>
                  <a:lnTo>
                    <a:pt x="120476" y="2516"/>
                  </a:lnTo>
                  <a:lnTo>
                    <a:pt x="110766" y="0"/>
                  </a:lnTo>
                </a:path>
              </a:pathLst>
            </a:custGeom>
            <a:ln w="28547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851742" y="459685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0" y="359"/>
                </a:lnTo>
                <a:lnTo>
                  <a:pt x="0" y="1078"/>
                </a:lnTo>
                <a:lnTo>
                  <a:pt x="719" y="1078"/>
                </a:lnTo>
                <a:lnTo>
                  <a:pt x="1438" y="1438"/>
                </a:lnTo>
                <a:lnTo>
                  <a:pt x="2157" y="1438"/>
                </a:lnTo>
                <a:lnTo>
                  <a:pt x="4675" y="1797"/>
                </a:lnTo>
                <a:lnTo>
                  <a:pt x="6833" y="1797"/>
                </a:lnTo>
                <a:lnTo>
                  <a:pt x="9710" y="1438"/>
                </a:lnTo>
                <a:lnTo>
                  <a:pt x="11867" y="719"/>
                </a:lnTo>
                <a:lnTo>
                  <a:pt x="15104" y="719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36953" y="4610163"/>
            <a:ext cx="156845" cy="8255"/>
          </a:xfrm>
          <a:custGeom>
            <a:avLst/>
            <a:gdLst/>
            <a:ahLst/>
            <a:cxnLst/>
            <a:rect l="l" t="t" r="r" b="b"/>
            <a:pathLst>
              <a:path w="156844" h="8254">
                <a:moveTo>
                  <a:pt x="0" y="1438"/>
                </a:moveTo>
                <a:lnTo>
                  <a:pt x="11867" y="3595"/>
                </a:lnTo>
                <a:lnTo>
                  <a:pt x="23735" y="4674"/>
                </a:lnTo>
                <a:lnTo>
                  <a:pt x="36322" y="6112"/>
                </a:lnTo>
                <a:lnTo>
                  <a:pt x="49629" y="7191"/>
                </a:lnTo>
                <a:lnTo>
                  <a:pt x="64733" y="7191"/>
                </a:lnTo>
                <a:lnTo>
                  <a:pt x="78759" y="7910"/>
                </a:lnTo>
                <a:lnTo>
                  <a:pt x="94223" y="7910"/>
                </a:lnTo>
                <a:lnTo>
                  <a:pt x="110047" y="7191"/>
                </a:lnTo>
                <a:lnTo>
                  <a:pt x="125511" y="5393"/>
                </a:lnTo>
                <a:lnTo>
                  <a:pt x="141335" y="2876"/>
                </a:lnTo>
                <a:lnTo>
                  <a:pt x="156799" y="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4798" y="4623108"/>
            <a:ext cx="92075" cy="12065"/>
          </a:xfrm>
          <a:custGeom>
            <a:avLst/>
            <a:gdLst/>
            <a:ahLst/>
            <a:cxnLst/>
            <a:rect l="l" t="t" r="r" b="b"/>
            <a:pathLst>
              <a:path w="92075" h="12064">
                <a:moveTo>
                  <a:pt x="0" y="0"/>
                </a:moveTo>
                <a:lnTo>
                  <a:pt x="46032" y="10067"/>
                </a:lnTo>
                <a:lnTo>
                  <a:pt x="57900" y="11506"/>
                </a:lnTo>
                <a:lnTo>
                  <a:pt x="69049" y="11865"/>
                </a:lnTo>
                <a:lnTo>
                  <a:pt x="80917" y="11506"/>
                </a:lnTo>
                <a:lnTo>
                  <a:pt x="92065" y="10786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0079" y="3021252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69">
                <a:moveTo>
                  <a:pt x="0" y="719"/>
                </a:moveTo>
                <a:lnTo>
                  <a:pt x="0" y="719"/>
                </a:lnTo>
                <a:lnTo>
                  <a:pt x="24454" y="719"/>
                </a:lnTo>
                <a:lnTo>
                  <a:pt x="31287" y="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5431" y="602145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39">
                <a:moveTo>
                  <a:pt x="11148" y="0"/>
                </a:moveTo>
                <a:lnTo>
                  <a:pt x="6833" y="4314"/>
                </a:lnTo>
                <a:lnTo>
                  <a:pt x="2517" y="7191"/>
                </a:lnTo>
                <a:lnTo>
                  <a:pt x="0" y="9708"/>
                </a:lnTo>
                <a:lnTo>
                  <a:pt x="0" y="12225"/>
                </a:lnTo>
                <a:lnTo>
                  <a:pt x="0" y="14382"/>
                </a:lnTo>
                <a:lnTo>
                  <a:pt x="1798" y="16539"/>
                </a:lnTo>
                <a:lnTo>
                  <a:pt x="3955" y="19416"/>
                </a:lnTo>
                <a:lnTo>
                  <a:pt x="7552" y="22652"/>
                </a:lnTo>
                <a:lnTo>
                  <a:pt x="10429" y="25169"/>
                </a:lnTo>
                <a:lnTo>
                  <a:pt x="15104" y="27326"/>
                </a:lnTo>
                <a:lnTo>
                  <a:pt x="19420" y="27686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1361" y="6072508"/>
            <a:ext cx="123825" cy="32384"/>
          </a:xfrm>
          <a:custGeom>
            <a:avLst/>
            <a:gdLst/>
            <a:ahLst/>
            <a:cxnLst/>
            <a:rect l="l" t="t" r="r" b="b"/>
            <a:pathLst>
              <a:path w="123825" h="32385">
                <a:moveTo>
                  <a:pt x="0" y="0"/>
                </a:moveTo>
                <a:lnTo>
                  <a:pt x="43875" y="19775"/>
                </a:lnTo>
                <a:lnTo>
                  <a:pt x="86311" y="29484"/>
                </a:lnTo>
                <a:lnTo>
                  <a:pt x="112205" y="32360"/>
                </a:lnTo>
                <a:lnTo>
                  <a:pt x="123353" y="3236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7950" y="6071181"/>
            <a:ext cx="338545" cy="9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240" y="2932799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4" h="5080">
                <a:moveTo>
                  <a:pt x="719" y="4674"/>
                </a:moveTo>
                <a:lnTo>
                  <a:pt x="0" y="4674"/>
                </a:lnTo>
                <a:lnTo>
                  <a:pt x="719" y="4674"/>
                </a:lnTo>
                <a:lnTo>
                  <a:pt x="2877" y="4314"/>
                </a:lnTo>
                <a:lnTo>
                  <a:pt x="6833" y="3595"/>
                </a:lnTo>
                <a:lnTo>
                  <a:pt x="12587" y="3236"/>
                </a:lnTo>
                <a:lnTo>
                  <a:pt x="20139" y="2876"/>
                </a:lnTo>
                <a:lnTo>
                  <a:pt x="28410" y="1797"/>
                </a:lnTo>
                <a:lnTo>
                  <a:pt x="37401" y="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9483" y="2963722"/>
            <a:ext cx="147955" cy="4445"/>
          </a:xfrm>
          <a:custGeom>
            <a:avLst/>
            <a:gdLst/>
            <a:ahLst/>
            <a:cxnLst/>
            <a:rect l="l" t="t" r="r" b="b"/>
            <a:pathLst>
              <a:path w="147954" h="4444">
                <a:moveTo>
                  <a:pt x="0" y="0"/>
                </a:moveTo>
                <a:lnTo>
                  <a:pt x="11867" y="2516"/>
                </a:lnTo>
                <a:lnTo>
                  <a:pt x="25174" y="2876"/>
                </a:lnTo>
                <a:lnTo>
                  <a:pt x="40998" y="3236"/>
                </a:lnTo>
                <a:lnTo>
                  <a:pt x="60058" y="3955"/>
                </a:lnTo>
                <a:lnTo>
                  <a:pt x="81636" y="4314"/>
                </a:lnTo>
                <a:lnTo>
                  <a:pt x="104652" y="4314"/>
                </a:lnTo>
                <a:lnTo>
                  <a:pt x="126230" y="4314"/>
                </a:lnTo>
                <a:lnTo>
                  <a:pt x="147808" y="3236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7723" y="2951856"/>
            <a:ext cx="114300" cy="5080"/>
          </a:xfrm>
          <a:custGeom>
            <a:avLst/>
            <a:gdLst/>
            <a:ahLst/>
            <a:cxnLst/>
            <a:rect l="l" t="t" r="r" b="b"/>
            <a:pathLst>
              <a:path w="114300" h="5080">
                <a:moveTo>
                  <a:pt x="0" y="0"/>
                </a:moveTo>
                <a:lnTo>
                  <a:pt x="13666" y="719"/>
                </a:lnTo>
                <a:lnTo>
                  <a:pt x="29130" y="719"/>
                </a:lnTo>
                <a:lnTo>
                  <a:pt x="46032" y="1797"/>
                </a:lnTo>
                <a:lnTo>
                  <a:pt x="64014" y="3236"/>
                </a:lnTo>
                <a:lnTo>
                  <a:pt x="81996" y="4674"/>
                </a:lnTo>
                <a:lnTo>
                  <a:pt x="98179" y="4674"/>
                </a:lnTo>
                <a:lnTo>
                  <a:pt x="114003" y="4674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14570" y="2959767"/>
            <a:ext cx="149860" cy="12065"/>
          </a:xfrm>
          <a:custGeom>
            <a:avLst/>
            <a:gdLst/>
            <a:ahLst/>
            <a:cxnLst/>
            <a:rect l="l" t="t" r="r" b="b"/>
            <a:pathLst>
              <a:path w="149859" h="12064">
                <a:moveTo>
                  <a:pt x="0" y="9708"/>
                </a:moveTo>
                <a:lnTo>
                  <a:pt x="9710" y="11506"/>
                </a:lnTo>
                <a:lnTo>
                  <a:pt x="21577" y="11506"/>
                </a:lnTo>
                <a:lnTo>
                  <a:pt x="35243" y="11506"/>
                </a:lnTo>
                <a:lnTo>
                  <a:pt x="49988" y="11506"/>
                </a:lnTo>
                <a:lnTo>
                  <a:pt x="66172" y="11506"/>
                </a:lnTo>
                <a:lnTo>
                  <a:pt x="83434" y="11506"/>
                </a:lnTo>
                <a:lnTo>
                  <a:pt x="99617" y="9708"/>
                </a:lnTo>
                <a:lnTo>
                  <a:pt x="116880" y="6472"/>
                </a:lnTo>
                <a:lnTo>
                  <a:pt x="133063" y="3595"/>
                </a:lnTo>
                <a:lnTo>
                  <a:pt x="149606" y="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9930" y="3703344"/>
            <a:ext cx="11430" cy="29845"/>
          </a:xfrm>
          <a:custGeom>
            <a:avLst/>
            <a:gdLst/>
            <a:ahLst/>
            <a:cxnLst/>
            <a:rect l="l" t="t" r="r" b="b"/>
            <a:pathLst>
              <a:path w="11430" h="29845">
                <a:moveTo>
                  <a:pt x="11148" y="0"/>
                </a:moveTo>
                <a:lnTo>
                  <a:pt x="1438" y="11146"/>
                </a:lnTo>
                <a:lnTo>
                  <a:pt x="0" y="12944"/>
                </a:lnTo>
                <a:lnTo>
                  <a:pt x="0" y="15101"/>
                </a:lnTo>
                <a:lnTo>
                  <a:pt x="0" y="17618"/>
                </a:lnTo>
                <a:lnTo>
                  <a:pt x="0" y="20135"/>
                </a:lnTo>
                <a:lnTo>
                  <a:pt x="1438" y="23012"/>
                </a:lnTo>
                <a:lnTo>
                  <a:pt x="2877" y="25888"/>
                </a:lnTo>
                <a:lnTo>
                  <a:pt x="4315" y="29484"/>
                </a:lnTo>
              </a:path>
            </a:pathLst>
          </a:custGeom>
          <a:ln w="28547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1797" y="3844293"/>
            <a:ext cx="24765" cy="139700"/>
          </a:xfrm>
          <a:custGeom>
            <a:avLst/>
            <a:gdLst/>
            <a:ahLst/>
            <a:cxnLst/>
            <a:rect l="l" t="t" r="r" b="b"/>
            <a:pathLst>
              <a:path w="24764" h="139700">
                <a:moveTo>
                  <a:pt x="719" y="0"/>
                </a:moveTo>
                <a:lnTo>
                  <a:pt x="719" y="14742"/>
                </a:lnTo>
                <a:lnTo>
                  <a:pt x="0" y="27686"/>
                </a:lnTo>
                <a:lnTo>
                  <a:pt x="0" y="40990"/>
                </a:lnTo>
                <a:lnTo>
                  <a:pt x="0" y="53215"/>
                </a:lnTo>
                <a:lnTo>
                  <a:pt x="2157" y="64721"/>
                </a:lnTo>
                <a:lnTo>
                  <a:pt x="5394" y="75148"/>
                </a:lnTo>
                <a:lnTo>
                  <a:pt x="8271" y="85576"/>
                </a:lnTo>
                <a:lnTo>
                  <a:pt x="11148" y="95284"/>
                </a:lnTo>
                <a:lnTo>
                  <a:pt x="14025" y="104992"/>
                </a:lnTo>
                <a:lnTo>
                  <a:pt x="17262" y="114341"/>
                </a:lnTo>
                <a:lnTo>
                  <a:pt x="20139" y="123689"/>
                </a:lnTo>
                <a:lnTo>
                  <a:pt x="23016" y="131959"/>
                </a:lnTo>
                <a:lnTo>
                  <a:pt x="24454" y="139510"/>
                </a:lnTo>
              </a:path>
            </a:pathLst>
          </a:custGeom>
          <a:ln w="28547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2946" y="4137697"/>
            <a:ext cx="20955" cy="137160"/>
          </a:xfrm>
          <a:custGeom>
            <a:avLst/>
            <a:gdLst/>
            <a:ahLst/>
            <a:cxnLst/>
            <a:rect l="l" t="t" r="r" b="b"/>
            <a:pathLst>
              <a:path w="20955" h="137160">
                <a:moveTo>
                  <a:pt x="20858" y="0"/>
                </a:moveTo>
                <a:lnTo>
                  <a:pt x="14025" y="20495"/>
                </a:lnTo>
                <a:lnTo>
                  <a:pt x="8990" y="39551"/>
                </a:lnTo>
                <a:lnTo>
                  <a:pt x="3596" y="57889"/>
                </a:lnTo>
                <a:lnTo>
                  <a:pt x="1438" y="74789"/>
                </a:lnTo>
                <a:lnTo>
                  <a:pt x="0" y="90610"/>
                </a:lnTo>
                <a:lnTo>
                  <a:pt x="0" y="104632"/>
                </a:lnTo>
                <a:lnTo>
                  <a:pt x="0" y="116858"/>
                </a:lnTo>
                <a:lnTo>
                  <a:pt x="1438" y="127285"/>
                </a:lnTo>
                <a:lnTo>
                  <a:pt x="3596" y="136634"/>
                </a:lnTo>
              </a:path>
            </a:pathLst>
          </a:custGeom>
          <a:ln w="28547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1064" y="4465259"/>
            <a:ext cx="311785" cy="273050"/>
          </a:xfrm>
          <a:custGeom>
            <a:avLst/>
            <a:gdLst/>
            <a:ahLst/>
            <a:cxnLst/>
            <a:rect l="l" t="t" r="r" b="b"/>
            <a:pathLst>
              <a:path w="311785" h="273050">
                <a:moveTo>
                  <a:pt x="0" y="157488"/>
                </a:moveTo>
                <a:lnTo>
                  <a:pt x="11867" y="158207"/>
                </a:lnTo>
                <a:lnTo>
                  <a:pt x="24454" y="158927"/>
                </a:lnTo>
                <a:lnTo>
                  <a:pt x="38480" y="160005"/>
                </a:lnTo>
                <a:lnTo>
                  <a:pt x="52506" y="161444"/>
                </a:lnTo>
                <a:lnTo>
                  <a:pt x="66891" y="162522"/>
                </a:lnTo>
                <a:lnTo>
                  <a:pt x="80197" y="165039"/>
                </a:lnTo>
                <a:lnTo>
                  <a:pt x="93504" y="167197"/>
                </a:lnTo>
                <a:lnTo>
                  <a:pt x="106091" y="169714"/>
                </a:lnTo>
                <a:lnTo>
                  <a:pt x="118678" y="172590"/>
                </a:lnTo>
                <a:lnTo>
                  <a:pt x="130546" y="175107"/>
                </a:lnTo>
                <a:lnTo>
                  <a:pt x="141694" y="177624"/>
                </a:lnTo>
                <a:lnTo>
                  <a:pt x="152843" y="179422"/>
                </a:lnTo>
                <a:lnTo>
                  <a:pt x="163992" y="180860"/>
                </a:lnTo>
                <a:lnTo>
                  <a:pt x="175140" y="182298"/>
                </a:lnTo>
                <a:lnTo>
                  <a:pt x="187008" y="182658"/>
                </a:lnTo>
                <a:lnTo>
                  <a:pt x="199235" y="183736"/>
                </a:lnTo>
                <a:lnTo>
                  <a:pt x="211103" y="183377"/>
                </a:lnTo>
                <a:lnTo>
                  <a:pt x="222252" y="181579"/>
                </a:lnTo>
                <a:lnTo>
                  <a:pt x="233400" y="179062"/>
                </a:lnTo>
              </a:path>
              <a:path w="311785" h="273050">
                <a:moveTo>
                  <a:pt x="306765" y="0"/>
                </a:moveTo>
                <a:lnTo>
                  <a:pt x="306765" y="15820"/>
                </a:lnTo>
                <a:lnTo>
                  <a:pt x="306046" y="30562"/>
                </a:lnTo>
                <a:lnTo>
                  <a:pt x="305327" y="43866"/>
                </a:lnTo>
                <a:lnTo>
                  <a:pt x="305327" y="57170"/>
                </a:lnTo>
                <a:lnTo>
                  <a:pt x="305327" y="69395"/>
                </a:lnTo>
                <a:lnTo>
                  <a:pt x="306765" y="81620"/>
                </a:lnTo>
                <a:lnTo>
                  <a:pt x="307485" y="93846"/>
                </a:lnTo>
                <a:lnTo>
                  <a:pt x="308923" y="106071"/>
                </a:lnTo>
                <a:lnTo>
                  <a:pt x="310002" y="117936"/>
                </a:lnTo>
                <a:lnTo>
                  <a:pt x="310002" y="130162"/>
                </a:lnTo>
                <a:lnTo>
                  <a:pt x="310721" y="141668"/>
                </a:lnTo>
                <a:lnTo>
                  <a:pt x="310721" y="153533"/>
                </a:lnTo>
                <a:lnTo>
                  <a:pt x="310721" y="165399"/>
                </a:lnTo>
                <a:lnTo>
                  <a:pt x="310721" y="177624"/>
                </a:lnTo>
                <a:lnTo>
                  <a:pt x="310002" y="190209"/>
                </a:lnTo>
                <a:lnTo>
                  <a:pt x="308204" y="202434"/>
                </a:lnTo>
                <a:lnTo>
                  <a:pt x="306046" y="215019"/>
                </a:lnTo>
                <a:lnTo>
                  <a:pt x="305327" y="227603"/>
                </a:lnTo>
                <a:lnTo>
                  <a:pt x="304608" y="240188"/>
                </a:lnTo>
                <a:lnTo>
                  <a:pt x="304608" y="251334"/>
                </a:lnTo>
                <a:lnTo>
                  <a:pt x="304608" y="261043"/>
                </a:lnTo>
                <a:lnTo>
                  <a:pt x="306765" y="268234"/>
                </a:lnTo>
                <a:lnTo>
                  <a:pt x="311441" y="272549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64649" y="2308347"/>
            <a:ext cx="106586" cy="25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7043" y="2746905"/>
            <a:ext cx="41910" cy="254635"/>
          </a:xfrm>
          <a:custGeom>
            <a:avLst/>
            <a:gdLst/>
            <a:ahLst/>
            <a:cxnLst/>
            <a:rect l="l" t="t" r="r" b="b"/>
            <a:pathLst>
              <a:path w="41909" h="254635">
                <a:moveTo>
                  <a:pt x="1438" y="0"/>
                </a:moveTo>
                <a:lnTo>
                  <a:pt x="0" y="11865"/>
                </a:lnTo>
                <a:lnTo>
                  <a:pt x="0" y="22652"/>
                </a:lnTo>
                <a:lnTo>
                  <a:pt x="7911" y="63283"/>
                </a:lnTo>
                <a:lnTo>
                  <a:pt x="11867" y="71553"/>
                </a:lnTo>
                <a:lnTo>
                  <a:pt x="15464" y="80182"/>
                </a:lnTo>
                <a:lnTo>
                  <a:pt x="19060" y="87373"/>
                </a:lnTo>
                <a:lnTo>
                  <a:pt x="23016" y="94565"/>
                </a:lnTo>
              </a:path>
              <a:path w="41909" h="254635">
                <a:moveTo>
                  <a:pt x="41357" y="149578"/>
                </a:moveTo>
                <a:lnTo>
                  <a:pt x="40638" y="160365"/>
                </a:lnTo>
                <a:lnTo>
                  <a:pt x="38480" y="171511"/>
                </a:lnTo>
                <a:lnTo>
                  <a:pt x="36322" y="183017"/>
                </a:lnTo>
                <a:lnTo>
                  <a:pt x="32726" y="194164"/>
                </a:lnTo>
                <a:lnTo>
                  <a:pt x="30209" y="205310"/>
                </a:lnTo>
                <a:lnTo>
                  <a:pt x="28770" y="215738"/>
                </a:lnTo>
                <a:lnTo>
                  <a:pt x="28051" y="225446"/>
                </a:lnTo>
                <a:lnTo>
                  <a:pt x="28770" y="234075"/>
                </a:lnTo>
                <a:lnTo>
                  <a:pt x="30209" y="241267"/>
                </a:lnTo>
                <a:lnTo>
                  <a:pt x="33445" y="247379"/>
                </a:lnTo>
                <a:lnTo>
                  <a:pt x="37042" y="251694"/>
                </a:lnTo>
                <a:lnTo>
                  <a:pt x="41357" y="254211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9961" y="3436658"/>
            <a:ext cx="95435" cy="75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67706" y="3284563"/>
            <a:ext cx="241085" cy="96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1940" y="5953133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69" h="28575">
                <a:moveTo>
                  <a:pt x="26253" y="7550"/>
                </a:moveTo>
                <a:lnTo>
                  <a:pt x="20858" y="4674"/>
                </a:lnTo>
                <a:lnTo>
                  <a:pt x="15104" y="1797"/>
                </a:lnTo>
                <a:lnTo>
                  <a:pt x="11148" y="0"/>
                </a:lnTo>
                <a:lnTo>
                  <a:pt x="8271" y="0"/>
                </a:lnTo>
                <a:lnTo>
                  <a:pt x="5394" y="359"/>
                </a:lnTo>
                <a:lnTo>
                  <a:pt x="3236" y="2516"/>
                </a:lnTo>
                <a:lnTo>
                  <a:pt x="1078" y="7191"/>
                </a:lnTo>
                <a:lnTo>
                  <a:pt x="0" y="11865"/>
                </a:lnTo>
                <a:lnTo>
                  <a:pt x="0" y="17259"/>
                </a:lnTo>
                <a:lnTo>
                  <a:pt x="0" y="22292"/>
                </a:lnTo>
                <a:lnTo>
                  <a:pt x="1798" y="26248"/>
                </a:lnTo>
                <a:lnTo>
                  <a:pt x="3955" y="28405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59969" y="5951335"/>
            <a:ext cx="148590" cy="9525"/>
          </a:xfrm>
          <a:custGeom>
            <a:avLst/>
            <a:gdLst/>
            <a:ahLst/>
            <a:cxnLst/>
            <a:rect l="l" t="t" r="r" b="b"/>
            <a:pathLst>
              <a:path w="148589" h="9525">
                <a:moveTo>
                  <a:pt x="0" y="3236"/>
                </a:moveTo>
                <a:lnTo>
                  <a:pt x="6833" y="4314"/>
                </a:lnTo>
                <a:lnTo>
                  <a:pt x="12587" y="5753"/>
                </a:lnTo>
                <a:lnTo>
                  <a:pt x="20139" y="6472"/>
                </a:lnTo>
                <a:lnTo>
                  <a:pt x="29849" y="7550"/>
                </a:lnTo>
                <a:lnTo>
                  <a:pt x="40278" y="8269"/>
                </a:lnTo>
                <a:lnTo>
                  <a:pt x="51427" y="8269"/>
                </a:lnTo>
                <a:lnTo>
                  <a:pt x="64014" y="8989"/>
                </a:lnTo>
                <a:lnTo>
                  <a:pt x="77320" y="8989"/>
                </a:lnTo>
                <a:lnTo>
                  <a:pt x="92065" y="7191"/>
                </a:lnTo>
                <a:lnTo>
                  <a:pt x="106450" y="5753"/>
                </a:lnTo>
                <a:lnTo>
                  <a:pt x="120476" y="3955"/>
                </a:lnTo>
                <a:lnTo>
                  <a:pt x="134502" y="1797"/>
                </a:lnTo>
                <a:lnTo>
                  <a:pt x="148527" y="0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701306" y="5976975"/>
            <a:ext cx="207010" cy="102235"/>
            <a:chOff x="2701306" y="5976975"/>
            <a:chExt cx="207010" cy="102235"/>
          </a:xfrm>
        </p:grpSpPr>
        <p:sp>
          <p:nvSpPr>
            <p:cNvPr id="45" name="object 45"/>
            <p:cNvSpPr/>
            <p:nvPr/>
          </p:nvSpPr>
          <p:spPr>
            <a:xfrm>
              <a:off x="2747339" y="6010414"/>
              <a:ext cx="82129" cy="68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01306" y="5976975"/>
              <a:ext cx="206920" cy="914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319378" y="5951806"/>
            <a:ext cx="232813" cy="66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45451" y="3030241"/>
            <a:ext cx="224790" cy="32384"/>
          </a:xfrm>
          <a:custGeom>
            <a:avLst/>
            <a:gdLst/>
            <a:ahLst/>
            <a:cxnLst/>
            <a:rect l="l" t="t" r="r" b="b"/>
            <a:pathLst>
              <a:path w="224789" h="32385">
                <a:moveTo>
                  <a:pt x="114722" y="14382"/>
                </a:moveTo>
                <a:lnTo>
                  <a:pt x="122634" y="17259"/>
                </a:lnTo>
                <a:lnTo>
                  <a:pt x="130186" y="19056"/>
                </a:lnTo>
                <a:lnTo>
                  <a:pt x="140615" y="21214"/>
                </a:lnTo>
                <a:lnTo>
                  <a:pt x="152483" y="23731"/>
                </a:lnTo>
                <a:lnTo>
                  <a:pt x="165790" y="26248"/>
                </a:lnTo>
                <a:lnTo>
                  <a:pt x="180894" y="28765"/>
                </a:lnTo>
                <a:lnTo>
                  <a:pt x="195639" y="30922"/>
                </a:lnTo>
                <a:lnTo>
                  <a:pt x="210384" y="32001"/>
                </a:lnTo>
                <a:lnTo>
                  <a:pt x="224769" y="32360"/>
                </a:lnTo>
              </a:path>
              <a:path w="224789" h="32385">
                <a:moveTo>
                  <a:pt x="0" y="0"/>
                </a:moveTo>
                <a:lnTo>
                  <a:pt x="3955" y="2516"/>
                </a:lnTo>
                <a:lnTo>
                  <a:pt x="9710" y="3236"/>
                </a:lnTo>
                <a:lnTo>
                  <a:pt x="18700" y="3595"/>
                </a:lnTo>
                <a:lnTo>
                  <a:pt x="30568" y="3595"/>
                </a:lnTo>
                <a:lnTo>
                  <a:pt x="44594" y="3595"/>
                </a:lnTo>
                <a:lnTo>
                  <a:pt x="58979" y="3595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1857" y="3036713"/>
            <a:ext cx="290830" cy="22860"/>
          </a:xfrm>
          <a:custGeom>
            <a:avLst/>
            <a:gdLst/>
            <a:ahLst/>
            <a:cxnLst/>
            <a:rect l="l" t="t" r="r" b="b"/>
            <a:pathLst>
              <a:path w="290829" h="22860">
                <a:moveTo>
                  <a:pt x="190245" y="0"/>
                </a:moveTo>
                <a:lnTo>
                  <a:pt x="200674" y="1078"/>
                </a:lnTo>
                <a:lnTo>
                  <a:pt x="211823" y="1438"/>
                </a:lnTo>
                <a:lnTo>
                  <a:pt x="223690" y="2516"/>
                </a:lnTo>
                <a:lnTo>
                  <a:pt x="236278" y="3595"/>
                </a:lnTo>
                <a:lnTo>
                  <a:pt x="249944" y="3955"/>
                </a:lnTo>
                <a:lnTo>
                  <a:pt x="263250" y="4674"/>
                </a:lnTo>
                <a:lnTo>
                  <a:pt x="276556" y="4674"/>
                </a:lnTo>
                <a:lnTo>
                  <a:pt x="290582" y="4674"/>
                </a:lnTo>
              </a:path>
              <a:path w="290829" h="22860">
                <a:moveTo>
                  <a:pt x="0" y="14742"/>
                </a:moveTo>
                <a:lnTo>
                  <a:pt x="55742" y="20854"/>
                </a:lnTo>
                <a:lnTo>
                  <a:pt x="101775" y="22652"/>
                </a:lnTo>
                <a:lnTo>
                  <a:pt x="128028" y="22652"/>
                </a:lnTo>
                <a:lnTo>
                  <a:pt x="153203" y="22652"/>
                </a:lnTo>
                <a:lnTo>
                  <a:pt x="178377" y="21573"/>
                </a:lnTo>
                <a:lnTo>
                  <a:pt x="202832" y="20135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1536" y="3071231"/>
            <a:ext cx="147320" cy="10795"/>
          </a:xfrm>
          <a:custGeom>
            <a:avLst/>
            <a:gdLst/>
            <a:ahLst/>
            <a:cxnLst/>
            <a:rect l="l" t="t" r="r" b="b"/>
            <a:pathLst>
              <a:path w="147320" h="10794">
                <a:moveTo>
                  <a:pt x="0" y="0"/>
                </a:moveTo>
                <a:lnTo>
                  <a:pt x="11867" y="2516"/>
                </a:lnTo>
                <a:lnTo>
                  <a:pt x="24814" y="3595"/>
                </a:lnTo>
                <a:lnTo>
                  <a:pt x="39559" y="5033"/>
                </a:lnTo>
                <a:lnTo>
                  <a:pt x="55742" y="6112"/>
                </a:lnTo>
                <a:lnTo>
                  <a:pt x="74443" y="6831"/>
                </a:lnTo>
                <a:lnTo>
                  <a:pt x="93144" y="7550"/>
                </a:lnTo>
                <a:lnTo>
                  <a:pt x="112564" y="8989"/>
                </a:lnTo>
                <a:lnTo>
                  <a:pt x="130186" y="9708"/>
                </a:lnTo>
                <a:lnTo>
                  <a:pt x="146729" y="10427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37</a:t>
            </a:fld>
            <a:endParaRPr spc="-5" dirty="0"/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02" y="252691"/>
            <a:ext cx="975360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Cost </a:t>
            </a:r>
            <a:r>
              <a:rPr spc="35" dirty="0"/>
              <a:t>of </a:t>
            </a:r>
            <a:r>
              <a:rPr spc="25" dirty="0"/>
              <a:t>di</a:t>
            </a:r>
            <a:r>
              <a:rPr spc="25" dirty="0">
                <a:latin typeface="DejaVu Sans"/>
                <a:cs typeface="DejaVu Sans"/>
              </a:rPr>
              <a:t>ﬀ</a:t>
            </a:r>
            <a:r>
              <a:rPr spc="25" dirty="0"/>
              <a:t>erent </a:t>
            </a:r>
            <a:r>
              <a:rPr spc="5" dirty="0"/>
              <a:t>types </a:t>
            </a:r>
            <a:r>
              <a:rPr spc="35" dirty="0"/>
              <a:t>of </a:t>
            </a:r>
            <a:r>
              <a:rPr spc="30" dirty="0"/>
              <a:t>mistakes </a:t>
            </a:r>
            <a:r>
              <a:rPr spc="150" dirty="0"/>
              <a:t>can </a:t>
            </a:r>
            <a:r>
              <a:rPr spc="90" dirty="0"/>
              <a:t>be  </a:t>
            </a:r>
            <a:r>
              <a:rPr spc="25" dirty="0"/>
              <a:t>di</a:t>
            </a:r>
            <a:r>
              <a:rPr spc="25" dirty="0">
                <a:latin typeface="DejaVu Sans"/>
                <a:cs typeface="DejaVu Sans"/>
              </a:rPr>
              <a:t>ﬀ</a:t>
            </a:r>
            <a:r>
              <a:rPr spc="25" dirty="0"/>
              <a:t>erent </a:t>
            </a:r>
            <a:r>
              <a:rPr spc="-45" dirty="0"/>
              <a:t>(&amp; </a:t>
            </a:r>
            <a:r>
              <a:rPr spc="114" dirty="0"/>
              <a:t>high) </a:t>
            </a:r>
            <a:r>
              <a:rPr spc="45" dirty="0"/>
              <a:t>in </a:t>
            </a:r>
            <a:r>
              <a:rPr spc="135" dirty="0"/>
              <a:t>some</a:t>
            </a:r>
            <a:r>
              <a:rPr spc="220" dirty="0"/>
              <a:t> </a:t>
            </a:r>
            <a:r>
              <a:rPr spc="65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1529" y="1957242"/>
            <a:ext cx="6437630" cy="4030345"/>
            <a:chOff x="941529" y="1957242"/>
            <a:chExt cx="6437630" cy="4030345"/>
          </a:xfrm>
        </p:grpSpPr>
        <p:sp>
          <p:nvSpPr>
            <p:cNvPr id="4" name="object 4"/>
            <p:cNvSpPr/>
            <p:nvPr/>
          </p:nvSpPr>
          <p:spPr>
            <a:xfrm>
              <a:off x="3095815" y="1969935"/>
              <a:ext cx="2129155" cy="1065530"/>
            </a:xfrm>
            <a:custGeom>
              <a:avLst/>
              <a:gdLst/>
              <a:ahLst/>
              <a:cxnLst/>
              <a:rect l="l" t="t" r="r" b="b"/>
              <a:pathLst>
                <a:path w="2129154" h="1065530">
                  <a:moveTo>
                    <a:pt x="2128875" y="0"/>
                  </a:moveTo>
                  <a:lnTo>
                    <a:pt x="0" y="0"/>
                  </a:lnTo>
                  <a:lnTo>
                    <a:pt x="0" y="1065504"/>
                  </a:lnTo>
                  <a:lnTo>
                    <a:pt x="2128875" y="1065504"/>
                  </a:lnTo>
                  <a:lnTo>
                    <a:pt x="2128875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691" y="1969935"/>
              <a:ext cx="2129155" cy="1065530"/>
            </a:xfrm>
            <a:custGeom>
              <a:avLst/>
              <a:gdLst/>
              <a:ahLst/>
              <a:cxnLst/>
              <a:rect l="l" t="t" r="r" b="b"/>
              <a:pathLst>
                <a:path w="2129154" h="1065530">
                  <a:moveTo>
                    <a:pt x="2128888" y="0"/>
                  </a:moveTo>
                  <a:lnTo>
                    <a:pt x="0" y="0"/>
                  </a:lnTo>
                  <a:lnTo>
                    <a:pt x="0" y="1065504"/>
                  </a:lnTo>
                  <a:lnTo>
                    <a:pt x="2128888" y="1065504"/>
                  </a:lnTo>
                  <a:lnTo>
                    <a:pt x="2128888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6923" y="3035439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5" h="1470025">
                  <a:moveTo>
                    <a:pt x="2128892" y="0"/>
                  </a:moveTo>
                  <a:lnTo>
                    <a:pt x="0" y="0"/>
                  </a:lnTo>
                  <a:lnTo>
                    <a:pt x="0" y="1469580"/>
                  </a:lnTo>
                  <a:lnTo>
                    <a:pt x="2128892" y="1469580"/>
                  </a:lnTo>
                  <a:lnTo>
                    <a:pt x="21288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5815" y="3035439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4" h="1470025">
                  <a:moveTo>
                    <a:pt x="2128875" y="0"/>
                  </a:moveTo>
                  <a:lnTo>
                    <a:pt x="0" y="0"/>
                  </a:lnTo>
                  <a:lnTo>
                    <a:pt x="0" y="1469580"/>
                  </a:lnTo>
                  <a:lnTo>
                    <a:pt x="2128875" y="1469580"/>
                  </a:lnTo>
                  <a:lnTo>
                    <a:pt x="2128875" y="0"/>
                  </a:lnTo>
                  <a:close/>
                </a:path>
              </a:pathLst>
            </a:custGeom>
            <a:solidFill>
              <a:srgbClr val="D1E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4691" y="3035439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4" h="1470025">
                  <a:moveTo>
                    <a:pt x="2128888" y="0"/>
                  </a:moveTo>
                  <a:lnTo>
                    <a:pt x="0" y="0"/>
                  </a:lnTo>
                  <a:lnTo>
                    <a:pt x="0" y="1469580"/>
                  </a:lnTo>
                  <a:lnTo>
                    <a:pt x="2128888" y="1469580"/>
                  </a:lnTo>
                  <a:lnTo>
                    <a:pt x="2128888" y="0"/>
                  </a:lnTo>
                  <a:close/>
                </a:path>
              </a:pathLst>
            </a:custGeom>
            <a:solidFill>
              <a:srgbClr val="EFF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923" y="4505020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5" h="1470025">
                  <a:moveTo>
                    <a:pt x="2128892" y="0"/>
                  </a:moveTo>
                  <a:lnTo>
                    <a:pt x="0" y="0"/>
                  </a:lnTo>
                  <a:lnTo>
                    <a:pt x="0" y="1469583"/>
                  </a:lnTo>
                  <a:lnTo>
                    <a:pt x="2128892" y="1469583"/>
                  </a:lnTo>
                  <a:lnTo>
                    <a:pt x="21288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5815" y="4505020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4" h="1470025">
                  <a:moveTo>
                    <a:pt x="2128875" y="0"/>
                  </a:moveTo>
                  <a:lnTo>
                    <a:pt x="0" y="0"/>
                  </a:lnTo>
                  <a:lnTo>
                    <a:pt x="0" y="1469583"/>
                  </a:lnTo>
                  <a:lnTo>
                    <a:pt x="2128875" y="1469583"/>
                  </a:lnTo>
                  <a:lnTo>
                    <a:pt x="2128875" y="0"/>
                  </a:lnTo>
                  <a:close/>
                </a:path>
              </a:pathLst>
            </a:custGeom>
            <a:solidFill>
              <a:srgbClr val="D1E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4691" y="4505020"/>
              <a:ext cx="2129155" cy="1470025"/>
            </a:xfrm>
            <a:custGeom>
              <a:avLst/>
              <a:gdLst/>
              <a:ahLst/>
              <a:cxnLst/>
              <a:rect l="l" t="t" r="r" b="b"/>
              <a:pathLst>
                <a:path w="2129154" h="1470025">
                  <a:moveTo>
                    <a:pt x="2128888" y="0"/>
                  </a:moveTo>
                  <a:lnTo>
                    <a:pt x="0" y="0"/>
                  </a:lnTo>
                  <a:lnTo>
                    <a:pt x="0" y="1469583"/>
                  </a:lnTo>
                  <a:lnTo>
                    <a:pt x="2128888" y="1469583"/>
                  </a:lnTo>
                  <a:lnTo>
                    <a:pt x="2128888" y="0"/>
                  </a:lnTo>
                  <a:close/>
                </a:path>
              </a:pathLst>
            </a:custGeom>
            <a:solidFill>
              <a:srgbClr val="EFF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5813" y="1963592"/>
              <a:ext cx="2129155" cy="4017645"/>
            </a:xfrm>
            <a:custGeom>
              <a:avLst/>
              <a:gdLst/>
              <a:ahLst/>
              <a:cxnLst/>
              <a:rect l="l" t="t" r="r" b="b"/>
              <a:pathLst>
                <a:path w="2129154" h="4017645">
                  <a:moveTo>
                    <a:pt x="0" y="0"/>
                  </a:moveTo>
                  <a:lnTo>
                    <a:pt x="0" y="4017353"/>
                  </a:lnTo>
                </a:path>
                <a:path w="2129154" h="4017645">
                  <a:moveTo>
                    <a:pt x="2128879" y="0"/>
                  </a:moveTo>
                  <a:lnTo>
                    <a:pt x="2128879" y="4017353"/>
                  </a:lnTo>
                </a:path>
              </a:pathLst>
            </a:custGeom>
            <a:ln w="12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579" y="3035441"/>
              <a:ext cx="6399530" cy="0"/>
            </a:xfrm>
            <a:custGeom>
              <a:avLst/>
              <a:gdLst/>
              <a:ahLst/>
              <a:cxnLst/>
              <a:rect l="l" t="t" r="r" b="b"/>
              <a:pathLst>
                <a:path w="6399530">
                  <a:moveTo>
                    <a:pt x="0" y="0"/>
                  </a:moveTo>
                  <a:lnTo>
                    <a:pt x="6399346" y="0"/>
                  </a:lnTo>
                </a:path>
              </a:pathLst>
            </a:custGeom>
            <a:ln w="380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579" y="1963592"/>
              <a:ext cx="6399530" cy="4017645"/>
            </a:xfrm>
            <a:custGeom>
              <a:avLst/>
              <a:gdLst/>
              <a:ahLst/>
              <a:cxnLst/>
              <a:rect l="l" t="t" r="r" b="b"/>
              <a:pathLst>
                <a:path w="6399530" h="4017645">
                  <a:moveTo>
                    <a:pt x="0" y="2541435"/>
                  </a:moveTo>
                  <a:lnTo>
                    <a:pt x="6399346" y="2541435"/>
                  </a:lnTo>
                </a:path>
                <a:path w="6399530" h="4017645">
                  <a:moveTo>
                    <a:pt x="6343" y="0"/>
                  </a:moveTo>
                  <a:lnTo>
                    <a:pt x="6343" y="4017353"/>
                  </a:lnTo>
                </a:path>
                <a:path w="6399530" h="4017645">
                  <a:moveTo>
                    <a:pt x="6393002" y="0"/>
                  </a:moveTo>
                  <a:lnTo>
                    <a:pt x="6393002" y="4017353"/>
                  </a:lnTo>
                </a:path>
                <a:path w="6399530" h="4017645">
                  <a:moveTo>
                    <a:pt x="0" y="6342"/>
                  </a:moveTo>
                  <a:lnTo>
                    <a:pt x="6399346" y="6342"/>
                  </a:lnTo>
                </a:path>
                <a:path w="6399530" h="4017645">
                  <a:moveTo>
                    <a:pt x="0" y="4011011"/>
                  </a:moveTo>
                  <a:lnTo>
                    <a:pt x="6399346" y="4011011"/>
                  </a:lnTo>
                </a:path>
              </a:pathLst>
            </a:custGeom>
            <a:ln w="12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74453" y="2002891"/>
            <a:ext cx="1426210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4"/>
              </a:spcBef>
            </a:pPr>
            <a:r>
              <a:rPr sz="3200" spc="-240" dirty="0">
                <a:solidFill>
                  <a:srgbClr val="FFFFFF"/>
                </a:solidFill>
                <a:latin typeface="DejaVu Sans"/>
                <a:cs typeface="DejaVu Sans"/>
              </a:rPr>
              <a:t>Spam  </a:t>
            </a:r>
            <a:r>
              <a:rPr sz="3200" spc="-155" dirty="0">
                <a:solidFill>
                  <a:srgbClr val="FFFFFF"/>
                </a:solidFill>
                <a:latin typeface="DejaVu Sans"/>
                <a:cs typeface="DejaVu Sans"/>
              </a:rPr>
              <a:t>filtering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3342" y="2002891"/>
            <a:ext cx="1753870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4"/>
              </a:spcBef>
            </a:pPr>
            <a:r>
              <a:rPr sz="3200" spc="-135" dirty="0">
                <a:solidFill>
                  <a:srgbClr val="FFFFFF"/>
                </a:solidFill>
                <a:latin typeface="DejaVu Sans"/>
                <a:cs typeface="DejaVu Sans"/>
              </a:rPr>
              <a:t>Medical  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diagnosis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570" y="3068408"/>
            <a:ext cx="1590040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4"/>
              </a:spcBef>
            </a:pPr>
            <a:r>
              <a:rPr sz="3200" spc="-210" dirty="0">
                <a:solidFill>
                  <a:srgbClr val="FFFFFF"/>
                </a:solidFill>
                <a:latin typeface="DejaVu Sans"/>
                <a:cs typeface="DejaVu Sans"/>
              </a:rPr>
              <a:t>False  negative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5570" y="4537989"/>
            <a:ext cx="1442720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4"/>
              </a:spcBef>
            </a:pPr>
            <a:r>
              <a:rPr sz="3200" spc="-210" dirty="0">
                <a:solidFill>
                  <a:srgbClr val="FFFFFF"/>
                </a:solidFill>
                <a:latin typeface="DejaVu Sans"/>
                <a:cs typeface="DejaVu Sans"/>
              </a:rPr>
              <a:t>False  </a:t>
            </a:r>
            <a:r>
              <a:rPr sz="3200" spc="-175" dirty="0">
                <a:solidFill>
                  <a:srgbClr val="FFFFFF"/>
                </a:solidFill>
                <a:latin typeface="DejaVu Sans"/>
                <a:cs typeface="DejaVu Sans"/>
              </a:rPr>
              <a:t>positive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6523" y="3594201"/>
            <a:ext cx="1564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latin typeface="DejaVu Sans"/>
                <a:cs typeface="DejaVu Sans"/>
              </a:rPr>
              <a:t>Annoying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6523" y="5035677"/>
            <a:ext cx="1589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latin typeface="DejaVu Sans"/>
                <a:cs typeface="DejaVu Sans"/>
              </a:rPr>
              <a:t>Email</a:t>
            </a:r>
            <a:r>
              <a:rPr sz="2800" spc="-204" dirty="0">
                <a:latin typeface="DejaVu Sans"/>
                <a:cs typeface="DejaVu Sans"/>
              </a:rPr>
              <a:t> </a:t>
            </a:r>
            <a:r>
              <a:rPr sz="2800" spc="-114" dirty="0">
                <a:latin typeface="DejaVu Sans"/>
                <a:cs typeface="DejaVu Sans"/>
              </a:rPr>
              <a:t>lost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5115" y="3337674"/>
            <a:ext cx="1823085" cy="8705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</a:pPr>
            <a:r>
              <a:rPr sz="2800" spc="-185" dirty="0">
                <a:latin typeface="DejaVu Sans"/>
                <a:cs typeface="DejaVu Sans"/>
              </a:rPr>
              <a:t>Disease  </a:t>
            </a:r>
            <a:r>
              <a:rPr sz="2800" spc="-85" dirty="0">
                <a:latin typeface="DejaVu Sans"/>
                <a:cs typeface="DejaVu Sans"/>
              </a:rPr>
              <a:t>not</a:t>
            </a:r>
            <a:r>
              <a:rPr sz="2800" spc="-229" dirty="0">
                <a:latin typeface="DejaVu Sans"/>
                <a:cs typeface="DejaVu Sans"/>
              </a:rPr>
              <a:t> </a:t>
            </a:r>
            <a:r>
              <a:rPr sz="2800" spc="-175" dirty="0">
                <a:latin typeface="DejaVu Sans"/>
                <a:cs typeface="DejaVu Sans"/>
              </a:rPr>
              <a:t>treated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9377" y="4836147"/>
            <a:ext cx="1623060" cy="8705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</a:pPr>
            <a:r>
              <a:rPr sz="2800" spc="-165" dirty="0">
                <a:latin typeface="DejaVu Sans"/>
                <a:cs typeface="DejaVu Sans"/>
              </a:rPr>
              <a:t>Wasteful  </a:t>
            </a:r>
            <a:r>
              <a:rPr sz="2800" spc="-175" dirty="0">
                <a:latin typeface="DejaVu Sans"/>
                <a:cs typeface="DejaVu Sans"/>
              </a:rPr>
              <a:t>treatment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38</a:t>
            </a:fld>
            <a:endParaRPr spc="-5" dirty="0"/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52"/>
            <a:ext cx="12176760" cy="111760"/>
            <a:chOff x="0" y="4152"/>
            <a:chExt cx="12176760" cy="111760"/>
          </a:xfrm>
        </p:grpSpPr>
        <p:sp>
          <p:nvSpPr>
            <p:cNvPr id="3" name="object 3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46302" y="1972957"/>
            <a:ext cx="5943600" cy="3997960"/>
          </a:xfrm>
          <a:custGeom>
            <a:avLst/>
            <a:gdLst/>
            <a:ahLst/>
            <a:cxnLst/>
            <a:rect l="l" t="t" r="r" b="b"/>
            <a:pathLst>
              <a:path w="5943600" h="3997960">
                <a:moveTo>
                  <a:pt x="1981149" y="1177340"/>
                </a:moveTo>
                <a:lnTo>
                  <a:pt x="0" y="1177340"/>
                </a:lnTo>
                <a:lnTo>
                  <a:pt x="0" y="2587561"/>
                </a:lnTo>
                <a:lnTo>
                  <a:pt x="0" y="3997782"/>
                </a:lnTo>
                <a:lnTo>
                  <a:pt x="1981149" y="3997782"/>
                </a:lnTo>
                <a:lnTo>
                  <a:pt x="1981149" y="2587561"/>
                </a:lnTo>
                <a:lnTo>
                  <a:pt x="1981149" y="1177340"/>
                </a:lnTo>
                <a:close/>
              </a:path>
              <a:path w="5943600" h="3997960">
                <a:moveTo>
                  <a:pt x="5943422" y="0"/>
                </a:moveTo>
                <a:lnTo>
                  <a:pt x="3962285" y="0"/>
                </a:lnTo>
                <a:lnTo>
                  <a:pt x="1981149" y="0"/>
                </a:lnTo>
                <a:lnTo>
                  <a:pt x="1981149" y="1177340"/>
                </a:lnTo>
                <a:lnTo>
                  <a:pt x="3962285" y="1177340"/>
                </a:lnTo>
                <a:lnTo>
                  <a:pt x="5943422" y="1177340"/>
                </a:lnTo>
                <a:lnTo>
                  <a:pt x="5943422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39965" y="1966615"/>
          <a:ext cx="5951220" cy="3996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010"/>
                <a:gridCol w="1985010"/>
                <a:gridCol w="1981200"/>
              </a:tblGrid>
              <a:tr h="1180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05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10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9835" y="3619029"/>
            <a:ext cx="469265" cy="1856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65"/>
              </a:lnSpc>
            </a:pPr>
            <a:r>
              <a:rPr sz="3200" spc="-155" dirty="0">
                <a:latin typeface="DejaVu Sans"/>
                <a:cs typeface="DejaVu Sans"/>
              </a:rPr>
              <a:t>True</a:t>
            </a:r>
            <a:r>
              <a:rPr sz="3200" spc="-235" dirty="0">
                <a:latin typeface="DejaVu Sans"/>
                <a:cs typeface="DejaVu Sans"/>
              </a:rPr>
              <a:t> </a:t>
            </a:r>
            <a:r>
              <a:rPr sz="3200" spc="-170" dirty="0">
                <a:latin typeface="DejaVu Sans"/>
                <a:cs typeface="DejaVu Sans"/>
              </a:rPr>
              <a:t>label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3191" y="99441"/>
            <a:ext cx="5858510" cy="1785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5830" marR="305435" indent="-913765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Confusion </a:t>
            </a:r>
            <a:r>
              <a:rPr spc="15" dirty="0"/>
              <a:t>matrix </a:t>
            </a:r>
            <a:r>
              <a:rPr spc="500" dirty="0"/>
              <a:t>–  </a:t>
            </a:r>
            <a:r>
              <a:rPr spc="25" dirty="0"/>
              <a:t>binary</a:t>
            </a:r>
            <a:r>
              <a:rPr spc="10" dirty="0"/>
              <a:t> </a:t>
            </a:r>
            <a:r>
              <a:rPr spc="50" dirty="0"/>
              <a:t>classification</a:t>
            </a:r>
          </a:p>
          <a:p>
            <a:pPr marL="3093085">
              <a:lnSpc>
                <a:spcPct val="100000"/>
              </a:lnSpc>
              <a:spcBef>
                <a:spcPts val="420"/>
              </a:spcBef>
            </a:pPr>
            <a:r>
              <a:rPr sz="3200" spc="-140" dirty="0">
                <a:latin typeface="DejaVu Sans"/>
                <a:cs typeface="DejaVu Sans"/>
              </a:rPr>
              <a:t>Predicted</a:t>
            </a:r>
            <a:r>
              <a:rPr sz="3200" spc="-220" dirty="0">
                <a:latin typeface="DejaVu Sans"/>
                <a:cs typeface="DejaVu Sans"/>
              </a:rPr>
              <a:t> </a:t>
            </a:r>
            <a:r>
              <a:rPr sz="3200" spc="-170" dirty="0">
                <a:latin typeface="DejaVu Sans"/>
                <a:cs typeface="DejaVu Sans"/>
              </a:rPr>
              <a:t>label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0182" y="4253231"/>
            <a:ext cx="113060" cy="205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1877" y="4304649"/>
            <a:ext cx="119533" cy="193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50102" y="5589729"/>
            <a:ext cx="310496" cy="204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378491" y="3604221"/>
            <a:ext cx="209550" cy="403860"/>
            <a:chOff x="3378491" y="3604221"/>
            <a:chExt cx="209550" cy="403860"/>
          </a:xfrm>
        </p:grpSpPr>
        <p:sp>
          <p:nvSpPr>
            <p:cNvPr id="38" name="object 38"/>
            <p:cNvSpPr/>
            <p:nvPr/>
          </p:nvSpPr>
          <p:spPr>
            <a:xfrm>
              <a:off x="3392764" y="3657325"/>
              <a:ext cx="137795" cy="336550"/>
            </a:xfrm>
            <a:custGeom>
              <a:avLst/>
              <a:gdLst/>
              <a:ahLst/>
              <a:cxnLst/>
              <a:rect l="l" t="t" r="r" b="b"/>
              <a:pathLst>
                <a:path w="137795" h="336550">
                  <a:moveTo>
                    <a:pt x="40998" y="23012"/>
                  </a:moveTo>
                  <a:lnTo>
                    <a:pt x="40998" y="18697"/>
                  </a:lnTo>
                  <a:lnTo>
                    <a:pt x="39559" y="14742"/>
                  </a:lnTo>
                  <a:lnTo>
                    <a:pt x="38120" y="11506"/>
                  </a:lnTo>
                  <a:lnTo>
                    <a:pt x="36682" y="7910"/>
                  </a:lnTo>
                  <a:lnTo>
                    <a:pt x="34165" y="5033"/>
                  </a:lnTo>
                  <a:lnTo>
                    <a:pt x="32726" y="2876"/>
                  </a:lnTo>
                  <a:lnTo>
                    <a:pt x="30568" y="1438"/>
                  </a:lnTo>
                  <a:lnTo>
                    <a:pt x="29130" y="359"/>
                  </a:lnTo>
                  <a:lnTo>
                    <a:pt x="27691" y="359"/>
                  </a:lnTo>
                  <a:lnTo>
                    <a:pt x="26253" y="0"/>
                  </a:lnTo>
                  <a:lnTo>
                    <a:pt x="21577" y="33798"/>
                  </a:lnTo>
                  <a:lnTo>
                    <a:pt x="21577" y="47462"/>
                  </a:lnTo>
                  <a:lnTo>
                    <a:pt x="32726" y="93846"/>
                  </a:lnTo>
                  <a:lnTo>
                    <a:pt x="66172" y="142027"/>
                  </a:lnTo>
                  <a:lnTo>
                    <a:pt x="81276" y="157848"/>
                  </a:lnTo>
                  <a:lnTo>
                    <a:pt x="96021" y="174028"/>
                  </a:lnTo>
                  <a:lnTo>
                    <a:pt x="121915" y="205670"/>
                  </a:lnTo>
                  <a:lnTo>
                    <a:pt x="137738" y="252413"/>
                  </a:lnTo>
                  <a:lnTo>
                    <a:pt x="136300" y="267155"/>
                  </a:lnTo>
                  <a:lnTo>
                    <a:pt x="108608" y="305269"/>
                  </a:lnTo>
                  <a:lnTo>
                    <a:pt x="67610" y="330798"/>
                  </a:lnTo>
                  <a:lnTo>
                    <a:pt x="42436" y="336191"/>
                  </a:lnTo>
                  <a:lnTo>
                    <a:pt x="31287" y="335113"/>
                  </a:lnTo>
                  <a:lnTo>
                    <a:pt x="22297" y="328281"/>
                  </a:lnTo>
                  <a:lnTo>
                    <a:pt x="14385" y="317135"/>
                  </a:lnTo>
                  <a:lnTo>
                    <a:pt x="7552" y="301314"/>
                  </a:lnTo>
                  <a:lnTo>
                    <a:pt x="3236" y="282257"/>
                  </a:lnTo>
                  <a:lnTo>
                    <a:pt x="0" y="260324"/>
                  </a:lnTo>
                </a:path>
              </a:pathLst>
            </a:custGeom>
            <a:ln w="28546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00071" y="3604221"/>
              <a:ext cx="187859" cy="792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3617287" y="3667503"/>
            <a:ext cx="186783" cy="218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3395" y="5063219"/>
            <a:ext cx="153035" cy="329565"/>
          </a:xfrm>
          <a:custGeom>
            <a:avLst/>
            <a:gdLst/>
            <a:ahLst/>
            <a:cxnLst/>
            <a:rect l="l" t="t" r="r" b="b"/>
            <a:pathLst>
              <a:path w="153035" h="329564">
                <a:moveTo>
                  <a:pt x="719" y="10067"/>
                </a:moveTo>
                <a:lnTo>
                  <a:pt x="0" y="10067"/>
                </a:lnTo>
                <a:lnTo>
                  <a:pt x="0" y="8989"/>
                </a:lnTo>
                <a:lnTo>
                  <a:pt x="48909" y="0"/>
                </a:lnTo>
                <a:lnTo>
                  <a:pt x="63295" y="0"/>
                </a:lnTo>
                <a:lnTo>
                  <a:pt x="101056" y="11506"/>
                </a:lnTo>
                <a:lnTo>
                  <a:pt x="124792" y="38473"/>
                </a:lnTo>
                <a:lnTo>
                  <a:pt x="124072" y="44945"/>
                </a:lnTo>
                <a:lnTo>
                  <a:pt x="84873" y="69036"/>
                </a:lnTo>
                <a:lnTo>
                  <a:pt x="69768" y="74429"/>
                </a:lnTo>
                <a:lnTo>
                  <a:pt x="56462" y="79463"/>
                </a:lnTo>
                <a:lnTo>
                  <a:pt x="43875" y="84497"/>
                </a:lnTo>
                <a:lnTo>
                  <a:pt x="34165" y="89890"/>
                </a:lnTo>
                <a:lnTo>
                  <a:pt x="27332" y="96003"/>
                </a:lnTo>
                <a:lnTo>
                  <a:pt x="25174" y="101396"/>
                </a:lnTo>
                <a:lnTo>
                  <a:pt x="25174" y="107869"/>
                </a:lnTo>
                <a:lnTo>
                  <a:pt x="30568" y="114341"/>
                </a:lnTo>
                <a:lnTo>
                  <a:pt x="39559" y="121172"/>
                </a:lnTo>
                <a:lnTo>
                  <a:pt x="52146" y="128723"/>
                </a:lnTo>
                <a:lnTo>
                  <a:pt x="66891" y="137353"/>
                </a:lnTo>
                <a:lnTo>
                  <a:pt x="83074" y="147421"/>
                </a:lnTo>
                <a:lnTo>
                  <a:pt x="117599" y="172950"/>
                </a:lnTo>
                <a:lnTo>
                  <a:pt x="142773" y="203153"/>
                </a:lnTo>
                <a:lnTo>
                  <a:pt x="152483" y="235154"/>
                </a:lnTo>
                <a:lnTo>
                  <a:pt x="151045" y="249896"/>
                </a:lnTo>
                <a:lnTo>
                  <a:pt x="119757" y="291246"/>
                </a:lnTo>
                <a:lnTo>
                  <a:pt x="73724" y="320730"/>
                </a:lnTo>
                <a:lnTo>
                  <a:pt x="48190" y="329000"/>
                </a:lnTo>
                <a:lnTo>
                  <a:pt x="38480" y="329000"/>
                </a:lnTo>
                <a:lnTo>
                  <a:pt x="32726" y="325764"/>
                </a:lnTo>
                <a:lnTo>
                  <a:pt x="29849" y="318573"/>
                </a:lnTo>
                <a:lnTo>
                  <a:pt x="30568" y="308505"/>
                </a:lnTo>
                <a:lnTo>
                  <a:pt x="35603" y="295920"/>
                </a:lnTo>
                <a:lnTo>
                  <a:pt x="44594" y="282257"/>
                </a:lnTo>
                <a:lnTo>
                  <a:pt x="56462" y="267515"/>
                </a:lnTo>
              </a:path>
            </a:pathLst>
          </a:custGeom>
          <a:ln w="28546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5645251" y="5049666"/>
            <a:ext cx="242570" cy="335280"/>
            <a:chOff x="5645251" y="5049666"/>
            <a:chExt cx="242570" cy="335280"/>
          </a:xfrm>
        </p:grpSpPr>
        <p:sp>
          <p:nvSpPr>
            <p:cNvPr id="43" name="object 43"/>
            <p:cNvSpPr/>
            <p:nvPr/>
          </p:nvSpPr>
          <p:spPr>
            <a:xfrm>
              <a:off x="5669233" y="5108524"/>
              <a:ext cx="110489" cy="262255"/>
            </a:xfrm>
            <a:custGeom>
              <a:avLst/>
              <a:gdLst/>
              <a:ahLst/>
              <a:cxnLst/>
              <a:rect l="l" t="t" r="r" b="b"/>
              <a:pathLst>
                <a:path w="110489" h="262254">
                  <a:moveTo>
                    <a:pt x="37042" y="2516"/>
                  </a:moveTo>
                  <a:lnTo>
                    <a:pt x="35603" y="359"/>
                  </a:lnTo>
                  <a:lnTo>
                    <a:pt x="33445" y="0"/>
                  </a:lnTo>
                  <a:lnTo>
                    <a:pt x="29849" y="0"/>
                  </a:lnTo>
                  <a:lnTo>
                    <a:pt x="8990" y="45305"/>
                  </a:lnTo>
                  <a:lnTo>
                    <a:pt x="8990" y="58608"/>
                  </a:lnTo>
                  <a:lnTo>
                    <a:pt x="20858" y="99958"/>
                  </a:lnTo>
                  <a:lnTo>
                    <a:pt x="48190" y="136993"/>
                  </a:lnTo>
                  <a:lnTo>
                    <a:pt x="69768" y="157848"/>
                  </a:lnTo>
                  <a:lnTo>
                    <a:pt x="80917" y="168275"/>
                  </a:lnTo>
                  <a:lnTo>
                    <a:pt x="108608" y="204232"/>
                  </a:lnTo>
                  <a:lnTo>
                    <a:pt x="110047" y="211782"/>
                  </a:lnTo>
                  <a:lnTo>
                    <a:pt x="110047" y="219333"/>
                  </a:lnTo>
                  <a:lnTo>
                    <a:pt x="80197" y="245581"/>
                  </a:lnTo>
                  <a:lnTo>
                    <a:pt x="44594" y="260324"/>
                  </a:lnTo>
                  <a:lnTo>
                    <a:pt x="33445" y="261762"/>
                  </a:lnTo>
                  <a:lnTo>
                    <a:pt x="23735" y="261043"/>
                  </a:lnTo>
                  <a:lnTo>
                    <a:pt x="15464" y="256728"/>
                  </a:lnTo>
                  <a:lnTo>
                    <a:pt x="8271" y="247739"/>
                  </a:lnTo>
                  <a:lnTo>
                    <a:pt x="2877" y="235154"/>
                  </a:lnTo>
                  <a:lnTo>
                    <a:pt x="0" y="219333"/>
                  </a:lnTo>
                </a:path>
              </a:pathLst>
            </a:custGeom>
            <a:ln w="28546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45251" y="5049666"/>
              <a:ext cx="242523" cy="921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5368221" y="3685731"/>
            <a:ext cx="73660" cy="307340"/>
          </a:xfrm>
          <a:custGeom>
            <a:avLst/>
            <a:gdLst/>
            <a:ahLst/>
            <a:cxnLst/>
            <a:rect l="l" t="t" r="r" b="b"/>
            <a:pathLst>
              <a:path w="73660" h="307339">
                <a:moveTo>
                  <a:pt x="73364" y="3595"/>
                </a:moveTo>
                <a:lnTo>
                  <a:pt x="70487" y="1438"/>
                </a:lnTo>
                <a:lnTo>
                  <a:pt x="67610" y="0"/>
                </a:lnTo>
                <a:lnTo>
                  <a:pt x="63654" y="359"/>
                </a:lnTo>
                <a:lnTo>
                  <a:pt x="46752" y="41349"/>
                </a:lnTo>
                <a:lnTo>
                  <a:pt x="44594" y="89531"/>
                </a:lnTo>
                <a:lnTo>
                  <a:pt x="43155" y="109666"/>
                </a:lnTo>
                <a:lnTo>
                  <a:pt x="37042" y="154252"/>
                </a:lnTo>
                <a:lnTo>
                  <a:pt x="25893" y="200636"/>
                </a:lnTo>
                <a:lnTo>
                  <a:pt x="19060" y="222929"/>
                </a:lnTo>
                <a:lnTo>
                  <a:pt x="12587" y="244143"/>
                </a:lnTo>
                <a:lnTo>
                  <a:pt x="6473" y="262481"/>
                </a:lnTo>
                <a:lnTo>
                  <a:pt x="2877" y="278302"/>
                </a:lnTo>
                <a:lnTo>
                  <a:pt x="719" y="290886"/>
                </a:lnTo>
                <a:lnTo>
                  <a:pt x="0" y="300235"/>
                </a:lnTo>
                <a:lnTo>
                  <a:pt x="0" y="305629"/>
                </a:lnTo>
                <a:lnTo>
                  <a:pt x="3596" y="307067"/>
                </a:lnTo>
                <a:lnTo>
                  <a:pt x="8631" y="305629"/>
                </a:lnTo>
              </a:path>
            </a:pathLst>
          </a:custGeom>
          <a:ln w="28547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03196" y="3740135"/>
            <a:ext cx="228500" cy="241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80851" y="5120390"/>
            <a:ext cx="297180" cy="452120"/>
          </a:xfrm>
          <a:custGeom>
            <a:avLst/>
            <a:gdLst/>
            <a:ahLst/>
            <a:cxnLst/>
            <a:rect l="l" t="t" r="r" b="b"/>
            <a:pathLst>
              <a:path w="297179" h="452120">
                <a:moveTo>
                  <a:pt x="50708" y="2157"/>
                </a:moveTo>
                <a:lnTo>
                  <a:pt x="50708" y="1078"/>
                </a:lnTo>
                <a:lnTo>
                  <a:pt x="50708" y="719"/>
                </a:lnTo>
                <a:lnTo>
                  <a:pt x="49269" y="0"/>
                </a:lnTo>
                <a:lnTo>
                  <a:pt x="47831" y="359"/>
                </a:lnTo>
                <a:lnTo>
                  <a:pt x="46032" y="2516"/>
                </a:lnTo>
                <a:lnTo>
                  <a:pt x="44594" y="6472"/>
                </a:lnTo>
                <a:lnTo>
                  <a:pt x="43155" y="11865"/>
                </a:lnTo>
                <a:lnTo>
                  <a:pt x="40998" y="19775"/>
                </a:lnTo>
                <a:lnTo>
                  <a:pt x="38840" y="30203"/>
                </a:lnTo>
                <a:lnTo>
                  <a:pt x="37401" y="43147"/>
                </a:lnTo>
                <a:lnTo>
                  <a:pt x="34884" y="58968"/>
                </a:lnTo>
                <a:lnTo>
                  <a:pt x="33445" y="77306"/>
                </a:lnTo>
                <a:lnTo>
                  <a:pt x="32007" y="97801"/>
                </a:lnTo>
                <a:lnTo>
                  <a:pt x="29849" y="119734"/>
                </a:lnTo>
                <a:lnTo>
                  <a:pt x="29130" y="142027"/>
                </a:lnTo>
                <a:lnTo>
                  <a:pt x="29130" y="162163"/>
                </a:lnTo>
                <a:lnTo>
                  <a:pt x="29130" y="180500"/>
                </a:lnTo>
                <a:lnTo>
                  <a:pt x="53585" y="218614"/>
                </a:lnTo>
                <a:lnTo>
                  <a:pt x="77320" y="221850"/>
                </a:lnTo>
                <a:lnTo>
                  <a:pt x="90986" y="221850"/>
                </a:lnTo>
                <a:lnTo>
                  <a:pt x="105012" y="222569"/>
                </a:lnTo>
                <a:lnTo>
                  <a:pt x="142054" y="235154"/>
                </a:lnTo>
                <a:lnTo>
                  <a:pt x="166509" y="264638"/>
                </a:lnTo>
                <a:lnTo>
                  <a:pt x="171903" y="291246"/>
                </a:lnTo>
                <a:lnTo>
                  <a:pt x="171903" y="305988"/>
                </a:lnTo>
                <a:lnTo>
                  <a:pt x="153203" y="353450"/>
                </a:lnTo>
                <a:lnTo>
                  <a:pt x="128028" y="386530"/>
                </a:lnTo>
                <a:lnTo>
                  <a:pt x="95302" y="417093"/>
                </a:lnTo>
                <a:lnTo>
                  <a:pt x="60418" y="440824"/>
                </a:lnTo>
                <a:lnTo>
                  <a:pt x="28410" y="451611"/>
                </a:lnTo>
                <a:lnTo>
                  <a:pt x="16543" y="451611"/>
                </a:lnTo>
                <a:lnTo>
                  <a:pt x="7552" y="445858"/>
                </a:lnTo>
                <a:lnTo>
                  <a:pt x="2517" y="433993"/>
                </a:lnTo>
                <a:lnTo>
                  <a:pt x="0" y="416734"/>
                </a:lnTo>
                <a:lnTo>
                  <a:pt x="0" y="395160"/>
                </a:lnTo>
              </a:path>
              <a:path w="297179" h="452120">
                <a:moveTo>
                  <a:pt x="40278" y="25888"/>
                </a:moveTo>
                <a:lnTo>
                  <a:pt x="86311" y="8269"/>
                </a:lnTo>
                <a:lnTo>
                  <a:pt x="124432" y="4314"/>
                </a:lnTo>
                <a:lnTo>
                  <a:pt x="170465" y="2157"/>
                </a:lnTo>
                <a:lnTo>
                  <a:pt x="193481" y="1438"/>
                </a:lnTo>
                <a:lnTo>
                  <a:pt x="215779" y="1797"/>
                </a:lnTo>
                <a:lnTo>
                  <a:pt x="236637" y="3595"/>
                </a:lnTo>
                <a:lnTo>
                  <a:pt x="254259" y="5753"/>
                </a:lnTo>
                <a:lnTo>
                  <a:pt x="270083" y="7910"/>
                </a:lnTo>
                <a:lnTo>
                  <a:pt x="281951" y="8629"/>
                </a:lnTo>
                <a:lnTo>
                  <a:pt x="290942" y="9348"/>
                </a:lnTo>
                <a:lnTo>
                  <a:pt x="296696" y="8269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39</a:t>
            </a:fld>
            <a:endParaRPr spc="-5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698" y="78257"/>
            <a:ext cx="9420225" cy="55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15" dirty="0"/>
              <a:t>Positive </a:t>
            </a:r>
            <a:r>
              <a:rPr sz="3500" dirty="0"/>
              <a:t>reviews </a:t>
            </a:r>
            <a:r>
              <a:rPr sz="3500" spc="70" dirty="0"/>
              <a:t>not </a:t>
            </a:r>
            <a:r>
              <a:rPr sz="3500" spc="10" dirty="0"/>
              <a:t>positive </a:t>
            </a:r>
            <a:r>
              <a:rPr sz="3500" spc="70" dirty="0"/>
              <a:t>about</a:t>
            </a:r>
            <a:r>
              <a:rPr sz="3500" spc="235" dirty="0"/>
              <a:t> </a:t>
            </a:r>
            <a:r>
              <a:rPr sz="3500" spc="25" dirty="0"/>
              <a:t>everything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77801" y="182776"/>
            <a:ext cx="2282190" cy="1682750"/>
            <a:chOff x="77801" y="182776"/>
            <a:chExt cx="2282190" cy="1682750"/>
          </a:xfrm>
        </p:grpSpPr>
        <p:sp>
          <p:nvSpPr>
            <p:cNvPr id="4" name="object 4"/>
            <p:cNvSpPr/>
            <p:nvPr/>
          </p:nvSpPr>
          <p:spPr>
            <a:xfrm>
              <a:off x="83555" y="277787"/>
              <a:ext cx="2274491" cy="15873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315" y="192290"/>
              <a:ext cx="2263238" cy="6225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57" y="187533"/>
              <a:ext cx="2272665" cy="632460"/>
            </a:xfrm>
            <a:custGeom>
              <a:avLst/>
              <a:gdLst/>
              <a:ahLst/>
              <a:cxnLst/>
              <a:rect l="l" t="t" r="r" b="b"/>
              <a:pathLst>
                <a:path w="2272665" h="632460">
                  <a:moveTo>
                    <a:pt x="0" y="0"/>
                  </a:moveTo>
                  <a:lnTo>
                    <a:pt x="2272555" y="0"/>
                  </a:lnTo>
                  <a:lnTo>
                    <a:pt x="2272555" y="631852"/>
                  </a:lnTo>
                  <a:lnTo>
                    <a:pt x="0" y="631852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2201" y="1855330"/>
            <a:ext cx="3565249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490" dirty="0">
                <a:latin typeface="DejaVu Sans"/>
                <a:cs typeface="DejaVu Sans"/>
              </a:rPr>
              <a:t>Sample</a:t>
            </a:r>
            <a:r>
              <a:rPr sz="3600" b="1" spc="-355" dirty="0">
                <a:latin typeface="DejaVu Sans"/>
                <a:cs typeface="DejaVu Sans"/>
              </a:rPr>
              <a:t> </a:t>
            </a:r>
            <a:r>
              <a:rPr sz="3600" b="1" spc="-465" dirty="0">
                <a:latin typeface="DejaVu Sans"/>
                <a:cs typeface="DejaVu Sans"/>
              </a:rPr>
              <a:t>review: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948" y="2497188"/>
            <a:ext cx="4872355" cy="1383665"/>
          </a:xfrm>
          <a:prstGeom prst="rect">
            <a:avLst/>
          </a:prstGeom>
          <a:solidFill>
            <a:srgbClr val="C02690"/>
          </a:solidFill>
          <a:ln w="25369">
            <a:solidFill>
              <a:srgbClr val="941B6E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 marR="299085">
              <a:lnSpc>
                <a:spcPct val="99600"/>
              </a:lnSpc>
              <a:spcBef>
                <a:spcPts val="370"/>
              </a:spcBef>
            </a:pP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Watching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chefs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create 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incredible </a:t>
            </a: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edible </a:t>
            </a:r>
            <a:r>
              <a:rPr sz="2800" spc="-195" dirty="0">
                <a:solidFill>
                  <a:srgbClr val="FFFFFF"/>
                </a:solidFill>
                <a:latin typeface="DejaVu Sans"/>
                <a:cs typeface="DejaVu Sans"/>
              </a:rPr>
              <a:t>art </a:t>
            </a:r>
            <a:r>
              <a:rPr sz="2800" spc="-185" dirty="0">
                <a:solidFill>
                  <a:srgbClr val="FFFFFF"/>
                </a:solidFill>
                <a:latin typeface="DejaVu Sans"/>
                <a:cs typeface="DejaVu Sans"/>
              </a:rPr>
              <a:t>made 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2800" u="heavy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experience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DejaVu Sans"/>
                <a:cs typeface="DejaVu Sans"/>
              </a:rPr>
              <a:t>very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unique.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948" y="4288256"/>
            <a:ext cx="4872355" cy="953135"/>
          </a:xfrm>
          <a:prstGeom prst="rect">
            <a:avLst/>
          </a:prstGeom>
          <a:solidFill>
            <a:srgbClr val="009ECF"/>
          </a:solidFill>
          <a:ln w="25369">
            <a:solidFill>
              <a:srgbClr val="0079A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0805" marR="142240">
              <a:lnSpc>
                <a:spcPts val="3300"/>
              </a:lnSpc>
              <a:spcBef>
                <a:spcPts val="515"/>
              </a:spcBef>
            </a:pP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My </a:t>
            </a:r>
            <a:r>
              <a:rPr sz="2800" spc="-114" dirty="0">
                <a:solidFill>
                  <a:srgbClr val="FFFFFF"/>
                </a:solidFill>
                <a:latin typeface="DejaVu Sans"/>
                <a:cs typeface="DejaVu Sans"/>
              </a:rPr>
              <a:t>wife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tried </a:t>
            </a:r>
            <a:r>
              <a:rPr sz="2800" spc="-150" dirty="0">
                <a:solidFill>
                  <a:srgbClr val="FFFFFF"/>
                </a:solidFill>
                <a:latin typeface="DejaVu Sans"/>
                <a:cs typeface="DejaVu Sans"/>
              </a:rPr>
              <a:t>their </a:t>
            </a:r>
            <a:r>
              <a:rPr sz="2800" u="heavy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ramen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and </a:t>
            </a: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it </a:t>
            </a:r>
            <a:r>
              <a:rPr sz="2800" spc="-180" dirty="0">
                <a:solidFill>
                  <a:srgbClr val="FFFFFF"/>
                </a:solidFill>
                <a:latin typeface="DejaVu Sans"/>
                <a:cs typeface="DejaVu Sans"/>
              </a:rPr>
              <a:t>was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pretty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forgettable.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521" y="5648954"/>
            <a:ext cx="4878705" cy="953135"/>
          </a:xfrm>
          <a:prstGeom prst="rect">
            <a:avLst/>
          </a:prstGeom>
          <a:solidFill>
            <a:srgbClr val="95C500"/>
          </a:solidFill>
          <a:ln w="25369">
            <a:solidFill>
              <a:srgbClr val="7299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0805" marR="483234">
              <a:lnSpc>
                <a:spcPts val="3300"/>
              </a:lnSpc>
              <a:spcBef>
                <a:spcPts val="515"/>
              </a:spcBef>
            </a:pP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All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2800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sushi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DejaVu Sans"/>
                <a:cs typeface="DejaVu Sans"/>
              </a:rPr>
              <a:t>was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delicious!  </a:t>
            </a:r>
            <a:r>
              <a:rPr sz="2800" spc="-190" dirty="0">
                <a:solidFill>
                  <a:srgbClr val="FFFFFF"/>
                </a:solidFill>
                <a:latin typeface="DejaVu Sans"/>
                <a:cs typeface="DejaVu Sans"/>
              </a:rPr>
              <a:t>Easily </a:t>
            </a:r>
            <a:r>
              <a:rPr sz="2800" spc="-175" dirty="0">
                <a:solidFill>
                  <a:srgbClr val="FFFFFF"/>
                </a:solidFill>
                <a:latin typeface="DejaVu Sans"/>
                <a:cs typeface="DejaVu Sans"/>
              </a:rPr>
              <a:t>best </a:t>
            </a:r>
            <a:r>
              <a:rPr sz="2800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sushi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2800" spc="-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DejaVu Sans"/>
                <a:cs typeface="DejaVu Sans"/>
              </a:rPr>
              <a:t>Seattle.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2007" y="880757"/>
            <a:ext cx="2251075" cy="1445260"/>
          </a:xfrm>
          <a:custGeom>
            <a:avLst/>
            <a:gdLst/>
            <a:ahLst/>
            <a:cxnLst/>
            <a:rect l="l" t="t" r="r" b="b"/>
            <a:pathLst>
              <a:path w="2251075" h="1445260">
                <a:moveTo>
                  <a:pt x="2250617" y="0"/>
                </a:moveTo>
                <a:lnTo>
                  <a:pt x="0" y="0"/>
                </a:lnTo>
                <a:lnTo>
                  <a:pt x="0" y="1444790"/>
                </a:lnTo>
                <a:lnTo>
                  <a:pt x="2250617" y="1444790"/>
                </a:lnTo>
                <a:lnTo>
                  <a:pt x="2250617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02007" y="880757"/>
            <a:ext cx="2251075" cy="1445260"/>
          </a:xfrm>
          <a:prstGeom prst="rect">
            <a:avLst/>
          </a:prstGeom>
          <a:ln w="25370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200" spc="-175" dirty="0">
                <a:solidFill>
                  <a:srgbClr val="FFFFFF"/>
                </a:solidFill>
                <a:latin typeface="DejaVu Sans"/>
                <a:cs typeface="DejaVu Sans"/>
              </a:rPr>
              <a:t>Experience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76873" y="1426565"/>
            <a:ext cx="890544" cy="837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987632" y="1350810"/>
            <a:ext cx="3116580" cy="5308600"/>
            <a:chOff x="4987632" y="1350810"/>
            <a:chExt cx="3116580" cy="5308600"/>
          </a:xfrm>
        </p:grpSpPr>
        <p:sp>
          <p:nvSpPr>
            <p:cNvPr id="15" name="object 15"/>
            <p:cNvSpPr/>
            <p:nvPr/>
          </p:nvSpPr>
          <p:spPr>
            <a:xfrm>
              <a:off x="4987632" y="1350810"/>
              <a:ext cx="985057" cy="1916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60860" y="1655743"/>
              <a:ext cx="620395" cy="1533525"/>
            </a:xfrm>
            <a:custGeom>
              <a:avLst/>
              <a:gdLst/>
              <a:ahLst/>
              <a:cxnLst/>
              <a:rect l="l" t="t" r="r" b="b"/>
              <a:pathLst>
                <a:path w="620395" h="1533525">
                  <a:moveTo>
                    <a:pt x="0" y="1533099"/>
                  </a:moveTo>
                  <a:lnTo>
                    <a:pt x="620110" y="0"/>
                  </a:lnTo>
                </a:path>
              </a:pathLst>
            </a:custGeom>
            <a:ln w="57090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5818" y="1603235"/>
              <a:ext cx="241935" cy="277495"/>
            </a:xfrm>
            <a:custGeom>
              <a:avLst/>
              <a:gdLst/>
              <a:ahLst/>
              <a:cxnLst/>
              <a:rect l="l" t="t" r="r" b="b"/>
              <a:pathLst>
                <a:path w="241935" h="277494">
                  <a:moveTo>
                    <a:pt x="221598" y="105016"/>
                  </a:moveTo>
                  <a:lnTo>
                    <a:pt x="163910" y="105016"/>
                  </a:lnTo>
                  <a:lnTo>
                    <a:pt x="185310" y="252806"/>
                  </a:lnTo>
                  <a:lnTo>
                    <a:pt x="189123" y="263475"/>
                  </a:lnTo>
                  <a:lnTo>
                    <a:pt x="196478" y="271575"/>
                  </a:lnTo>
                  <a:lnTo>
                    <a:pt x="206336" y="276328"/>
                  </a:lnTo>
                  <a:lnTo>
                    <a:pt x="217657" y="276961"/>
                  </a:lnTo>
                  <a:lnTo>
                    <a:pt x="228328" y="273148"/>
                  </a:lnTo>
                  <a:lnTo>
                    <a:pt x="236431" y="265795"/>
                  </a:lnTo>
                  <a:lnTo>
                    <a:pt x="241185" y="255941"/>
                  </a:lnTo>
                  <a:lnTo>
                    <a:pt x="241812" y="244627"/>
                  </a:lnTo>
                  <a:lnTo>
                    <a:pt x="221598" y="105016"/>
                  </a:lnTo>
                  <a:close/>
                </a:path>
                <a:path w="241935" h="277494">
                  <a:moveTo>
                    <a:pt x="206392" y="0"/>
                  </a:moveTo>
                  <a:lnTo>
                    <a:pt x="10850" y="151231"/>
                  </a:lnTo>
                  <a:lnTo>
                    <a:pt x="3433" y="159806"/>
                  </a:lnTo>
                  <a:lnTo>
                    <a:pt x="0" y="170195"/>
                  </a:lnTo>
                  <a:lnTo>
                    <a:pt x="711" y="181113"/>
                  </a:lnTo>
                  <a:lnTo>
                    <a:pt x="5732" y="191274"/>
                  </a:lnTo>
                  <a:lnTo>
                    <a:pt x="14309" y="198691"/>
                  </a:lnTo>
                  <a:lnTo>
                    <a:pt x="24703" y="202123"/>
                  </a:lnTo>
                  <a:lnTo>
                    <a:pt x="35625" y="201408"/>
                  </a:lnTo>
                  <a:lnTo>
                    <a:pt x="45788" y="196380"/>
                  </a:lnTo>
                  <a:lnTo>
                    <a:pt x="163910" y="105016"/>
                  </a:lnTo>
                  <a:lnTo>
                    <a:pt x="221598" y="105016"/>
                  </a:lnTo>
                  <a:lnTo>
                    <a:pt x="206392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33338" y="2644495"/>
              <a:ext cx="2387955" cy="1789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4792" y="2615955"/>
              <a:ext cx="2445385" cy="1847214"/>
            </a:xfrm>
            <a:custGeom>
              <a:avLst/>
              <a:gdLst/>
              <a:ahLst/>
              <a:cxnLst/>
              <a:rect l="l" t="t" r="r" b="b"/>
              <a:pathLst>
                <a:path w="2445384" h="1847214">
                  <a:moveTo>
                    <a:pt x="0" y="0"/>
                  </a:moveTo>
                  <a:lnTo>
                    <a:pt x="2445021" y="0"/>
                  </a:lnTo>
                  <a:lnTo>
                    <a:pt x="2445021" y="1846803"/>
                  </a:lnTo>
                  <a:lnTo>
                    <a:pt x="0" y="1846803"/>
                  </a:lnTo>
                  <a:lnTo>
                    <a:pt x="0" y="0"/>
                  </a:lnTo>
                  <a:close/>
                </a:path>
              </a:pathLst>
            </a:custGeom>
            <a:ln w="57084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7632" y="3287687"/>
              <a:ext cx="918556" cy="15544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60860" y="3590740"/>
              <a:ext cx="548640" cy="1174115"/>
            </a:xfrm>
            <a:custGeom>
              <a:avLst/>
              <a:gdLst/>
              <a:ahLst/>
              <a:cxnLst/>
              <a:rect l="l" t="t" r="r" b="b"/>
              <a:pathLst>
                <a:path w="548639" h="1174114">
                  <a:moveTo>
                    <a:pt x="0" y="1173995"/>
                  </a:moveTo>
                  <a:lnTo>
                    <a:pt x="548322" y="0"/>
                  </a:lnTo>
                </a:path>
              </a:pathLst>
            </a:custGeom>
            <a:ln w="57089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8099" y="3539413"/>
              <a:ext cx="238125" cy="277495"/>
            </a:xfrm>
            <a:custGeom>
              <a:avLst/>
              <a:gdLst/>
              <a:ahLst/>
              <a:cxnLst/>
              <a:rect l="l" t="t" r="r" b="b"/>
              <a:pathLst>
                <a:path w="238125" h="277495">
                  <a:moveTo>
                    <a:pt x="224438" y="102641"/>
                  </a:moveTo>
                  <a:lnTo>
                    <a:pt x="167106" y="102641"/>
                  </a:lnTo>
                  <a:lnTo>
                    <a:pt x="180720" y="251345"/>
                  </a:lnTo>
                  <a:lnTo>
                    <a:pt x="183965" y="262204"/>
                  </a:lnTo>
                  <a:lnTo>
                    <a:pt x="190880" y="270679"/>
                  </a:lnTo>
                  <a:lnTo>
                    <a:pt x="200473" y="275943"/>
                  </a:lnTo>
                  <a:lnTo>
                    <a:pt x="211747" y="277164"/>
                  </a:lnTo>
                  <a:lnTo>
                    <a:pt x="222605" y="273918"/>
                  </a:lnTo>
                  <a:lnTo>
                    <a:pt x="231081" y="267000"/>
                  </a:lnTo>
                  <a:lnTo>
                    <a:pt x="236344" y="257406"/>
                  </a:lnTo>
                  <a:lnTo>
                    <a:pt x="237566" y="246138"/>
                  </a:lnTo>
                  <a:lnTo>
                    <a:pt x="224438" y="102641"/>
                  </a:lnTo>
                  <a:close/>
                </a:path>
                <a:path w="238125" h="277495">
                  <a:moveTo>
                    <a:pt x="215049" y="0"/>
                  </a:moveTo>
                  <a:lnTo>
                    <a:pt x="11836" y="140754"/>
                  </a:lnTo>
                  <a:lnTo>
                    <a:pt x="3976" y="148925"/>
                  </a:lnTo>
                  <a:lnTo>
                    <a:pt x="0" y="159119"/>
                  </a:lnTo>
                  <a:lnTo>
                    <a:pt x="138" y="170059"/>
                  </a:lnTo>
                  <a:lnTo>
                    <a:pt x="4622" y="180466"/>
                  </a:lnTo>
                  <a:lnTo>
                    <a:pt x="12794" y="188319"/>
                  </a:lnTo>
                  <a:lnTo>
                    <a:pt x="22990" y="192293"/>
                  </a:lnTo>
                  <a:lnTo>
                    <a:pt x="33933" y="192157"/>
                  </a:lnTo>
                  <a:lnTo>
                    <a:pt x="44348" y="187680"/>
                  </a:lnTo>
                  <a:lnTo>
                    <a:pt x="167106" y="102641"/>
                  </a:lnTo>
                  <a:lnTo>
                    <a:pt x="224438" y="102641"/>
                  </a:lnTo>
                  <a:lnTo>
                    <a:pt x="215049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08243" y="4753166"/>
              <a:ext cx="2438158" cy="184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9697" y="4724625"/>
              <a:ext cx="2495550" cy="1906270"/>
            </a:xfrm>
            <a:custGeom>
              <a:avLst/>
              <a:gdLst/>
              <a:ahLst/>
              <a:cxnLst/>
              <a:rect l="l" t="t" r="r" b="b"/>
              <a:pathLst>
                <a:path w="2495550" h="1906270">
                  <a:moveTo>
                    <a:pt x="0" y="0"/>
                  </a:moveTo>
                  <a:lnTo>
                    <a:pt x="2495379" y="0"/>
                  </a:lnTo>
                  <a:lnTo>
                    <a:pt x="2495379" y="1905861"/>
                  </a:lnTo>
                  <a:lnTo>
                    <a:pt x="0" y="1905861"/>
                  </a:lnTo>
                  <a:lnTo>
                    <a:pt x="0" y="0"/>
                  </a:lnTo>
                  <a:close/>
                </a:path>
              </a:pathLst>
            </a:custGeom>
            <a:ln w="57084">
              <a:solidFill>
                <a:srgbClr val="95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5951" y="5424054"/>
              <a:ext cx="885305" cy="7897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60860" y="5713687"/>
              <a:ext cx="504190" cy="412115"/>
            </a:xfrm>
            <a:custGeom>
              <a:avLst/>
              <a:gdLst/>
              <a:ahLst/>
              <a:cxnLst/>
              <a:rect l="l" t="t" r="r" b="b"/>
              <a:pathLst>
                <a:path w="504189" h="412114">
                  <a:moveTo>
                    <a:pt x="0" y="411743"/>
                  </a:moveTo>
                  <a:lnTo>
                    <a:pt x="503823" y="0"/>
                  </a:lnTo>
                </a:path>
              </a:pathLst>
            </a:custGeom>
            <a:ln w="57085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0654" y="5677839"/>
              <a:ext cx="267970" cy="250190"/>
            </a:xfrm>
            <a:custGeom>
              <a:avLst/>
              <a:gdLst/>
              <a:ahLst/>
              <a:cxnLst/>
              <a:rect l="l" t="t" r="r" b="b"/>
              <a:pathLst>
                <a:path w="267970" h="250189">
                  <a:moveTo>
                    <a:pt x="241110" y="71695"/>
                  </a:moveTo>
                  <a:lnTo>
                    <a:pt x="180162" y="71695"/>
                  </a:lnTo>
                  <a:lnTo>
                    <a:pt x="127901" y="211576"/>
                  </a:lnTo>
                  <a:lnTo>
                    <a:pt x="126118" y="222768"/>
                  </a:lnTo>
                  <a:lnTo>
                    <a:pt x="128677" y="233407"/>
                  </a:lnTo>
                  <a:lnTo>
                    <a:pt x="135040" y="242311"/>
                  </a:lnTo>
                  <a:lnTo>
                    <a:pt x="144665" y="248300"/>
                  </a:lnTo>
                  <a:lnTo>
                    <a:pt x="155853" y="250085"/>
                  </a:lnTo>
                  <a:lnTo>
                    <a:pt x="166492" y="247530"/>
                  </a:lnTo>
                  <a:lnTo>
                    <a:pt x="175399" y="241172"/>
                  </a:lnTo>
                  <a:lnTo>
                    <a:pt x="181394" y="231550"/>
                  </a:lnTo>
                  <a:lnTo>
                    <a:pt x="241110" y="71695"/>
                  </a:lnTo>
                  <a:close/>
                </a:path>
                <a:path w="267970" h="250189">
                  <a:moveTo>
                    <a:pt x="267893" y="0"/>
                  </a:moveTo>
                  <a:lnTo>
                    <a:pt x="23723" y="38691"/>
                  </a:lnTo>
                  <a:lnTo>
                    <a:pt x="0" y="71348"/>
                  </a:lnTo>
                  <a:lnTo>
                    <a:pt x="3951" y="81969"/>
                  </a:lnTo>
                  <a:lnTo>
                    <a:pt x="11410" y="89971"/>
                  </a:lnTo>
                  <a:lnTo>
                    <a:pt x="21327" y="94592"/>
                  </a:lnTo>
                  <a:lnTo>
                    <a:pt x="32651" y="95068"/>
                  </a:lnTo>
                  <a:lnTo>
                    <a:pt x="180162" y="71695"/>
                  </a:lnTo>
                  <a:lnTo>
                    <a:pt x="241110" y="71695"/>
                  </a:lnTo>
                  <a:lnTo>
                    <a:pt x="267893" y="0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76873" y="3015416"/>
              <a:ext cx="890544" cy="837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48337" y="5287924"/>
              <a:ext cx="890544" cy="837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91134" y="5287924"/>
              <a:ext cx="890536" cy="837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4</a:t>
            </a:fld>
            <a:endParaRPr spc="-5" dirty="0"/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91" y="99441"/>
            <a:ext cx="6448425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5830" marR="5080" indent="-913765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Confusion </a:t>
            </a:r>
            <a:r>
              <a:rPr spc="15" dirty="0"/>
              <a:t>matrix </a:t>
            </a:r>
            <a:r>
              <a:rPr spc="500" dirty="0"/>
              <a:t>–  </a:t>
            </a:r>
            <a:r>
              <a:rPr spc="70" dirty="0"/>
              <a:t>multiclass</a:t>
            </a:r>
            <a:r>
              <a:rPr dirty="0"/>
              <a:t> </a:t>
            </a:r>
            <a:r>
              <a:rPr spc="50" dirty="0"/>
              <a:t>classification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1479" y="2094542"/>
            <a:ext cx="5240020" cy="4363720"/>
            <a:chOff x="1471479" y="2094542"/>
            <a:chExt cx="5240020" cy="4363720"/>
          </a:xfrm>
        </p:grpSpPr>
        <p:sp>
          <p:nvSpPr>
            <p:cNvPr id="4" name="object 4"/>
            <p:cNvSpPr/>
            <p:nvPr/>
          </p:nvSpPr>
          <p:spPr>
            <a:xfrm>
              <a:off x="1496872" y="2851226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5" h="1254760">
                  <a:moveTo>
                    <a:pt x="1297292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94165" y="2851226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4" h="1254760">
                  <a:moveTo>
                    <a:pt x="1297292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FFC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1457" y="2851226"/>
              <a:ext cx="2594610" cy="1254760"/>
            </a:xfrm>
            <a:custGeom>
              <a:avLst/>
              <a:gdLst/>
              <a:ahLst/>
              <a:cxnLst/>
              <a:rect l="l" t="t" r="r" b="b"/>
              <a:pathLst>
                <a:path w="2594609" h="1254760">
                  <a:moveTo>
                    <a:pt x="2594572" y="0"/>
                  </a:moveTo>
                  <a:lnTo>
                    <a:pt x="1297292" y="0"/>
                  </a:ln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2594572" y="1254239"/>
                  </a:lnTo>
                  <a:lnTo>
                    <a:pt x="2594572" y="0"/>
                  </a:lnTo>
                  <a:close/>
                </a:path>
              </a:pathLst>
            </a:custGeom>
            <a:solidFill>
              <a:srgbClr val="F4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6872" y="4105465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5" h="1254760">
                  <a:moveTo>
                    <a:pt x="1297292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165" y="4105465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4" h="1254760">
                  <a:moveTo>
                    <a:pt x="1297292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F4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1457" y="4105465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4" h="1254760">
                  <a:moveTo>
                    <a:pt x="1297292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92" y="1254239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FFC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8749" y="4105465"/>
              <a:ext cx="1297305" cy="1254760"/>
            </a:xfrm>
            <a:custGeom>
              <a:avLst/>
              <a:gdLst/>
              <a:ahLst/>
              <a:cxnLst/>
              <a:rect l="l" t="t" r="r" b="b"/>
              <a:pathLst>
                <a:path w="1297304" h="1254760">
                  <a:moveTo>
                    <a:pt x="1297279" y="0"/>
                  </a:moveTo>
                  <a:lnTo>
                    <a:pt x="0" y="0"/>
                  </a:lnTo>
                  <a:lnTo>
                    <a:pt x="0" y="1254239"/>
                  </a:lnTo>
                  <a:lnTo>
                    <a:pt x="1297279" y="1254239"/>
                  </a:lnTo>
                  <a:lnTo>
                    <a:pt x="1297279" y="0"/>
                  </a:lnTo>
                  <a:close/>
                </a:path>
              </a:pathLst>
            </a:custGeom>
            <a:solidFill>
              <a:srgbClr val="F4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6872" y="5359705"/>
              <a:ext cx="1297305" cy="1085850"/>
            </a:xfrm>
            <a:custGeom>
              <a:avLst/>
              <a:gdLst/>
              <a:ahLst/>
              <a:cxnLst/>
              <a:rect l="l" t="t" r="r" b="b"/>
              <a:pathLst>
                <a:path w="1297305" h="1085850">
                  <a:moveTo>
                    <a:pt x="1297292" y="0"/>
                  </a:moveTo>
                  <a:lnTo>
                    <a:pt x="0" y="0"/>
                  </a:lnTo>
                  <a:lnTo>
                    <a:pt x="0" y="1085747"/>
                  </a:lnTo>
                  <a:lnTo>
                    <a:pt x="1297292" y="1085747"/>
                  </a:lnTo>
                  <a:lnTo>
                    <a:pt x="12972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4165" y="5359704"/>
              <a:ext cx="2594610" cy="1085850"/>
            </a:xfrm>
            <a:custGeom>
              <a:avLst/>
              <a:gdLst/>
              <a:ahLst/>
              <a:cxnLst/>
              <a:rect l="l" t="t" r="r" b="b"/>
              <a:pathLst>
                <a:path w="2594610" h="1085850">
                  <a:moveTo>
                    <a:pt x="2594584" y="0"/>
                  </a:moveTo>
                  <a:lnTo>
                    <a:pt x="1297292" y="0"/>
                  </a:lnTo>
                  <a:lnTo>
                    <a:pt x="0" y="0"/>
                  </a:lnTo>
                  <a:lnTo>
                    <a:pt x="0" y="1085748"/>
                  </a:lnTo>
                  <a:lnTo>
                    <a:pt x="1297292" y="1085748"/>
                  </a:lnTo>
                  <a:lnTo>
                    <a:pt x="2594584" y="1085748"/>
                  </a:lnTo>
                  <a:lnTo>
                    <a:pt x="2594584" y="0"/>
                  </a:lnTo>
                  <a:close/>
                </a:path>
              </a:pathLst>
            </a:custGeom>
            <a:solidFill>
              <a:srgbClr val="F4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8749" y="5359705"/>
              <a:ext cx="1297305" cy="1085850"/>
            </a:xfrm>
            <a:custGeom>
              <a:avLst/>
              <a:gdLst/>
              <a:ahLst/>
              <a:cxnLst/>
              <a:rect l="l" t="t" r="r" b="b"/>
              <a:pathLst>
                <a:path w="1297304" h="1085850">
                  <a:moveTo>
                    <a:pt x="1297279" y="0"/>
                  </a:moveTo>
                  <a:lnTo>
                    <a:pt x="0" y="0"/>
                  </a:lnTo>
                  <a:lnTo>
                    <a:pt x="0" y="1085747"/>
                  </a:lnTo>
                  <a:lnTo>
                    <a:pt x="1297279" y="1085747"/>
                  </a:lnTo>
                  <a:lnTo>
                    <a:pt x="1297279" y="0"/>
                  </a:lnTo>
                  <a:close/>
                </a:path>
              </a:pathLst>
            </a:custGeom>
            <a:solidFill>
              <a:srgbClr val="FFC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4164" y="2100892"/>
              <a:ext cx="2594610" cy="4351020"/>
            </a:xfrm>
            <a:custGeom>
              <a:avLst/>
              <a:gdLst/>
              <a:ahLst/>
              <a:cxnLst/>
              <a:rect l="l" t="t" r="r" b="b"/>
              <a:pathLst>
                <a:path w="2594610" h="4351020">
                  <a:moveTo>
                    <a:pt x="0" y="0"/>
                  </a:moveTo>
                  <a:lnTo>
                    <a:pt x="0" y="4350899"/>
                  </a:lnTo>
                </a:path>
                <a:path w="2594610" h="4351020">
                  <a:moveTo>
                    <a:pt x="1297291" y="0"/>
                  </a:moveTo>
                  <a:lnTo>
                    <a:pt x="1297291" y="4350899"/>
                  </a:lnTo>
                </a:path>
                <a:path w="2594610" h="4351020">
                  <a:moveTo>
                    <a:pt x="2594582" y="0"/>
                  </a:moveTo>
                  <a:lnTo>
                    <a:pt x="2594582" y="4350899"/>
                  </a:lnTo>
                </a:path>
              </a:pathLst>
            </a:custGeom>
            <a:ln w="12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0529" y="2851220"/>
              <a:ext cx="5201920" cy="0"/>
            </a:xfrm>
            <a:custGeom>
              <a:avLst/>
              <a:gdLst/>
              <a:ahLst/>
              <a:cxnLst/>
              <a:rect l="l" t="t" r="r" b="b"/>
              <a:pathLst>
                <a:path w="5201920">
                  <a:moveTo>
                    <a:pt x="0" y="0"/>
                  </a:moveTo>
                  <a:lnTo>
                    <a:pt x="5201852" y="0"/>
                  </a:lnTo>
                </a:path>
              </a:pathLst>
            </a:custGeom>
            <a:ln w="380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0529" y="2100892"/>
              <a:ext cx="5201920" cy="4351020"/>
            </a:xfrm>
            <a:custGeom>
              <a:avLst/>
              <a:gdLst/>
              <a:ahLst/>
              <a:cxnLst/>
              <a:rect l="l" t="t" r="r" b="b"/>
              <a:pathLst>
                <a:path w="5201920" h="4351020">
                  <a:moveTo>
                    <a:pt x="0" y="2004567"/>
                  </a:moveTo>
                  <a:lnTo>
                    <a:pt x="5201852" y="2004567"/>
                  </a:lnTo>
                </a:path>
                <a:path w="5201920" h="4351020">
                  <a:moveTo>
                    <a:pt x="0" y="3258814"/>
                  </a:moveTo>
                  <a:lnTo>
                    <a:pt x="5201852" y="3258814"/>
                  </a:lnTo>
                </a:path>
                <a:path w="5201920" h="4351020">
                  <a:moveTo>
                    <a:pt x="6343" y="0"/>
                  </a:moveTo>
                  <a:lnTo>
                    <a:pt x="6343" y="4350899"/>
                  </a:lnTo>
                </a:path>
                <a:path w="5201920" h="4351020">
                  <a:moveTo>
                    <a:pt x="5195509" y="0"/>
                  </a:moveTo>
                  <a:lnTo>
                    <a:pt x="5195509" y="4350899"/>
                  </a:lnTo>
                </a:path>
                <a:path w="5201920" h="4351020">
                  <a:moveTo>
                    <a:pt x="0" y="6342"/>
                  </a:moveTo>
                  <a:lnTo>
                    <a:pt x="5201852" y="6342"/>
                  </a:lnTo>
                </a:path>
                <a:path w="5201920" h="4351020">
                  <a:moveTo>
                    <a:pt x="0" y="4344556"/>
                  </a:moveTo>
                  <a:lnTo>
                    <a:pt x="5201852" y="4344556"/>
                  </a:lnTo>
                </a:path>
              </a:pathLst>
            </a:custGeom>
            <a:ln w="12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00507" y="2113576"/>
            <a:ext cx="1284605" cy="718820"/>
          </a:xfrm>
          <a:prstGeom prst="rect">
            <a:avLst/>
          </a:prstGeom>
          <a:solidFill>
            <a:srgbClr val="C02690"/>
          </a:solidFill>
        </p:spPr>
        <p:txBody>
          <a:bodyPr vert="horz" wrap="square" lIns="0" tIns="18224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435"/>
              </a:spcBef>
            </a:pPr>
            <a:r>
              <a:rPr sz="2400" spc="-135" dirty="0">
                <a:solidFill>
                  <a:srgbClr val="FFFFFF"/>
                </a:solidFill>
                <a:latin typeface="DejaVu Sans"/>
                <a:cs typeface="DejaVu Sans"/>
              </a:rPr>
              <a:t>Healthy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7799" y="2113576"/>
            <a:ext cx="1284605" cy="718820"/>
          </a:xfrm>
          <a:prstGeom prst="rect">
            <a:avLst/>
          </a:prstGeom>
          <a:solidFill>
            <a:srgbClr val="C02690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435"/>
              </a:spcBef>
            </a:pPr>
            <a:r>
              <a:rPr sz="2400" spc="-25" dirty="0">
                <a:solidFill>
                  <a:srgbClr val="FFFFFF"/>
                </a:solidFill>
                <a:latin typeface="DejaVu Sans"/>
                <a:cs typeface="DejaVu Sans"/>
              </a:rPr>
              <a:t>Cold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5090" y="2113576"/>
            <a:ext cx="1284605" cy="718820"/>
          </a:xfrm>
          <a:prstGeom prst="rect">
            <a:avLst/>
          </a:prstGeom>
          <a:solidFill>
            <a:srgbClr val="C02690"/>
          </a:solidFill>
        </p:spPr>
        <p:txBody>
          <a:bodyPr vert="horz" wrap="square" lIns="0" tIns="1822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35"/>
              </a:spcBef>
            </a:pPr>
            <a:r>
              <a:rPr sz="2400" spc="-114" dirty="0">
                <a:solidFill>
                  <a:srgbClr val="FFFFFF"/>
                </a:solidFill>
                <a:latin typeface="DejaVu Sans"/>
                <a:cs typeface="DejaVu Sans"/>
              </a:rPr>
              <a:t>Flu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3216" y="3282987"/>
            <a:ext cx="128460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95"/>
              </a:spcBef>
            </a:pPr>
            <a:r>
              <a:rPr sz="2400" spc="-135" dirty="0">
                <a:solidFill>
                  <a:srgbClr val="FFFFFF"/>
                </a:solidFill>
                <a:latin typeface="DejaVu Sans"/>
                <a:cs typeface="DejaVu Sans"/>
              </a:rPr>
              <a:t>Healthy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6872" y="4105459"/>
            <a:ext cx="1297305" cy="1254760"/>
          </a:xfrm>
          <a:prstGeom prst="rect">
            <a:avLst/>
          </a:prstGeom>
          <a:ln w="12687">
            <a:solidFill>
              <a:srgbClr val="FFFF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DejaVu Sans"/>
                <a:cs typeface="DejaVu Sans"/>
              </a:rPr>
              <a:t>Cold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6872" y="5359706"/>
            <a:ext cx="1297305" cy="1085850"/>
          </a:xfrm>
          <a:prstGeom prst="rect">
            <a:avLst/>
          </a:prstGeom>
          <a:ln w="12687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2400" spc="-114" dirty="0">
                <a:solidFill>
                  <a:srgbClr val="FFFFFF"/>
                </a:solidFill>
                <a:latin typeface="DejaVu Sans"/>
                <a:cs typeface="DejaVu Sans"/>
              </a:rPr>
              <a:t>Flu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012" y="3895833"/>
            <a:ext cx="469265" cy="1856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65"/>
              </a:lnSpc>
            </a:pPr>
            <a:r>
              <a:rPr sz="3200" spc="-155" dirty="0">
                <a:latin typeface="DejaVu Sans"/>
                <a:cs typeface="DejaVu Sans"/>
              </a:rPr>
              <a:t>True</a:t>
            </a:r>
            <a:r>
              <a:rPr sz="3200" spc="-235" dirty="0">
                <a:latin typeface="DejaVu Sans"/>
                <a:cs typeface="DejaVu Sans"/>
              </a:rPr>
              <a:t> </a:t>
            </a:r>
            <a:r>
              <a:rPr sz="3200" spc="-170" dirty="0">
                <a:latin typeface="DejaVu Sans"/>
                <a:cs typeface="DejaVu Sans"/>
              </a:rPr>
              <a:t>label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6140" y="1565655"/>
            <a:ext cx="2778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0" dirty="0">
                <a:latin typeface="DejaVu Sans"/>
                <a:cs typeface="DejaVu Sans"/>
              </a:rPr>
              <a:t>Predicted</a:t>
            </a:r>
            <a:r>
              <a:rPr sz="3200" spc="-220" dirty="0">
                <a:latin typeface="DejaVu Sans"/>
                <a:cs typeface="DejaVu Sans"/>
              </a:rPr>
              <a:t> </a:t>
            </a:r>
            <a:r>
              <a:rPr sz="3200" spc="-170" dirty="0">
                <a:latin typeface="DejaVu Sans"/>
                <a:cs typeface="DejaVu Sans"/>
              </a:rPr>
              <a:t>label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827041" y="3297150"/>
            <a:ext cx="4314825" cy="3119120"/>
            <a:chOff x="1827041" y="3297150"/>
            <a:chExt cx="4314825" cy="3119120"/>
          </a:xfrm>
        </p:grpSpPr>
        <p:sp>
          <p:nvSpPr>
            <p:cNvPr id="33" name="object 33"/>
            <p:cNvSpPr/>
            <p:nvPr/>
          </p:nvSpPr>
          <p:spPr>
            <a:xfrm>
              <a:off x="1841315" y="3728877"/>
              <a:ext cx="154940" cy="250190"/>
            </a:xfrm>
            <a:custGeom>
              <a:avLst/>
              <a:gdLst/>
              <a:ahLst/>
              <a:cxnLst/>
              <a:rect l="l" t="t" r="r" b="b"/>
              <a:pathLst>
                <a:path w="154939" h="250189">
                  <a:moveTo>
                    <a:pt x="3955" y="42068"/>
                  </a:moveTo>
                  <a:lnTo>
                    <a:pt x="2157" y="41709"/>
                  </a:lnTo>
                  <a:lnTo>
                    <a:pt x="719" y="40990"/>
                  </a:lnTo>
                  <a:lnTo>
                    <a:pt x="0" y="40271"/>
                  </a:lnTo>
                  <a:lnTo>
                    <a:pt x="0" y="38832"/>
                  </a:lnTo>
                  <a:lnTo>
                    <a:pt x="1438" y="36675"/>
                  </a:lnTo>
                  <a:lnTo>
                    <a:pt x="41717" y="15101"/>
                  </a:lnTo>
                  <a:lnTo>
                    <a:pt x="79478" y="2516"/>
                  </a:lnTo>
                  <a:lnTo>
                    <a:pt x="97460" y="0"/>
                  </a:lnTo>
                  <a:lnTo>
                    <a:pt x="103573" y="0"/>
                  </a:lnTo>
                  <a:lnTo>
                    <a:pt x="107170" y="2516"/>
                  </a:lnTo>
                  <a:lnTo>
                    <a:pt x="110047" y="7191"/>
                  </a:lnTo>
                  <a:lnTo>
                    <a:pt x="110047" y="14742"/>
                  </a:lnTo>
                  <a:lnTo>
                    <a:pt x="110047" y="24809"/>
                  </a:lnTo>
                  <a:lnTo>
                    <a:pt x="109328" y="37754"/>
                  </a:lnTo>
                  <a:lnTo>
                    <a:pt x="106450" y="52136"/>
                  </a:lnTo>
                  <a:lnTo>
                    <a:pt x="103573" y="68676"/>
                  </a:lnTo>
                  <a:lnTo>
                    <a:pt x="100337" y="86295"/>
                  </a:lnTo>
                  <a:lnTo>
                    <a:pt x="97460" y="104273"/>
                  </a:lnTo>
                  <a:lnTo>
                    <a:pt x="94583" y="122251"/>
                  </a:lnTo>
                  <a:lnTo>
                    <a:pt x="93144" y="139870"/>
                  </a:lnTo>
                  <a:lnTo>
                    <a:pt x="91706" y="156410"/>
                  </a:lnTo>
                  <a:lnTo>
                    <a:pt x="90627" y="172950"/>
                  </a:lnTo>
                  <a:lnTo>
                    <a:pt x="86311" y="216457"/>
                  </a:lnTo>
                  <a:lnTo>
                    <a:pt x="82715" y="236592"/>
                  </a:lnTo>
                  <a:lnTo>
                    <a:pt x="81276" y="243424"/>
                  </a:lnTo>
                  <a:lnTo>
                    <a:pt x="78759" y="248098"/>
                  </a:lnTo>
                  <a:lnTo>
                    <a:pt x="76601" y="249896"/>
                  </a:lnTo>
                  <a:lnTo>
                    <a:pt x="74443" y="249896"/>
                  </a:lnTo>
                  <a:lnTo>
                    <a:pt x="71566" y="247020"/>
                  </a:lnTo>
                  <a:lnTo>
                    <a:pt x="67610" y="240548"/>
                  </a:lnTo>
                </a:path>
                <a:path w="154939" h="250189">
                  <a:moveTo>
                    <a:pt x="8271" y="108947"/>
                  </a:moveTo>
                  <a:lnTo>
                    <a:pt x="8271" y="108588"/>
                  </a:lnTo>
                  <a:lnTo>
                    <a:pt x="8990" y="107869"/>
                  </a:lnTo>
                  <a:lnTo>
                    <a:pt x="14385" y="107869"/>
                  </a:lnTo>
                  <a:lnTo>
                    <a:pt x="21577" y="107149"/>
                  </a:lnTo>
                  <a:lnTo>
                    <a:pt x="31287" y="105711"/>
                  </a:lnTo>
                  <a:lnTo>
                    <a:pt x="43875" y="104273"/>
                  </a:lnTo>
                  <a:lnTo>
                    <a:pt x="57900" y="102475"/>
                  </a:lnTo>
                  <a:lnTo>
                    <a:pt x="73005" y="100318"/>
                  </a:lnTo>
                  <a:lnTo>
                    <a:pt x="88469" y="98520"/>
                  </a:lnTo>
                  <a:lnTo>
                    <a:pt x="103573" y="97441"/>
                  </a:lnTo>
                  <a:lnTo>
                    <a:pt x="118318" y="96722"/>
                  </a:lnTo>
                  <a:lnTo>
                    <a:pt x="131625" y="97082"/>
                  </a:lnTo>
                  <a:lnTo>
                    <a:pt x="143493" y="99239"/>
                  </a:lnTo>
                  <a:lnTo>
                    <a:pt x="154641" y="100677"/>
                  </a:lnTo>
                </a:path>
              </a:pathLst>
            </a:custGeom>
            <a:ln w="28545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35988" y="3748403"/>
              <a:ext cx="123128" cy="151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37809" y="5018741"/>
              <a:ext cx="337828" cy="191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87303" y="6233597"/>
              <a:ext cx="20955" cy="168275"/>
            </a:xfrm>
            <a:custGeom>
              <a:avLst/>
              <a:gdLst/>
              <a:ahLst/>
              <a:cxnLst/>
              <a:rect l="l" t="t" r="r" b="b"/>
              <a:pathLst>
                <a:path w="20955" h="168275">
                  <a:moveTo>
                    <a:pt x="0" y="0"/>
                  </a:moveTo>
                  <a:lnTo>
                    <a:pt x="0" y="8989"/>
                  </a:lnTo>
                  <a:lnTo>
                    <a:pt x="0" y="20854"/>
                  </a:lnTo>
                  <a:lnTo>
                    <a:pt x="0" y="34518"/>
                  </a:lnTo>
                  <a:lnTo>
                    <a:pt x="2517" y="49979"/>
                  </a:lnTo>
                  <a:lnTo>
                    <a:pt x="4675" y="66519"/>
                  </a:lnTo>
                  <a:lnTo>
                    <a:pt x="7552" y="83059"/>
                  </a:lnTo>
                  <a:lnTo>
                    <a:pt x="10429" y="99958"/>
                  </a:lnTo>
                  <a:lnTo>
                    <a:pt x="13666" y="116139"/>
                  </a:lnTo>
                  <a:lnTo>
                    <a:pt x="15104" y="131240"/>
                  </a:lnTo>
                  <a:lnTo>
                    <a:pt x="16543" y="144904"/>
                  </a:lnTo>
                  <a:lnTo>
                    <a:pt x="17981" y="156050"/>
                  </a:lnTo>
                  <a:lnTo>
                    <a:pt x="17981" y="163960"/>
                  </a:lnTo>
                  <a:lnTo>
                    <a:pt x="17981" y="168275"/>
                  </a:lnTo>
                  <a:lnTo>
                    <a:pt x="17262" y="163241"/>
                  </a:lnTo>
                  <a:lnTo>
                    <a:pt x="17262" y="152814"/>
                  </a:lnTo>
                  <a:lnTo>
                    <a:pt x="17981" y="138431"/>
                  </a:lnTo>
                  <a:lnTo>
                    <a:pt x="20858" y="121172"/>
                  </a:lnTo>
                </a:path>
              </a:pathLst>
            </a:custGeom>
            <a:ln w="28547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2148" y="6178693"/>
              <a:ext cx="115217" cy="201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46778" y="3311423"/>
              <a:ext cx="2969895" cy="2898140"/>
            </a:xfrm>
            <a:custGeom>
              <a:avLst/>
              <a:gdLst/>
              <a:ahLst/>
              <a:cxnLst/>
              <a:rect l="l" t="t" r="r" b="b"/>
              <a:pathLst>
                <a:path w="2969895" h="2898140">
                  <a:moveTo>
                    <a:pt x="98179" y="82340"/>
                  </a:moveTo>
                  <a:lnTo>
                    <a:pt x="95302" y="81620"/>
                  </a:lnTo>
                  <a:lnTo>
                    <a:pt x="93144" y="81261"/>
                  </a:lnTo>
                </a:path>
                <a:path w="2969895" h="2898140">
                  <a:moveTo>
                    <a:pt x="98179" y="82340"/>
                  </a:moveTo>
                  <a:lnTo>
                    <a:pt x="80917" y="79823"/>
                  </a:lnTo>
                  <a:lnTo>
                    <a:pt x="79478" y="79823"/>
                  </a:lnTo>
                </a:path>
                <a:path w="2969895" h="2898140">
                  <a:moveTo>
                    <a:pt x="124072" y="20854"/>
                  </a:moveTo>
                  <a:lnTo>
                    <a:pt x="120476" y="17978"/>
                  </a:lnTo>
                  <a:lnTo>
                    <a:pt x="115441" y="17618"/>
                  </a:lnTo>
                  <a:lnTo>
                    <a:pt x="108608" y="17978"/>
                  </a:lnTo>
                  <a:lnTo>
                    <a:pt x="79478" y="50338"/>
                  </a:lnTo>
                  <a:lnTo>
                    <a:pt x="55742" y="96363"/>
                  </a:lnTo>
                  <a:lnTo>
                    <a:pt x="38120" y="157488"/>
                  </a:lnTo>
                  <a:lnTo>
                    <a:pt x="32007" y="220052"/>
                  </a:lnTo>
                  <a:lnTo>
                    <a:pt x="40278" y="274706"/>
                  </a:lnTo>
                  <a:lnTo>
                    <a:pt x="63295" y="313179"/>
                  </a:lnTo>
                  <a:lnTo>
                    <a:pt x="107889" y="338349"/>
                  </a:lnTo>
                  <a:lnTo>
                    <a:pt x="121915" y="339068"/>
                  </a:lnTo>
                  <a:lnTo>
                    <a:pt x="134502" y="335472"/>
                  </a:lnTo>
                  <a:lnTo>
                    <a:pt x="144212" y="327921"/>
                  </a:lnTo>
                  <a:lnTo>
                    <a:pt x="152483" y="317854"/>
                  </a:lnTo>
                  <a:lnTo>
                    <a:pt x="156799" y="306348"/>
                  </a:lnTo>
                  <a:lnTo>
                    <a:pt x="157518" y="293044"/>
                  </a:lnTo>
                  <a:lnTo>
                    <a:pt x="157518" y="279380"/>
                  </a:lnTo>
                  <a:lnTo>
                    <a:pt x="128748" y="238750"/>
                  </a:lnTo>
                  <a:lnTo>
                    <a:pt x="76601" y="218255"/>
                  </a:lnTo>
                  <a:lnTo>
                    <a:pt x="24454" y="230480"/>
                  </a:lnTo>
                  <a:lnTo>
                    <a:pt x="0" y="259245"/>
                  </a:lnTo>
                  <a:lnTo>
                    <a:pt x="0" y="266796"/>
                  </a:lnTo>
                  <a:lnTo>
                    <a:pt x="3596" y="271470"/>
                  </a:lnTo>
                  <a:lnTo>
                    <a:pt x="11867" y="272189"/>
                  </a:lnTo>
                  <a:lnTo>
                    <a:pt x="23735" y="271470"/>
                  </a:lnTo>
                  <a:lnTo>
                    <a:pt x="39559" y="265357"/>
                  </a:lnTo>
                </a:path>
                <a:path w="2969895" h="2898140">
                  <a:moveTo>
                    <a:pt x="303529" y="102116"/>
                  </a:moveTo>
                  <a:lnTo>
                    <a:pt x="275837" y="130881"/>
                  </a:lnTo>
                  <a:lnTo>
                    <a:pt x="257136" y="169714"/>
                  </a:lnTo>
                  <a:lnTo>
                    <a:pt x="243830" y="220052"/>
                  </a:lnTo>
                  <a:lnTo>
                    <a:pt x="241672" y="245581"/>
                  </a:lnTo>
                  <a:lnTo>
                    <a:pt x="241672" y="269672"/>
                  </a:lnTo>
                  <a:lnTo>
                    <a:pt x="255698" y="306348"/>
                  </a:lnTo>
                  <a:lnTo>
                    <a:pt x="295976" y="326483"/>
                  </a:lnTo>
                  <a:lnTo>
                    <a:pt x="311441" y="326124"/>
                  </a:lnTo>
                  <a:lnTo>
                    <a:pt x="352439" y="299156"/>
                  </a:lnTo>
                  <a:lnTo>
                    <a:pt x="375455" y="266796"/>
                  </a:lnTo>
                  <a:lnTo>
                    <a:pt x="392717" y="226525"/>
                  </a:lnTo>
                  <a:lnTo>
                    <a:pt x="397752" y="183377"/>
                  </a:lnTo>
                  <a:lnTo>
                    <a:pt x="395594" y="161803"/>
                  </a:lnTo>
                  <a:lnTo>
                    <a:pt x="378332" y="122970"/>
                  </a:lnTo>
                  <a:lnTo>
                    <a:pt x="351719" y="95284"/>
                  </a:lnTo>
                  <a:lnTo>
                    <a:pt x="310721" y="79463"/>
                  </a:lnTo>
                  <a:lnTo>
                    <a:pt x="299573" y="78744"/>
                  </a:lnTo>
                  <a:lnTo>
                    <a:pt x="289863" y="78744"/>
                  </a:lnTo>
                </a:path>
                <a:path w="2969895" h="2898140">
                  <a:moveTo>
                    <a:pt x="1299349" y="1327508"/>
                  </a:moveTo>
                  <a:lnTo>
                    <a:pt x="1299349" y="1323193"/>
                  </a:lnTo>
                  <a:lnTo>
                    <a:pt x="1299349" y="1319238"/>
                  </a:lnTo>
                  <a:lnTo>
                    <a:pt x="1299349" y="1315643"/>
                  </a:lnTo>
                  <a:lnTo>
                    <a:pt x="1299349" y="1312406"/>
                  </a:lnTo>
                  <a:lnTo>
                    <a:pt x="1298630" y="1309890"/>
                  </a:lnTo>
                  <a:lnTo>
                    <a:pt x="1297910" y="1308092"/>
                  </a:lnTo>
                  <a:lnTo>
                    <a:pt x="1297191" y="1306653"/>
                  </a:lnTo>
                  <a:lnTo>
                    <a:pt x="1296472" y="1305575"/>
                  </a:lnTo>
                  <a:lnTo>
                    <a:pt x="1296472" y="1304856"/>
                  </a:lnTo>
                  <a:lnTo>
                    <a:pt x="1296472" y="1305215"/>
                  </a:lnTo>
                  <a:lnTo>
                    <a:pt x="1296472" y="1307373"/>
                  </a:lnTo>
                  <a:lnTo>
                    <a:pt x="1297191" y="1310249"/>
                  </a:lnTo>
                  <a:lnTo>
                    <a:pt x="1298630" y="1313845"/>
                  </a:lnTo>
                  <a:lnTo>
                    <a:pt x="1299349" y="1318160"/>
                  </a:lnTo>
                  <a:lnTo>
                    <a:pt x="1301147" y="1323193"/>
                  </a:lnTo>
                  <a:lnTo>
                    <a:pt x="1301866" y="1329306"/>
                  </a:lnTo>
                  <a:lnTo>
                    <a:pt x="1302585" y="1336857"/>
                  </a:lnTo>
                  <a:lnTo>
                    <a:pt x="1303305" y="1346565"/>
                  </a:lnTo>
                  <a:lnTo>
                    <a:pt x="1303305" y="1358431"/>
                  </a:lnTo>
                  <a:lnTo>
                    <a:pt x="1303305" y="1373892"/>
                  </a:lnTo>
                  <a:lnTo>
                    <a:pt x="1303305" y="1391870"/>
                  </a:lnTo>
                  <a:lnTo>
                    <a:pt x="1304024" y="1412365"/>
                  </a:lnTo>
                  <a:lnTo>
                    <a:pt x="1304743" y="1433220"/>
                  </a:lnTo>
                  <a:lnTo>
                    <a:pt x="1306182" y="1455153"/>
                  </a:lnTo>
                  <a:lnTo>
                    <a:pt x="1307620" y="1476727"/>
                  </a:lnTo>
                  <a:lnTo>
                    <a:pt x="1309778" y="1497222"/>
                  </a:lnTo>
                  <a:lnTo>
                    <a:pt x="1311576" y="1515919"/>
                  </a:lnTo>
                  <a:lnTo>
                    <a:pt x="1313015" y="1532459"/>
                  </a:lnTo>
                  <a:lnTo>
                    <a:pt x="1313734" y="1547561"/>
                  </a:lnTo>
                  <a:lnTo>
                    <a:pt x="1314453" y="1560146"/>
                  </a:lnTo>
                  <a:lnTo>
                    <a:pt x="1315173" y="1570214"/>
                  </a:lnTo>
                  <a:lnTo>
                    <a:pt x="1315892" y="1578124"/>
                  </a:lnTo>
                  <a:lnTo>
                    <a:pt x="1317330" y="1583517"/>
                  </a:lnTo>
                  <a:lnTo>
                    <a:pt x="1319488" y="1585675"/>
                  </a:lnTo>
                  <a:lnTo>
                    <a:pt x="1320927" y="1585315"/>
                  </a:lnTo>
                  <a:lnTo>
                    <a:pt x="1323444" y="1581360"/>
                  </a:lnTo>
                </a:path>
                <a:path w="2969895" h="2898140">
                  <a:moveTo>
                    <a:pt x="1425939" y="1332902"/>
                  </a:moveTo>
                  <a:lnTo>
                    <a:pt x="1459385" y="1311328"/>
                  </a:lnTo>
                  <a:lnTo>
                    <a:pt x="1504698" y="1306653"/>
                  </a:lnTo>
                  <a:lnTo>
                    <a:pt x="1520163" y="1308451"/>
                  </a:lnTo>
                  <a:lnTo>
                    <a:pt x="1557564" y="1326789"/>
                  </a:lnTo>
                  <a:lnTo>
                    <a:pt x="1565476" y="1348363"/>
                  </a:lnTo>
                  <a:lnTo>
                    <a:pt x="1564038" y="1363105"/>
                  </a:lnTo>
                  <a:lnTo>
                    <a:pt x="1545696" y="1398342"/>
                  </a:lnTo>
                  <a:lnTo>
                    <a:pt x="1514409" y="1438613"/>
                  </a:lnTo>
                  <a:lnTo>
                    <a:pt x="1497865" y="1458749"/>
                  </a:lnTo>
                  <a:lnTo>
                    <a:pt x="1483840" y="1478165"/>
                  </a:lnTo>
                  <a:lnTo>
                    <a:pt x="1471972" y="1495065"/>
                  </a:lnTo>
                  <a:lnTo>
                    <a:pt x="1464420" y="1510166"/>
                  </a:lnTo>
                  <a:lnTo>
                    <a:pt x="1461543" y="1522751"/>
                  </a:lnTo>
                  <a:lnTo>
                    <a:pt x="1461543" y="1533179"/>
                  </a:lnTo>
                  <a:lnTo>
                    <a:pt x="1508295" y="1553314"/>
                  </a:lnTo>
                  <a:lnTo>
                    <a:pt x="1526996" y="1554033"/>
                  </a:lnTo>
                  <a:lnTo>
                    <a:pt x="1547135" y="1553314"/>
                  </a:lnTo>
                  <a:lnTo>
                    <a:pt x="1567274" y="1552595"/>
                  </a:lnTo>
                  <a:lnTo>
                    <a:pt x="1585616" y="1550078"/>
                  </a:lnTo>
                  <a:lnTo>
                    <a:pt x="1601439" y="1547921"/>
                  </a:lnTo>
                  <a:lnTo>
                    <a:pt x="1614746" y="1546482"/>
                  </a:lnTo>
                  <a:lnTo>
                    <a:pt x="1624456" y="1544685"/>
                  </a:lnTo>
                  <a:lnTo>
                    <a:pt x="1631648" y="1543246"/>
                  </a:lnTo>
                  <a:lnTo>
                    <a:pt x="1636324" y="1540729"/>
                  </a:lnTo>
                  <a:lnTo>
                    <a:pt x="1639201" y="1537134"/>
                  </a:lnTo>
                </a:path>
                <a:path w="2969895" h="2898140">
                  <a:moveTo>
                    <a:pt x="2803329" y="2579508"/>
                  </a:moveTo>
                  <a:lnTo>
                    <a:pt x="2803329" y="2577351"/>
                  </a:lnTo>
                  <a:lnTo>
                    <a:pt x="2803329" y="2574834"/>
                  </a:lnTo>
                  <a:lnTo>
                    <a:pt x="2803329" y="2572317"/>
                  </a:lnTo>
                  <a:lnTo>
                    <a:pt x="2803329" y="2569800"/>
                  </a:lnTo>
                  <a:lnTo>
                    <a:pt x="2802609" y="2567283"/>
                  </a:lnTo>
                  <a:lnTo>
                    <a:pt x="2801171" y="2565485"/>
                  </a:lnTo>
                  <a:lnTo>
                    <a:pt x="2799013" y="2563688"/>
                  </a:lnTo>
                  <a:lnTo>
                    <a:pt x="2796855" y="2563328"/>
                  </a:lnTo>
                  <a:lnTo>
                    <a:pt x="2793618" y="2562969"/>
                  </a:lnTo>
                  <a:lnTo>
                    <a:pt x="2790741" y="2563688"/>
                  </a:lnTo>
                  <a:lnTo>
                    <a:pt x="2787864" y="2566205"/>
                  </a:lnTo>
                  <a:lnTo>
                    <a:pt x="2784987" y="2570160"/>
                  </a:lnTo>
                  <a:lnTo>
                    <a:pt x="2781751" y="2575553"/>
                  </a:lnTo>
                  <a:lnTo>
                    <a:pt x="2780312" y="2582025"/>
                  </a:lnTo>
                  <a:lnTo>
                    <a:pt x="2780312" y="2590655"/>
                  </a:lnTo>
                  <a:lnTo>
                    <a:pt x="2780312" y="2601082"/>
                  </a:lnTo>
                  <a:lnTo>
                    <a:pt x="2783189" y="2613667"/>
                  </a:lnTo>
                  <a:lnTo>
                    <a:pt x="2788584" y="2628050"/>
                  </a:lnTo>
                  <a:lnTo>
                    <a:pt x="2794338" y="2644949"/>
                  </a:lnTo>
                  <a:lnTo>
                    <a:pt x="2801890" y="2663287"/>
                  </a:lnTo>
                  <a:lnTo>
                    <a:pt x="2809442" y="2682703"/>
                  </a:lnTo>
                  <a:lnTo>
                    <a:pt x="2817714" y="2703558"/>
                  </a:lnTo>
                  <a:lnTo>
                    <a:pt x="2832459" y="2745986"/>
                  </a:lnTo>
                  <a:lnTo>
                    <a:pt x="2840730" y="2786977"/>
                  </a:lnTo>
                  <a:lnTo>
                    <a:pt x="2840011" y="2840192"/>
                  </a:lnTo>
                  <a:lnTo>
                    <a:pt x="2822029" y="2878665"/>
                  </a:lnTo>
                  <a:lnTo>
                    <a:pt x="2785707" y="2897722"/>
                  </a:lnTo>
                  <a:lnTo>
                    <a:pt x="2775996" y="2894846"/>
                  </a:lnTo>
                  <a:lnTo>
                    <a:pt x="2767006" y="2886576"/>
                  </a:lnTo>
                  <a:lnTo>
                    <a:pt x="2758734" y="2875070"/>
                  </a:lnTo>
                  <a:lnTo>
                    <a:pt x="2752980" y="2858889"/>
                  </a:lnTo>
                  <a:lnTo>
                    <a:pt x="2749743" y="2838754"/>
                  </a:lnTo>
                  <a:lnTo>
                    <a:pt x="2749743" y="2815742"/>
                  </a:lnTo>
                  <a:lnTo>
                    <a:pt x="2764129" y="2763605"/>
                  </a:lnTo>
                  <a:lnTo>
                    <a:pt x="2796855" y="2709311"/>
                  </a:lnTo>
                  <a:lnTo>
                    <a:pt x="2842888" y="2658253"/>
                  </a:lnTo>
                  <a:lnTo>
                    <a:pt x="2893236" y="2612948"/>
                  </a:lnTo>
                  <a:lnTo>
                    <a:pt x="2917332" y="2593172"/>
                  </a:lnTo>
                  <a:lnTo>
                    <a:pt x="2937111" y="2576272"/>
                  </a:lnTo>
                  <a:lnTo>
                    <a:pt x="2953655" y="2560452"/>
                  </a:lnTo>
                  <a:lnTo>
                    <a:pt x="2964803" y="2546788"/>
                  </a:lnTo>
                  <a:lnTo>
                    <a:pt x="2969838" y="2534923"/>
                  </a:lnTo>
                  <a:lnTo>
                    <a:pt x="2969838" y="2524855"/>
                  </a:lnTo>
                  <a:lnTo>
                    <a:pt x="2963365" y="2517304"/>
                  </a:lnTo>
                  <a:lnTo>
                    <a:pt x="2948979" y="2512630"/>
                  </a:lnTo>
                  <a:lnTo>
                    <a:pt x="2930638" y="2510832"/>
                  </a:lnTo>
                  <a:lnTo>
                    <a:pt x="2906902" y="2511911"/>
                  </a:lnTo>
                  <a:lnTo>
                    <a:pt x="2854037" y="2527372"/>
                  </a:lnTo>
                  <a:lnTo>
                    <a:pt x="2808004" y="2551103"/>
                  </a:lnTo>
                  <a:lnTo>
                    <a:pt x="2777435" y="2583464"/>
                  </a:lnTo>
                  <a:lnTo>
                    <a:pt x="2777435" y="2591374"/>
                  </a:lnTo>
                  <a:lnTo>
                    <a:pt x="2782470" y="2597127"/>
                  </a:lnTo>
                  <a:lnTo>
                    <a:pt x="2792180" y="2601082"/>
                  </a:lnTo>
                  <a:lnTo>
                    <a:pt x="2802609" y="2601801"/>
                  </a:lnTo>
                  <a:lnTo>
                    <a:pt x="2815196" y="2601442"/>
                  </a:lnTo>
                </a:path>
                <a:path w="2969895" h="2898140">
                  <a:moveTo>
                    <a:pt x="1611869" y="17978"/>
                  </a:moveTo>
                  <a:lnTo>
                    <a:pt x="1607913" y="12944"/>
                  </a:lnTo>
                  <a:lnTo>
                    <a:pt x="1604316" y="7910"/>
                  </a:lnTo>
                  <a:lnTo>
                    <a:pt x="1600720" y="3955"/>
                  </a:lnTo>
                  <a:lnTo>
                    <a:pt x="1596764" y="1438"/>
                  </a:lnTo>
                  <a:lnTo>
                    <a:pt x="1594606" y="0"/>
                  </a:lnTo>
                  <a:lnTo>
                    <a:pt x="1591729" y="0"/>
                  </a:lnTo>
                  <a:lnTo>
                    <a:pt x="1590291" y="719"/>
                  </a:lnTo>
                  <a:lnTo>
                    <a:pt x="1588852" y="5393"/>
                  </a:lnTo>
                  <a:lnTo>
                    <a:pt x="1588852" y="12944"/>
                  </a:lnTo>
                  <a:lnTo>
                    <a:pt x="1589572" y="23731"/>
                  </a:lnTo>
                  <a:lnTo>
                    <a:pt x="1593168" y="37754"/>
                  </a:lnTo>
                  <a:lnTo>
                    <a:pt x="1598922" y="54653"/>
                  </a:lnTo>
                  <a:lnTo>
                    <a:pt x="1606474" y="73350"/>
                  </a:lnTo>
                  <a:lnTo>
                    <a:pt x="1614746" y="93846"/>
                  </a:lnTo>
                  <a:lnTo>
                    <a:pt x="1632727" y="139510"/>
                  </a:lnTo>
                  <a:lnTo>
                    <a:pt x="1645314" y="187692"/>
                  </a:lnTo>
                  <a:lnTo>
                    <a:pt x="1647472" y="211782"/>
                  </a:lnTo>
                  <a:lnTo>
                    <a:pt x="1647472" y="235514"/>
                  </a:lnTo>
                  <a:lnTo>
                    <a:pt x="1637762" y="279380"/>
                  </a:lnTo>
                  <a:lnTo>
                    <a:pt x="1617623" y="315337"/>
                  </a:lnTo>
                  <a:lnTo>
                    <a:pt x="1581300" y="346619"/>
                  </a:lnTo>
                  <a:lnTo>
                    <a:pt x="1561161" y="350574"/>
                  </a:lnTo>
                  <a:lnTo>
                    <a:pt x="1554328" y="346978"/>
                  </a:lnTo>
                  <a:lnTo>
                    <a:pt x="1550012" y="339068"/>
                  </a:lnTo>
                  <a:lnTo>
                    <a:pt x="1548574" y="327921"/>
                  </a:lnTo>
                  <a:lnTo>
                    <a:pt x="1549293" y="313179"/>
                  </a:lnTo>
                  <a:lnTo>
                    <a:pt x="1566555" y="273268"/>
                  </a:lnTo>
                  <a:lnTo>
                    <a:pt x="1598203" y="224008"/>
                  </a:lnTo>
                  <a:lnTo>
                    <a:pt x="1641359" y="170792"/>
                  </a:lnTo>
                  <a:lnTo>
                    <a:pt x="1662936" y="144544"/>
                  </a:lnTo>
                  <a:lnTo>
                    <a:pt x="1701777" y="95643"/>
                  </a:lnTo>
                  <a:lnTo>
                    <a:pt x="1727670" y="55372"/>
                  </a:lnTo>
                  <a:lnTo>
                    <a:pt x="1735222" y="26967"/>
                  </a:lnTo>
                  <a:lnTo>
                    <a:pt x="1735222" y="16899"/>
                  </a:lnTo>
                  <a:lnTo>
                    <a:pt x="1730547" y="9348"/>
                  </a:lnTo>
                  <a:lnTo>
                    <a:pt x="1722635" y="3595"/>
                  </a:lnTo>
                  <a:lnTo>
                    <a:pt x="1712925" y="1078"/>
                  </a:lnTo>
                  <a:lnTo>
                    <a:pt x="1701057" y="359"/>
                  </a:lnTo>
                  <a:lnTo>
                    <a:pt x="1687391" y="359"/>
                  </a:lnTo>
                  <a:lnTo>
                    <a:pt x="1642797" y="19416"/>
                  </a:lnTo>
                  <a:lnTo>
                    <a:pt x="1611149" y="39192"/>
                  </a:lnTo>
                  <a:lnTo>
                    <a:pt x="1606474" y="42068"/>
                  </a:lnTo>
                  <a:lnTo>
                    <a:pt x="1605755" y="42068"/>
                  </a:lnTo>
                  <a:lnTo>
                    <a:pt x="1607194" y="40990"/>
                  </a:lnTo>
                  <a:lnTo>
                    <a:pt x="1614027" y="36315"/>
                  </a:lnTo>
                  <a:lnTo>
                    <a:pt x="1622298" y="31282"/>
                  </a:lnTo>
                  <a:lnTo>
                    <a:pt x="1630929" y="25888"/>
                  </a:lnTo>
                  <a:lnTo>
                    <a:pt x="1639920" y="21214"/>
                  </a:lnTo>
                </a:path>
                <a:path w="2969895" h="2898140">
                  <a:moveTo>
                    <a:pt x="2758015" y="64721"/>
                  </a:moveTo>
                  <a:lnTo>
                    <a:pt x="2765567" y="58249"/>
                  </a:lnTo>
                  <a:lnTo>
                    <a:pt x="2773839" y="49619"/>
                  </a:lnTo>
                  <a:lnTo>
                    <a:pt x="2783189" y="40990"/>
                  </a:lnTo>
                  <a:lnTo>
                    <a:pt x="2823468" y="16180"/>
                  </a:lnTo>
                  <a:lnTo>
                    <a:pt x="2842888" y="11865"/>
                  </a:lnTo>
                  <a:lnTo>
                    <a:pt x="2852598" y="11865"/>
                  </a:lnTo>
                  <a:lnTo>
                    <a:pt x="2862308" y="11865"/>
                  </a:lnTo>
                  <a:lnTo>
                    <a:pt x="2892517" y="36315"/>
                  </a:lnTo>
                  <a:lnTo>
                    <a:pt x="2894675" y="48900"/>
                  </a:lnTo>
                  <a:lnTo>
                    <a:pt x="2893956" y="64002"/>
                  </a:lnTo>
                  <a:lnTo>
                    <a:pt x="2875614" y="103194"/>
                  </a:lnTo>
                  <a:lnTo>
                    <a:pt x="2842169" y="148499"/>
                  </a:lnTo>
                  <a:lnTo>
                    <a:pt x="2801171" y="195243"/>
                  </a:lnTo>
                  <a:lnTo>
                    <a:pt x="2782470" y="217535"/>
                  </a:lnTo>
                  <a:lnTo>
                    <a:pt x="2767006" y="237671"/>
                  </a:lnTo>
                  <a:lnTo>
                    <a:pt x="2754419" y="255290"/>
                  </a:lnTo>
                  <a:lnTo>
                    <a:pt x="2746866" y="270032"/>
                  </a:lnTo>
                  <a:lnTo>
                    <a:pt x="2743270" y="281897"/>
                  </a:lnTo>
                  <a:lnTo>
                    <a:pt x="2743989" y="290886"/>
                  </a:lnTo>
                  <a:lnTo>
                    <a:pt x="2750463" y="297718"/>
                  </a:lnTo>
                  <a:lnTo>
                    <a:pt x="2761611" y="301673"/>
                  </a:lnTo>
                  <a:lnTo>
                    <a:pt x="2777435" y="303471"/>
                  </a:lnTo>
                  <a:lnTo>
                    <a:pt x="2796136" y="304550"/>
                  </a:lnTo>
                  <a:lnTo>
                    <a:pt x="2817714" y="303831"/>
                  </a:lnTo>
                  <a:lnTo>
                    <a:pt x="2840730" y="300954"/>
                  </a:lnTo>
                  <a:lnTo>
                    <a:pt x="2863747" y="298078"/>
                  </a:lnTo>
                  <a:lnTo>
                    <a:pt x="2884605" y="295920"/>
                  </a:lnTo>
                  <a:lnTo>
                    <a:pt x="2902227" y="294482"/>
                  </a:lnTo>
                  <a:lnTo>
                    <a:pt x="2917332" y="294482"/>
                  </a:lnTo>
                  <a:lnTo>
                    <a:pt x="2927401" y="294842"/>
                  </a:lnTo>
                  <a:lnTo>
                    <a:pt x="2934234" y="295920"/>
                  </a:lnTo>
                  <a:lnTo>
                    <a:pt x="2936392" y="299516"/>
                  </a:lnTo>
                  <a:lnTo>
                    <a:pt x="2936392" y="303831"/>
                  </a:lnTo>
                  <a:lnTo>
                    <a:pt x="2934234" y="307426"/>
                  </a:lnTo>
                  <a:lnTo>
                    <a:pt x="2929919" y="309943"/>
                  </a:lnTo>
                  <a:lnTo>
                    <a:pt x="2925963" y="311382"/>
                  </a:lnTo>
                </a:path>
              </a:pathLst>
            </a:custGeom>
            <a:ln w="28545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55859" y="4501689"/>
              <a:ext cx="190739" cy="2022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320" y="4524950"/>
              <a:ext cx="6350" cy="374015"/>
            </a:xfrm>
            <a:custGeom>
              <a:avLst/>
              <a:gdLst/>
              <a:ahLst/>
              <a:cxnLst/>
              <a:rect l="l" t="t" r="r" b="b"/>
              <a:pathLst>
                <a:path w="6350" h="374014">
                  <a:moveTo>
                    <a:pt x="6113" y="0"/>
                  </a:moveTo>
                  <a:lnTo>
                    <a:pt x="4675" y="3236"/>
                  </a:lnTo>
                  <a:lnTo>
                    <a:pt x="3236" y="7550"/>
                  </a:lnTo>
                  <a:lnTo>
                    <a:pt x="3236" y="13663"/>
                  </a:lnTo>
                  <a:lnTo>
                    <a:pt x="3236" y="23012"/>
                  </a:lnTo>
                  <a:lnTo>
                    <a:pt x="3236" y="35237"/>
                  </a:lnTo>
                  <a:lnTo>
                    <a:pt x="3955" y="51058"/>
                  </a:lnTo>
                  <a:lnTo>
                    <a:pt x="4675" y="69755"/>
                  </a:lnTo>
                  <a:lnTo>
                    <a:pt x="5394" y="91329"/>
                  </a:lnTo>
                  <a:lnTo>
                    <a:pt x="5394" y="115419"/>
                  </a:lnTo>
                  <a:lnTo>
                    <a:pt x="5394" y="142027"/>
                  </a:lnTo>
                  <a:lnTo>
                    <a:pt x="5394" y="169714"/>
                  </a:lnTo>
                  <a:lnTo>
                    <a:pt x="3955" y="198838"/>
                  </a:lnTo>
                  <a:lnTo>
                    <a:pt x="2517" y="226165"/>
                  </a:lnTo>
                  <a:lnTo>
                    <a:pt x="719" y="252773"/>
                  </a:lnTo>
                  <a:lnTo>
                    <a:pt x="0" y="277942"/>
                  </a:lnTo>
                  <a:lnTo>
                    <a:pt x="0" y="299876"/>
                  </a:lnTo>
                  <a:lnTo>
                    <a:pt x="0" y="318932"/>
                  </a:lnTo>
                  <a:lnTo>
                    <a:pt x="0" y="335113"/>
                  </a:lnTo>
                  <a:lnTo>
                    <a:pt x="0" y="349136"/>
                  </a:lnTo>
                  <a:lnTo>
                    <a:pt x="1438" y="360282"/>
                  </a:lnTo>
                  <a:lnTo>
                    <a:pt x="3236" y="368193"/>
                  </a:lnTo>
                  <a:lnTo>
                    <a:pt x="3955" y="372867"/>
                  </a:lnTo>
                  <a:lnTo>
                    <a:pt x="5394" y="373946"/>
                  </a:lnTo>
                </a:path>
              </a:pathLst>
            </a:custGeom>
            <a:ln w="28547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21809" y="4486228"/>
              <a:ext cx="219509" cy="196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69412" y="4514523"/>
              <a:ext cx="2818130" cy="1637030"/>
            </a:xfrm>
            <a:custGeom>
              <a:avLst/>
              <a:gdLst/>
              <a:ahLst/>
              <a:cxnLst/>
              <a:rect l="l" t="t" r="r" b="b"/>
              <a:pathLst>
                <a:path w="2818129" h="1637029">
                  <a:moveTo>
                    <a:pt x="2817714" y="3955"/>
                  </a:moveTo>
                  <a:lnTo>
                    <a:pt x="2813758" y="1078"/>
                  </a:lnTo>
                  <a:lnTo>
                    <a:pt x="2810881" y="0"/>
                  </a:lnTo>
                  <a:lnTo>
                    <a:pt x="2807284" y="719"/>
                  </a:lnTo>
                  <a:lnTo>
                    <a:pt x="2786426" y="53574"/>
                  </a:lnTo>
                  <a:lnTo>
                    <a:pt x="2775996" y="100318"/>
                  </a:lnTo>
                  <a:lnTo>
                    <a:pt x="2769883" y="126925"/>
                  </a:lnTo>
                  <a:lnTo>
                    <a:pt x="2764848" y="155331"/>
                  </a:lnTo>
                  <a:lnTo>
                    <a:pt x="2759453" y="183736"/>
                  </a:lnTo>
                  <a:lnTo>
                    <a:pt x="2755857" y="211063"/>
                  </a:lnTo>
                  <a:lnTo>
                    <a:pt x="2752980" y="236233"/>
                  </a:lnTo>
                  <a:lnTo>
                    <a:pt x="2751542" y="258526"/>
                  </a:lnTo>
                  <a:lnTo>
                    <a:pt x="2750822" y="277942"/>
                  </a:lnTo>
                  <a:lnTo>
                    <a:pt x="2750822" y="293763"/>
                  </a:lnTo>
                  <a:lnTo>
                    <a:pt x="2750822" y="306348"/>
                  </a:lnTo>
                  <a:lnTo>
                    <a:pt x="2752261" y="316056"/>
                  </a:lnTo>
                  <a:lnTo>
                    <a:pt x="2753699" y="322528"/>
                  </a:lnTo>
                  <a:lnTo>
                    <a:pt x="2755857" y="326483"/>
                  </a:lnTo>
                  <a:lnTo>
                    <a:pt x="2756576" y="327562"/>
                  </a:lnTo>
                </a:path>
                <a:path w="2818129" h="1637029">
                  <a:moveTo>
                    <a:pt x="201393" y="1309890"/>
                  </a:moveTo>
                  <a:lnTo>
                    <a:pt x="160755" y="1304496"/>
                  </a:lnTo>
                  <a:lnTo>
                    <a:pt x="112924" y="1327868"/>
                  </a:lnTo>
                  <a:lnTo>
                    <a:pt x="74443" y="1355554"/>
                  </a:lnTo>
                  <a:lnTo>
                    <a:pt x="39559" y="1394747"/>
                  </a:lnTo>
                  <a:lnTo>
                    <a:pt x="15823" y="1444366"/>
                  </a:lnTo>
                  <a:lnTo>
                    <a:pt x="11148" y="1498660"/>
                  </a:lnTo>
                  <a:lnTo>
                    <a:pt x="32007" y="1546123"/>
                  </a:lnTo>
                  <a:lnTo>
                    <a:pt x="77320" y="1576326"/>
                  </a:lnTo>
                  <a:lnTo>
                    <a:pt x="137738" y="1585675"/>
                  </a:lnTo>
                  <a:lnTo>
                    <a:pt x="170465" y="1584956"/>
                  </a:lnTo>
                  <a:lnTo>
                    <a:pt x="229085" y="1568416"/>
                  </a:lnTo>
                  <a:lnTo>
                    <a:pt x="271521" y="1542887"/>
                  </a:lnTo>
                  <a:lnTo>
                    <a:pt x="295976" y="1510166"/>
                  </a:lnTo>
                  <a:lnTo>
                    <a:pt x="304248" y="1471693"/>
                  </a:lnTo>
                  <a:lnTo>
                    <a:pt x="304248" y="1450119"/>
                  </a:lnTo>
                  <a:lnTo>
                    <a:pt x="294538" y="1402657"/>
                  </a:lnTo>
                  <a:lnTo>
                    <a:pt x="274398" y="1348722"/>
                  </a:lnTo>
                  <a:lnTo>
                    <a:pt x="249944" y="1298743"/>
                  </a:lnTo>
                  <a:lnTo>
                    <a:pt x="218656" y="1264585"/>
                  </a:lnTo>
                  <a:lnTo>
                    <a:pt x="199955" y="1257034"/>
                  </a:lnTo>
                  <a:lnTo>
                    <a:pt x="177658" y="1257034"/>
                  </a:lnTo>
                  <a:lnTo>
                    <a:pt x="122634" y="1274652"/>
                  </a:lnTo>
                  <a:lnTo>
                    <a:pt x="64014" y="1313845"/>
                  </a:lnTo>
                  <a:lnTo>
                    <a:pt x="18700" y="1358071"/>
                  </a:lnTo>
                  <a:lnTo>
                    <a:pt x="0" y="1391510"/>
                  </a:lnTo>
                  <a:lnTo>
                    <a:pt x="0" y="1401219"/>
                  </a:lnTo>
                </a:path>
                <a:path w="2818129" h="1637029">
                  <a:moveTo>
                    <a:pt x="1266263" y="1362745"/>
                  </a:moveTo>
                  <a:lnTo>
                    <a:pt x="1301866" y="1332542"/>
                  </a:lnTo>
                  <a:lnTo>
                    <a:pt x="1345741" y="1317081"/>
                  </a:lnTo>
                  <a:lnTo>
                    <a:pt x="1359767" y="1316721"/>
                  </a:lnTo>
                  <a:lnTo>
                    <a:pt x="1371635" y="1319957"/>
                  </a:lnTo>
                  <a:lnTo>
                    <a:pt x="1381345" y="1326429"/>
                  </a:lnTo>
                  <a:lnTo>
                    <a:pt x="1388897" y="1336497"/>
                  </a:lnTo>
                  <a:lnTo>
                    <a:pt x="1393932" y="1348722"/>
                  </a:lnTo>
                  <a:lnTo>
                    <a:pt x="1395370" y="1363105"/>
                  </a:lnTo>
                  <a:lnTo>
                    <a:pt x="1395370" y="1378926"/>
                  </a:lnTo>
                  <a:lnTo>
                    <a:pt x="1379187" y="1437175"/>
                  </a:lnTo>
                  <a:lnTo>
                    <a:pt x="1359048" y="1483559"/>
                  </a:lnTo>
                  <a:lnTo>
                    <a:pt x="1347899" y="1507650"/>
                  </a:lnTo>
                  <a:lnTo>
                    <a:pt x="1338189" y="1530662"/>
                  </a:lnTo>
                  <a:lnTo>
                    <a:pt x="1329198" y="1553314"/>
                  </a:lnTo>
                  <a:lnTo>
                    <a:pt x="1323444" y="1574169"/>
                  </a:lnTo>
                  <a:lnTo>
                    <a:pt x="1319488" y="1592147"/>
                  </a:lnTo>
                  <a:lnTo>
                    <a:pt x="1319488" y="1607968"/>
                  </a:lnTo>
                  <a:lnTo>
                    <a:pt x="1322725" y="1620552"/>
                  </a:lnTo>
                  <a:lnTo>
                    <a:pt x="1329917" y="1629182"/>
                  </a:lnTo>
                  <a:lnTo>
                    <a:pt x="1341066" y="1634935"/>
                  </a:lnTo>
                  <a:lnTo>
                    <a:pt x="1356890" y="1636733"/>
                  </a:lnTo>
                  <a:lnTo>
                    <a:pt x="1375950" y="1636373"/>
                  </a:lnTo>
                  <a:lnTo>
                    <a:pt x="1397528" y="1634216"/>
                  </a:lnTo>
                  <a:lnTo>
                    <a:pt x="1422343" y="1628822"/>
                  </a:lnTo>
                  <a:lnTo>
                    <a:pt x="1446079" y="1623789"/>
                  </a:lnTo>
                  <a:lnTo>
                    <a:pt x="1469095" y="1619114"/>
                  </a:lnTo>
                  <a:lnTo>
                    <a:pt x="1488515" y="1615878"/>
                  </a:lnTo>
                  <a:lnTo>
                    <a:pt x="1504698" y="1614080"/>
                  </a:lnTo>
                  <a:lnTo>
                    <a:pt x="1515128" y="1614080"/>
                  </a:lnTo>
                  <a:lnTo>
                    <a:pt x="1521242" y="1614080"/>
                  </a:lnTo>
                  <a:lnTo>
                    <a:pt x="1524119" y="1617316"/>
                  </a:lnTo>
                  <a:lnTo>
                    <a:pt x="1524119" y="1620912"/>
                  </a:lnTo>
                  <a:lnTo>
                    <a:pt x="1524119" y="1623789"/>
                  </a:lnTo>
                  <a:lnTo>
                    <a:pt x="1521961" y="1625946"/>
                  </a:lnTo>
                  <a:lnTo>
                    <a:pt x="1519443" y="1626305"/>
                  </a:lnTo>
                  <a:lnTo>
                    <a:pt x="1518724" y="1624867"/>
                  </a:lnTo>
                  <a:lnTo>
                    <a:pt x="1518724" y="1619114"/>
                  </a:lnTo>
                  <a:lnTo>
                    <a:pt x="1518724" y="1610485"/>
                  </a:lnTo>
                  <a:lnTo>
                    <a:pt x="1521961" y="1600057"/>
                  </a:lnTo>
                </a:path>
              </a:pathLst>
            </a:custGeom>
            <a:ln w="28545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40</a:t>
            </a:fld>
            <a:endParaRPr spc="-5" dirty="0"/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52"/>
            <a:ext cx="4871085" cy="111760"/>
            <a:chOff x="0" y="4152"/>
            <a:chExt cx="4871085" cy="111760"/>
          </a:xfrm>
        </p:grpSpPr>
        <p:sp>
          <p:nvSpPr>
            <p:cNvPr id="5" name="object 5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305814" y="4152"/>
            <a:ext cx="4871085" cy="111760"/>
            <a:chOff x="7305814" y="4152"/>
            <a:chExt cx="4871085" cy="111760"/>
          </a:xfrm>
        </p:grpSpPr>
        <p:sp>
          <p:nvSpPr>
            <p:cNvPr id="8" name="object 8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45102" y="2296794"/>
            <a:ext cx="6332855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5"/>
              </a:lnSpc>
              <a:spcBef>
                <a:spcPts val="95"/>
              </a:spcBef>
            </a:pPr>
            <a:r>
              <a:rPr spc="75" dirty="0">
                <a:solidFill>
                  <a:srgbClr val="FFFFFF"/>
                </a:solidFill>
              </a:rPr>
              <a:t>Learning</a:t>
            </a:r>
            <a:r>
              <a:rPr spc="70" dirty="0">
                <a:solidFill>
                  <a:srgbClr val="FFFFFF"/>
                </a:solidFill>
              </a:rPr>
              <a:t> </a:t>
            </a:r>
            <a:r>
              <a:rPr spc="60" dirty="0">
                <a:solidFill>
                  <a:srgbClr val="FFFFFF"/>
                </a:solidFill>
              </a:rPr>
              <a:t>curves:</a:t>
            </a:r>
          </a:p>
          <a:p>
            <a:pPr marL="12700">
              <a:lnSpc>
                <a:spcPts val="4795"/>
              </a:lnSpc>
            </a:pPr>
            <a:r>
              <a:rPr i="1" spc="24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204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5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21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need?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537" y="6582632"/>
            <a:ext cx="234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898989"/>
                </a:solidFill>
                <a:latin typeface="Arial"/>
                <a:cs typeface="Arial"/>
              </a:rPr>
              <a:t>41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41</a:t>
            </a:fld>
            <a:endParaRPr lang="en-IN"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71" y="257835"/>
            <a:ext cx="1055751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0" dirty="0"/>
              <a:t>How </a:t>
            </a:r>
            <a:r>
              <a:rPr spc="195" dirty="0"/>
              <a:t>much </a:t>
            </a:r>
            <a:r>
              <a:rPr spc="40" dirty="0"/>
              <a:t>data </a:t>
            </a:r>
            <a:r>
              <a:rPr spc="95" dirty="0"/>
              <a:t>does </a:t>
            </a:r>
            <a:r>
              <a:rPr spc="60" dirty="0"/>
              <a:t>a </a:t>
            </a:r>
            <a:r>
              <a:rPr spc="135" dirty="0"/>
              <a:t>model </a:t>
            </a:r>
            <a:r>
              <a:rPr spc="100" dirty="0"/>
              <a:t>need </a:t>
            </a:r>
            <a:r>
              <a:rPr spc="50" dirty="0"/>
              <a:t>to</a:t>
            </a:r>
            <a:r>
              <a:rPr spc="-85" dirty="0"/>
              <a:t> </a:t>
            </a:r>
            <a:r>
              <a:rPr spc="65" dirty="0"/>
              <a:t>learn?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42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5671" y="1331255"/>
            <a:ext cx="7234555" cy="4417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ts val="3550"/>
              </a:lnSpc>
              <a:spcBef>
                <a:spcPts val="9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2B2728"/>
                </a:solidFill>
                <a:latin typeface="DejaVu Sans"/>
                <a:cs typeface="DejaVu Sans"/>
              </a:rPr>
              <a:t>The more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the </a:t>
            </a:r>
            <a:r>
              <a:rPr sz="3000" spc="-175" dirty="0">
                <a:solidFill>
                  <a:srgbClr val="2B2728"/>
                </a:solidFill>
                <a:latin typeface="DejaVu Sans"/>
                <a:cs typeface="DejaVu Sans"/>
              </a:rPr>
              <a:t>merrier</a:t>
            </a:r>
            <a:r>
              <a:rPr sz="3000" spc="-18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455" dirty="0">
                <a:solidFill>
                  <a:srgbClr val="393435"/>
                </a:solidFill>
                <a:latin typeface="Wingdings"/>
                <a:cs typeface="Wingdings"/>
              </a:rPr>
              <a:t></a:t>
            </a:r>
            <a:endParaRPr sz="3000">
              <a:latin typeface="Wingdings"/>
              <a:cs typeface="Wingdings"/>
            </a:endParaRPr>
          </a:p>
          <a:p>
            <a:pPr marL="754380" lvl="1" indent="-285750">
              <a:lnSpc>
                <a:spcPts val="307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45" dirty="0">
                <a:solidFill>
                  <a:srgbClr val="2B2728"/>
                </a:solidFill>
                <a:latin typeface="DejaVu Sans"/>
                <a:cs typeface="DejaVu Sans"/>
              </a:rPr>
              <a:t>But </a:t>
            </a:r>
            <a:r>
              <a:rPr sz="2600" spc="-190" dirty="0">
                <a:solidFill>
                  <a:srgbClr val="2B2728"/>
                </a:solidFill>
                <a:latin typeface="DejaVu Sans"/>
                <a:cs typeface="DejaVu Sans"/>
              </a:rPr>
              <a:t>data </a:t>
            </a:r>
            <a:r>
              <a:rPr sz="2600" spc="-155" dirty="0">
                <a:solidFill>
                  <a:srgbClr val="2B2728"/>
                </a:solidFill>
                <a:latin typeface="DejaVu Sans"/>
                <a:cs typeface="DejaVu Sans"/>
              </a:rPr>
              <a:t>quality </a:t>
            </a:r>
            <a:r>
              <a:rPr sz="2600" spc="-165" dirty="0">
                <a:solidFill>
                  <a:srgbClr val="2B2728"/>
                </a:solidFill>
                <a:latin typeface="DejaVu Sans"/>
                <a:cs typeface="DejaVu Sans"/>
              </a:rPr>
              <a:t>is </a:t>
            </a:r>
            <a:r>
              <a:rPr sz="2600" spc="-125" dirty="0">
                <a:solidFill>
                  <a:srgbClr val="2B2728"/>
                </a:solidFill>
                <a:latin typeface="DejaVu Sans"/>
                <a:cs typeface="DejaVu Sans"/>
              </a:rPr>
              <a:t>most </a:t>
            </a: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important</a:t>
            </a:r>
            <a:r>
              <a:rPr sz="2600" spc="-3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00" dirty="0">
                <a:solidFill>
                  <a:srgbClr val="2B2728"/>
                </a:solidFill>
                <a:latin typeface="DejaVu Sans"/>
                <a:cs typeface="DejaVu Sans"/>
              </a:rPr>
              <a:t>factor</a:t>
            </a:r>
            <a:endParaRPr sz="260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5D5555"/>
              </a:buClr>
              <a:buFont typeface="Klaudia"/>
              <a:buChar char="-"/>
            </a:pPr>
            <a:endParaRPr sz="3350">
              <a:latin typeface="DejaVu Sans"/>
              <a:cs typeface="DejaVu Sans"/>
            </a:endParaRPr>
          </a:p>
          <a:p>
            <a:pPr marL="354965" marR="405130" indent="-342900">
              <a:lnSpc>
                <a:spcPct val="79900"/>
              </a:lnSpc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2B2728"/>
                </a:solidFill>
                <a:latin typeface="DejaVu Sans"/>
                <a:cs typeface="DejaVu Sans"/>
              </a:rPr>
              <a:t>Theoretical </a:t>
            </a:r>
            <a:r>
              <a:rPr sz="3000" spc="-150" dirty="0">
                <a:solidFill>
                  <a:srgbClr val="2B2728"/>
                </a:solidFill>
                <a:latin typeface="DejaVu Sans"/>
                <a:cs typeface="DejaVu Sans"/>
              </a:rPr>
              <a:t>techniques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sometimes  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can </a:t>
            </a:r>
            <a:r>
              <a:rPr sz="3000" spc="-105" dirty="0">
                <a:solidFill>
                  <a:srgbClr val="2B2728"/>
                </a:solidFill>
                <a:latin typeface="DejaVu Sans"/>
                <a:cs typeface="DejaVu Sans"/>
              </a:rPr>
              <a:t>bound </a:t>
            </a:r>
            <a:r>
              <a:rPr sz="3000" spc="-50" dirty="0">
                <a:solidFill>
                  <a:srgbClr val="2B2728"/>
                </a:solidFill>
                <a:latin typeface="DejaVu Sans"/>
                <a:cs typeface="DejaVu Sans"/>
              </a:rPr>
              <a:t>how </a:t>
            </a:r>
            <a:r>
              <a:rPr sz="3000" spc="-114" dirty="0">
                <a:solidFill>
                  <a:srgbClr val="2B2728"/>
                </a:solidFill>
                <a:latin typeface="DejaVu Sans"/>
                <a:cs typeface="DejaVu Sans"/>
              </a:rPr>
              <a:t>much </a:t>
            </a:r>
            <a:r>
              <a:rPr sz="3000" spc="-220" dirty="0">
                <a:solidFill>
                  <a:srgbClr val="2B2728"/>
                </a:solidFill>
                <a:latin typeface="DejaVu Sans"/>
                <a:cs typeface="DejaVu Sans"/>
              </a:rPr>
              <a:t>data </a:t>
            </a:r>
            <a:r>
              <a:rPr sz="3000" spc="-190" dirty="0">
                <a:solidFill>
                  <a:srgbClr val="2B2728"/>
                </a:solidFill>
                <a:latin typeface="DejaVu Sans"/>
                <a:cs typeface="DejaVu Sans"/>
              </a:rPr>
              <a:t>is</a:t>
            </a:r>
            <a:r>
              <a:rPr sz="3000" spc="-29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needed</a:t>
            </a:r>
            <a:endParaRPr sz="3000">
              <a:latin typeface="DejaVu Sans"/>
              <a:cs typeface="DejaVu Sans"/>
            </a:endParaRPr>
          </a:p>
          <a:p>
            <a:pPr marL="754380" lvl="1" indent="-285750">
              <a:lnSpc>
                <a:spcPts val="311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35" dirty="0">
                <a:solidFill>
                  <a:srgbClr val="2B2728"/>
                </a:solidFill>
                <a:latin typeface="DejaVu Sans"/>
                <a:cs typeface="DejaVu Sans"/>
              </a:rPr>
              <a:t>Typically </a:t>
            </a:r>
            <a:r>
              <a:rPr sz="2600" spc="-35" dirty="0">
                <a:solidFill>
                  <a:srgbClr val="2B2728"/>
                </a:solidFill>
                <a:latin typeface="DejaVu Sans"/>
                <a:cs typeface="DejaVu Sans"/>
              </a:rPr>
              <a:t>too </a:t>
            </a:r>
            <a:r>
              <a:rPr sz="2600" spc="-80" dirty="0">
                <a:solidFill>
                  <a:srgbClr val="2B2728"/>
                </a:solidFill>
                <a:latin typeface="DejaVu Sans"/>
                <a:cs typeface="DejaVu Sans"/>
              </a:rPr>
              <a:t>loose </a:t>
            </a:r>
            <a:r>
              <a:rPr sz="2600" spc="-70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2600" spc="-125" dirty="0">
                <a:solidFill>
                  <a:srgbClr val="2B2728"/>
                </a:solidFill>
                <a:latin typeface="DejaVu Sans"/>
                <a:cs typeface="DejaVu Sans"/>
              </a:rPr>
              <a:t>practical</a:t>
            </a:r>
            <a:r>
              <a:rPr sz="2600" spc="-34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20" dirty="0">
                <a:solidFill>
                  <a:srgbClr val="2B2728"/>
                </a:solidFill>
                <a:latin typeface="DejaVu Sans"/>
                <a:cs typeface="DejaVu Sans"/>
              </a:rPr>
              <a:t>application</a:t>
            </a:r>
            <a:endParaRPr sz="2600">
              <a:latin typeface="DejaVu Sans"/>
              <a:cs typeface="DejaVu Sans"/>
            </a:endParaRPr>
          </a:p>
          <a:p>
            <a:pPr marL="754380" lvl="1" indent="-285750">
              <a:lnSpc>
                <a:spcPts val="311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45" dirty="0">
                <a:solidFill>
                  <a:srgbClr val="2B2728"/>
                </a:solidFill>
                <a:latin typeface="DejaVu Sans"/>
                <a:cs typeface="DejaVu Sans"/>
              </a:rPr>
              <a:t>But </a:t>
            </a:r>
            <a:r>
              <a:rPr sz="2600" spc="-135" dirty="0">
                <a:solidFill>
                  <a:srgbClr val="2B2728"/>
                </a:solidFill>
                <a:latin typeface="DejaVu Sans"/>
                <a:cs typeface="DejaVu Sans"/>
              </a:rPr>
              <a:t>provide</a:t>
            </a:r>
            <a:r>
              <a:rPr sz="2600" spc="-12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guidance</a:t>
            </a:r>
            <a:endParaRPr sz="2600">
              <a:latin typeface="DejaVu Sans"/>
              <a:cs typeface="DejaVu Sans"/>
            </a:endParaRPr>
          </a:p>
          <a:p>
            <a:pPr marL="354965" indent="-342900">
              <a:lnSpc>
                <a:spcPts val="3590"/>
              </a:lnSpc>
              <a:spcBef>
                <a:spcPts val="229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2B2728"/>
                </a:solidFill>
                <a:latin typeface="DejaVu Sans"/>
                <a:cs typeface="DejaVu Sans"/>
              </a:rPr>
              <a:t>In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practice:</a:t>
            </a:r>
            <a:endParaRPr sz="3000">
              <a:latin typeface="DejaVu Sans"/>
              <a:cs typeface="DejaVu Sans"/>
            </a:endParaRPr>
          </a:p>
          <a:p>
            <a:pPr marL="754380" lvl="1" indent="-285750">
              <a:lnSpc>
                <a:spcPts val="310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80" dirty="0">
                <a:solidFill>
                  <a:srgbClr val="2B2728"/>
                </a:solidFill>
                <a:latin typeface="DejaVu Sans"/>
                <a:cs typeface="DejaVu Sans"/>
              </a:rPr>
              <a:t>More </a:t>
            </a:r>
            <a:r>
              <a:rPr sz="2600" spc="-110" dirty="0">
                <a:solidFill>
                  <a:srgbClr val="2B2728"/>
                </a:solidFill>
                <a:latin typeface="DejaVu Sans"/>
                <a:cs typeface="DejaVu Sans"/>
              </a:rPr>
              <a:t>complex </a:t>
            </a:r>
            <a:r>
              <a:rPr sz="2600" spc="-120" dirty="0">
                <a:solidFill>
                  <a:srgbClr val="2B2728"/>
                </a:solidFill>
                <a:latin typeface="DejaVu Sans"/>
                <a:cs typeface="DejaVu Sans"/>
              </a:rPr>
              <a:t>models </a:t>
            </a:r>
            <a:r>
              <a:rPr sz="2600" spc="-140" dirty="0">
                <a:solidFill>
                  <a:srgbClr val="2B2728"/>
                </a:solidFill>
                <a:latin typeface="DejaVu Sans"/>
                <a:cs typeface="DejaVu Sans"/>
              </a:rPr>
              <a:t>require </a:t>
            </a:r>
            <a:r>
              <a:rPr sz="2600" spc="-110" dirty="0">
                <a:solidFill>
                  <a:srgbClr val="2B2728"/>
                </a:solidFill>
                <a:latin typeface="DejaVu Sans"/>
                <a:cs typeface="DejaVu Sans"/>
              </a:rPr>
              <a:t>more</a:t>
            </a:r>
            <a:r>
              <a:rPr sz="2600" spc="-229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90" dirty="0">
                <a:solidFill>
                  <a:srgbClr val="2B2728"/>
                </a:solidFill>
                <a:latin typeface="DejaVu Sans"/>
                <a:cs typeface="DejaVu Sans"/>
              </a:rPr>
              <a:t>data</a:t>
            </a:r>
            <a:endParaRPr sz="2600">
              <a:latin typeface="DejaVu Sans"/>
              <a:cs typeface="DejaVu Sans"/>
            </a:endParaRPr>
          </a:p>
          <a:p>
            <a:pPr marL="754380" lvl="1" indent="-285750">
              <a:lnSpc>
                <a:spcPts val="3110"/>
              </a:lnSpc>
              <a:buClr>
                <a:srgbClr val="5D5555"/>
              </a:buClr>
              <a:buFont typeface="Klaudia"/>
              <a:buChar char="-"/>
              <a:tabLst>
                <a:tab pos="755015" algn="l"/>
              </a:tabLst>
            </a:pP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Empirical </a:t>
            </a:r>
            <a:r>
              <a:rPr sz="2600" spc="-185" dirty="0">
                <a:solidFill>
                  <a:srgbClr val="2B2728"/>
                </a:solidFill>
                <a:latin typeface="DejaVu Sans"/>
                <a:cs typeface="DejaVu Sans"/>
              </a:rPr>
              <a:t>analysis </a:t>
            </a:r>
            <a:r>
              <a:rPr sz="2600" spc="-120" dirty="0">
                <a:solidFill>
                  <a:srgbClr val="2B2728"/>
                </a:solidFill>
                <a:latin typeface="DejaVu Sans"/>
                <a:cs typeface="DejaVu Sans"/>
              </a:rPr>
              <a:t>can </a:t>
            </a:r>
            <a:r>
              <a:rPr sz="2600" spc="-135" dirty="0">
                <a:solidFill>
                  <a:srgbClr val="2B2728"/>
                </a:solidFill>
                <a:latin typeface="DejaVu Sans"/>
                <a:cs typeface="DejaVu Sans"/>
              </a:rPr>
              <a:t>provide</a:t>
            </a:r>
            <a:r>
              <a:rPr sz="2600" spc="-8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guidance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501700"/>
            <a:ext cx="41103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85" dirty="0"/>
              <a:t>Learning</a:t>
            </a:r>
            <a:r>
              <a:rPr sz="4400" spc="5" dirty="0"/>
              <a:t> </a:t>
            </a:r>
            <a:r>
              <a:rPr sz="4400" spc="60" dirty="0"/>
              <a:t>curves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723206" y="5328458"/>
            <a:ext cx="9414510" cy="544830"/>
            <a:chOff x="723206" y="5328458"/>
            <a:chExt cx="9414510" cy="544830"/>
          </a:xfrm>
        </p:grpSpPr>
        <p:sp>
          <p:nvSpPr>
            <p:cNvPr id="4" name="object 4"/>
            <p:cNvSpPr/>
            <p:nvPr/>
          </p:nvSpPr>
          <p:spPr>
            <a:xfrm>
              <a:off x="723206" y="5328458"/>
              <a:ext cx="9414167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821" y="5581726"/>
              <a:ext cx="9039225" cy="0"/>
            </a:xfrm>
            <a:custGeom>
              <a:avLst/>
              <a:gdLst/>
              <a:ahLst/>
              <a:cxnLst/>
              <a:rect l="l" t="t" r="r" b="b"/>
              <a:pathLst>
                <a:path w="9039225">
                  <a:moveTo>
                    <a:pt x="0" y="0"/>
                  </a:moveTo>
                  <a:lnTo>
                    <a:pt x="9038922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9155" y="5453526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31977" y="0"/>
                  </a:moveTo>
                  <a:lnTo>
                    <a:pt x="21056" y="713"/>
                  </a:lnTo>
                  <a:lnTo>
                    <a:pt x="11199" y="5470"/>
                  </a:lnTo>
                  <a:lnTo>
                    <a:pt x="3664" y="13937"/>
                  </a:lnTo>
                  <a:lnTo>
                    <a:pt x="0" y="24662"/>
                  </a:lnTo>
                  <a:lnTo>
                    <a:pt x="710" y="35579"/>
                  </a:lnTo>
                  <a:lnTo>
                    <a:pt x="5466" y="45432"/>
                  </a:lnTo>
                  <a:lnTo>
                    <a:pt x="13939" y="52964"/>
                  </a:lnTo>
                  <a:lnTo>
                    <a:pt x="142945" y="128199"/>
                  </a:lnTo>
                  <a:lnTo>
                    <a:pt x="13939" y="203443"/>
                  </a:lnTo>
                  <a:lnTo>
                    <a:pt x="5466" y="210978"/>
                  </a:lnTo>
                  <a:lnTo>
                    <a:pt x="710" y="220832"/>
                  </a:lnTo>
                  <a:lnTo>
                    <a:pt x="0" y="231750"/>
                  </a:lnTo>
                  <a:lnTo>
                    <a:pt x="3664" y="242476"/>
                  </a:lnTo>
                  <a:lnTo>
                    <a:pt x="11199" y="250942"/>
                  </a:lnTo>
                  <a:lnTo>
                    <a:pt x="21056" y="255696"/>
                  </a:lnTo>
                  <a:lnTo>
                    <a:pt x="31977" y="256408"/>
                  </a:lnTo>
                  <a:lnTo>
                    <a:pt x="42704" y="252748"/>
                  </a:lnTo>
                  <a:lnTo>
                    <a:pt x="256242" y="128199"/>
                  </a:lnTo>
                  <a:lnTo>
                    <a:pt x="42704" y="3663"/>
                  </a:lnTo>
                  <a:lnTo>
                    <a:pt x="31977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46608" y="5709904"/>
            <a:ext cx="332232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10" dirty="0">
                <a:latin typeface="DejaVu Sans"/>
                <a:cs typeface="DejaVu Sans"/>
              </a:rPr>
              <a:t>Amount </a:t>
            </a:r>
            <a:r>
              <a:rPr sz="2400" spc="-30" dirty="0">
                <a:latin typeface="DejaVu Sans"/>
                <a:cs typeface="DejaVu Sans"/>
              </a:rPr>
              <a:t>of </a:t>
            </a:r>
            <a:r>
              <a:rPr sz="2400" spc="-135" dirty="0">
                <a:latin typeface="DejaVu Sans"/>
                <a:cs typeface="DejaVu Sans"/>
              </a:rPr>
              <a:t>training</a:t>
            </a:r>
            <a:r>
              <a:rPr sz="2400" spc="-250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data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8392" y="1866206"/>
            <a:ext cx="544830" cy="3931920"/>
            <a:chOff x="648392" y="1866206"/>
            <a:chExt cx="544830" cy="3931920"/>
          </a:xfrm>
        </p:grpSpPr>
        <p:sp>
          <p:nvSpPr>
            <p:cNvPr id="9" name="object 9"/>
            <p:cNvSpPr/>
            <p:nvPr/>
          </p:nvSpPr>
          <p:spPr>
            <a:xfrm>
              <a:off x="648392" y="1866206"/>
              <a:ext cx="544483" cy="393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2065" y="2174947"/>
              <a:ext cx="0" cy="3559175"/>
            </a:xfrm>
            <a:custGeom>
              <a:avLst/>
              <a:gdLst/>
              <a:ahLst/>
              <a:cxnLst/>
              <a:rect l="l" t="t" r="r" b="b"/>
              <a:pathLst>
                <a:path h="3559175">
                  <a:moveTo>
                    <a:pt x="0" y="3559000"/>
                  </a:moveTo>
                  <a:lnTo>
                    <a:pt x="0" y="0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3838" y="21183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227" y="0"/>
                  </a:moveTo>
                  <a:lnTo>
                    <a:pt x="3661" y="213499"/>
                  </a:lnTo>
                  <a:lnTo>
                    <a:pt x="0" y="224225"/>
                  </a:lnTo>
                  <a:lnTo>
                    <a:pt x="712" y="235143"/>
                  </a:lnTo>
                  <a:lnTo>
                    <a:pt x="5467" y="245000"/>
                  </a:lnTo>
                  <a:lnTo>
                    <a:pt x="13934" y="252539"/>
                  </a:lnTo>
                  <a:lnTo>
                    <a:pt x="24662" y="256197"/>
                  </a:lnTo>
                  <a:lnTo>
                    <a:pt x="35582" y="255484"/>
                  </a:lnTo>
                  <a:lnTo>
                    <a:pt x="45438" y="250730"/>
                  </a:lnTo>
                  <a:lnTo>
                    <a:pt x="52975" y="242265"/>
                  </a:lnTo>
                  <a:lnTo>
                    <a:pt x="128227" y="113284"/>
                  </a:lnTo>
                  <a:lnTo>
                    <a:pt x="194324" y="113284"/>
                  </a:lnTo>
                  <a:lnTo>
                    <a:pt x="128227" y="0"/>
                  </a:lnTo>
                  <a:close/>
                </a:path>
                <a:path w="256540" h="256539">
                  <a:moveTo>
                    <a:pt x="194324" y="113284"/>
                  </a:moveTo>
                  <a:lnTo>
                    <a:pt x="128227" y="113284"/>
                  </a:lnTo>
                  <a:lnTo>
                    <a:pt x="203480" y="242265"/>
                  </a:lnTo>
                  <a:lnTo>
                    <a:pt x="211016" y="250730"/>
                  </a:lnTo>
                  <a:lnTo>
                    <a:pt x="220872" y="255484"/>
                  </a:lnTo>
                  <a:lnTo>
                    <a:pt x="231793" y="256197"/>
                  </a:lnTo>
                  <a:lnTo>
                    <a:pt x="242521" y="252539"/>
                  </a:lnTo>
                  <a:lnTo>
                    <a:pt x="250989" y="245000"/>
                  </a:lnTo>
                  <a:lnTo>
                    <a:pt x="255744" y="235143"/>
                  </a:lnTo>
                  <a:lnTo>
                    <a:pt x="256456" y="224225"/>
                  </a:lnTo>
                  <a:lnTo>
                    <a:pt x="252795" y="213499"/>
                  </a:lnTo>
                  <a:lnTo>
                    <a:pt x="194324" y="113284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4255" y="2297022"/>
            <a:ext cx="358775" cy="1374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35" dirty="0">
                <a:latin typeface="DejaVu Sans"/>
                <a:cs typeface="DejaVu Sans"/>
              </a:rPr>
              <a:t>Test</a:t>
            </a:r>
            <a:r>
              <a:rPr sz="2400" spc="-185" dirty="0">
                <a:latin typeface="DejaVu Sans"/>
                <a:cs typeface="DejaVu Sans"/>
              </a:rPr>
              <a:t> </a:t>
            </a:r>
            <a:r>
              <a:rPr sz="2400" spc="-110" dirty="0">
                <a:latin typeface="DejaVu Sans"/>
                <a:cs typeface="DejaVu Sans"/>
              </a:rPr>
              <a:t>error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43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49" y="227711"/>
            <a:ext cx="534035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5"/>
              </a:lnSpc>
              <a:spcBef>
                <a:spcPts val="95"/>
              </a:spcBef>
            </a:pPr>
            <a:r>
              <a:rPr spc="-15" dirty="0"/>
              <a:t>Is </a:t>
            </a:r>
            <a:r>
              <a:rPr spc="40" dirty="0"/>
              <a:t>there </a:t>
            </a:r>
            <a:r>
              <a:rPr spc="60" dirty="0"/>
              <a:t>a</a:t>
            </a:r>
            <a:r>
              <a:rPr spc="180" dirty="0"/>
              <a:t> </a:t>
            </a:r>
            <a:r>
              <a:rPr spc="40" dirty="0"/>
              <a:t>limit?</a:t>
            </a:r>
          </a:p>
          <a:p>
            <a:pPr marL="12700">
              <a:lnSpc>
                <a:spcPts val="4795"/>
              </a:lnSpc>
            </a:pPr>
            <a:r>
              <a:rPr spc="-30" dirty="0"/>
              <a:t>Yes, </a:t>
            </a:r>
            <a:r>
              <a:rPr spc="20" dirty="0"/>
              <a:t>for </a:t>
            </a:r>
            <a:r>
              <a:rPr spc="100" dirty="0"/>
              <a:t>most</a:t>
            </a:r>
            <a:r>
              <a:rPr spc="155" dirty="0"/>
              <a:t> </a:t>
            </a:r>
            <a:r>
              <a:rPr spc="95" dirty="0"/>
              <a:t>models…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8392" y="1866206"/>
            <a:ext cx="7664450" cy="4006850"/>
            <a:chOff x="648392" y="1866206"/>
            <a:chExt cx="7664450" cy="4006850"/>
          </a:xfrm>
        </p:grpSpPr>
        <p:sp>
          <p:nvSpPr>
            <p:cNvPr id="4" name="object 4"/>
            <p:cNvSpPr/>
            <p:nvPr/>
          </p:nvSpPr>
          <p:spPr>
            <a:xfrm>
              <a:off x="723206" y="5328458"/>
              <a:ext cx="7589520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821" y="5581726"/>
              <a:ext cx="7212965" cy="0"/>
            </a:xfrm>
            <a:custGeom>
              <a:avLst/>
              <a:gdLst/>
              <a:ahLst/>
              <a:cxnLst/>
              <a:rect l="l" t="t" r="r" b="b"/>
              <a:pathLst>
                <a:path w="7212965">
                  <a:moveTo>
                    <a:pt x="0" y="0"/>
                  </a:moveTo>
                  <a:lnTo>
                    <a:pt x="7212503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2737" y="5453526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31972" y="0"/>
                  </a:moveTo>
                  <a:lnTo>
                    <a:pt x="21053" y="713"/>
                  </a:lnTo>
                  <a:lnTo>
                    <a:pt x="11197" y="5470"/>
                  </a:lnTo>
                  <a:lnTo>
                    <a:pt x="3657" y="13937"/>
                  </a:lnTo>
                  <a:lnTo>
                    <a:pt x="0" y="24662"/>
                  </a:lnTo>
                  <a:lnTo>
                    <a:pt x="712" y="35579"/>
                  </a:lnTo>
                  <a:lnTo>
                    <a:pt x="5466" y="45432"/>
                  </a:lnTo>
                  <a:lnTo>
                    <a:pt x="13932" y="52964"/>
                  </a:lnTo>
                  <a:lnTo>
                    <a:pt x="142938" y="128199"/>
                  </a:lnTo>
                  <a:lnTo>
                    <a:pt x="13932" y="203443"/>
                  </a:lnTo>
                  <a:lnTo>
                    <a:pt x="5466" y="210978"/>
                  </a:lnTo>
                  <a:lnTo>
                    <a:pt x="712" y="220832"/>
                  </a:lnTo>
                  <a:lnTo>
                    <a:pt x="0" y="231750"/>
                  </a:lnTo>
                  <a:lnTo>
                    <a:pt x="3657" y="242476"/>
                  </a:lnTo>
                  <a:lnTo>
                    <a:pt x="11197" y="250942"/>
                  </a:lnTo>
                  <a:lnTo>
                    <a:pt x="21053" y="255696"/>
                  </a:lnTo>
                  <a:lnTo>
                    <a:pt x="31972" y="256408"/>
                  </a:lnTo>
                  <a:lnTo>
                    <a:pt x="42697" y="252748"/>
                  </a:lnTo>
                  <a:lnTo>
                    <a:pt x="256248" y="128199"/>
                  </a:lnTo>
                  <a:lnTo>
                    <a:pt x="42697" y="3663"/>
                  </a:lnTo>
                  <a:lnTo>
                    <a:pt x="3197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392" y="1866206"/>
              <a:ext cx="544483" cy="393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2065" y="2174947"/>
              <a:ext cx="0" cy="3559175"/>
            </a:xfrm>
            <a:custGeom>
              <a:avLst/>
              <a:gdLst/>
              <a:ahLst/>
              <a:cxnLst/>
              <a:rect l="l" t="t" r="r" b="b"/>
              <a:pathLst>
                <a:path h="3559175">
                  <a:moveTo>
                    <a:pt x="0" y="3559000"/>
                  </a:moveTo>
                  <a:lnTo>
                    <a:pt x="0" y="0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838" y="21183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227" y="0"/>
                  </a:moveTo>
                  <a:lnTo>
                    <a:pt x="3661" y="213499"/>
                  </a:lnTo>
                  <a:lnTo>
                    <a:pt x="0" y="224225"/>
                  </a:lnTo>
                  <a:lnTo>
                    <a:pt x="712" y="235143"/>
                  </a:lnTo>
                  <a:lnTo>
                    <a:pt x="5467" y="245000"/>
                  </a:lnTo>
                  <a:lnTo>
                    <a:pt x="13934" y="252539"/>
                  </a:lnTo>
                  <a:lnTo>
                    <a:pt x="24662" y="256197"/>
                  </a:lnTo>
                  <a:lnTo>
                    <a:pt x="35582" y="255484"/>
                  </a:lnTo>
                  <a:lnTo>
                    <a:pt x="45438" y="250730"/>
                  </a:lnTo>
                  <a:lnTo>
                    <a:pt x="52975" y="242265"/>
                  </a:lnTo>
                  <a:lnTo>
                    <a:pt x="128227" y="113284"/>
                  </a:lnTo>
                  <a:lnTo>
                    <a:pt x="194324" y="113284"/>
                  </a:lnTo>
                  <a:lnTo>
                    <a:pt x="128227" y="0"/>
                  </a:lnTo>
                  <a:close/>
                </a:path>
                <a:path w="256540" h="256539">
                  <a:moveTo>
                    <a:pt x="194324" y="113284"/>
                  </a:moveTo>
                  <a:lnTo>
                    <a:pt x="128227" y="113284"/>
                  </a:lnTo>
                  <a:lnTo>
                    <a:pt x="203480" y="242265"/>
                  </a:lnTo>
                  <a:lnTo>
                    <a:pt x="211016" y="250730"/>
                  </a:lnTo>
                  <a:lnTo>
                    <a:pt x="220872" y="255484"/>
                  </a:lnTo>
                  <a:lnTo>
                    <a:pt x="231793" y="256197"/>
                  </a:lnTo>
                  <a:lnTo>
                    <a:pt x="242521" y="252539"/>
                  </a:lnTo>
                  <a:lnTo>
                    <a:pt x="250989" y="245000"/>
                  </a:lnTo>
                  <a:lnTo>
                    <a:pt x="255744" y="235143"/>
                  </a:lnTo>
                  <a:lnTo>
                    <a:pt x="256456" y="224225"/>
                  </a:lnTo>
                  <a:lnTo>
                    <a:pt x="252795" y="213499"/>
                  </a:lnTo>
                  <a:lnTo>
                    <a:pt x="194324" y="113284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4232" y="5709904"/>
            <a:ext cx="332232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10" dirty="0">
                <a:latin typeface="DejaVu Sans"/>
                <a:cs typeface="DejaVu Sans"/>
              </a:rPr>
              <a:t>Amount </a:t>
            </a:r>
            <a:r>
              <a:rPr sz="2400" spc="-30" dirty="0">
                <a:latin typeface="DejaVu Sans"/>
                <a:cs typeface="DejaVu Sans"/>
              </a:rPr>
              <a:t>of </a:t>
            </a:r>
            <a:r>
              <a:rPr sz="2400" spc="-135" dirty="0">
                <a:latin typeface="DejaVu Sans"/>
                <a:cs typeface="DejaVu Sans"/>
              </a:rPr>
              <a:t>training</a:t>
            </a:r>
            <a:r>
              <a:rPr sz="2400" spc="-250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data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716" y="2297022"/>
            <a:ext cx="358775" cy="1374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35" dirty="0">
                <a:latin typeface="DejaVu Sans"/>
                <a:cs typeface="DejaVu Sans"/>
              </a:rPr>
              <a:t>Test</a:t>
            </a:r>
            <a:r>
              <a:rPr sz="2400" spc="-185" dirty="0">
                <a:latin typeface="DejaVu Sans"/>
                <a:cs typeface="DejaVu Sans"/>
              </a:rPr>
              <a:t> </a:t>
            </a:r>
            <a:r>
              <a:rPr sz="2400" spc="-110" dirty="0">
                <a:latin typeface="DejaVu Sans"/>
                <a:cs typeface="DejaVu Sans"/>
              </a:rPr>
              <a:t>error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8966" y="2103805"/>
            <a:ext cx="6824980" cy="3773804"/>
            <a:chOff x="1088966" y="2103805"/>
            <a:chExt cx="6824980" cy="3773804"/>
          </a:xfrm>
        </p:grpSpPr>
        <p:sp>
          <p:nvSpPr>
            <p:cNvPr id="13" name="object 13"/>
            <p:cNvSpPr/>
            <p:nvPr/>
          </p:nvSpPr>
          <p:spPr>
            <a:xfrm>
              <a:off x="1088966" y="2115591"/>
              <a:ext cx="6770712" cy="291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4291" y="2141905"/>
              <a:ext cx="6638290" cy="2821940"/>
            </a:xfrm>
            <a:custGeom>
              <a:avLst/>
              <a:gdLst/>
              <a:ahLst/>
              <a:cxnLst/>
              <a:rect l="l" t="t" r="r" b="b"/>
              <a:pathLst>
                <a:path w="6638290" h="2821940">
                  <a:moveTo>
                    <a:pt x="7152" y="0"/>
                  </a:moveTo>
                  <a:lnTo>
                    <a:pt x="5779" y="54252"/>
                  </a:lnTo>
                  <a:lnTo>
                    <a:pt x="4451" y="108470"/>
                  </a:lnTo>
                  <a:lnTo>
                    <a:pt x="3214" y="162619"/>
                  </a:lnTo>
                  <a:lnTo>
                    <a:pt x="2115" y="216666"/>
                  </a:lnTo>
                  <a:lnTo>
                    <a:pt x="1198" y="270576"/>
                  </a:lnTo>
                  <a:lnTo>
                    <a:pt x="509" y="324315"/>
                  </a:lnTo>
                  <a:lnTo>
                    <a:pt x="95" y="377849"/>
                  </a:lnTo>
                  <a:lnTo>
                    <a:pt x="0" y="431143"/>
                  </a:lnTo>
                  <a:lnTo>
                    <a:pt x="270" y="484164"/>
                  </a:lnTo>
                  <a:lnTo>
                    <a:pt x="951" y="536876"/>
                  </a:lnTo>
                  <a:lnTo>
                    <a:pt x="2088" y="589247"/>
                  </a:lnTo>
                  <a:lnTo>
                    <a:pt x="3728" y="641241"/>
                  </a:lnTo>
                  <a:lnTo>
                    <a:pt x="5915" y="692824"/>
                  </a:lnTo>
                  <a:lnTo>
                    <a:pt x="8696" y="743963"/>
                  </a:lnTo>
                  <a:lnTo>
                    <a:pt x="12116" y="794623"/>
                  </a:lnTo>
                  <a:lnTo>
                    <a:pt x="16221" y="844770"/>
                  </a:lnTo>
                  <a:lnTo>
                    <a:pt x="21057" y="894369"/>
                  </a:lnTo>
                  <a:lnTo>
                    <a:pt x="26668" y="943386"/>
                  </a:lnTo>
                  <a:lnTo>
                    <a:pt x="33101" y="991788"/>
                  </a:lnTo>
                  <a:lnTo>
                    <a:pt x="40402" y="1039540"/>
                  </a:lnTo>
                  <a:lnTo>
                    <a:pt x="48616" y="1086608"/>
                  </a:lnTo>
                  <a:lnTo>
                    <a:pt x="57788" y="1132957"/>
                  </a:lnTo>
                  <a:lnTo>
                    <a:pt x="67965" y="1178553"/>
                  </a:lnTo>
                  <a:lnTo>
                    <a:pt x="79191" y="1223363"/>
                  </a:lnTo>
                  <a:lnTo>
                    <a:pt x="91514" y="1267351"/>
                  </a:lnTo>
                  <a:lnTo>
                    <a:pt x="104977" y="1310484"/>
                  </a:lnTo>
                  <a:lnTo>
                    <a:pt x="119628" y="1352728"/>
                  </a:lnTo>
                  <a:lnTo>
                    <a:pt x="135511" y="1394048"/>
                  </a:lnTo>
                  <a:lnTo>
                    <a:pt x="152673" y="1434410"/>
                  </a:lnTo>
                  <a:lnTo>
                    <a:pt x="171158" y="1473780"/>
                  </a:lnTo>
                  <a:lnTo>
                    <a:pt x="191013" y="1512124"/>
                  </a:lnTo>
                  <a:lnTo>
                    <a:pt x="212284" y="1549407"/>
                  </a:lnTo>
                  <a:lnTo>
                    <a:pt x="235015" y="1585595"/>
                  </a:lnTo>
                  <a:lnTo>
                    <a:pt x="259625" y="1621741"/>
                  </a:lnTo>
                  <a:lnTo>
                    <a:pt x="285050" y="1656717"/>
                  </a:lnTo>
                  <a:lnTo>
                    <a:pt x="311318" y="1690562"/>
                  </a:lnTo>
                  <a:lnTo>
                    <a:pt x="338455" y="1723315"/>
                  </a:lnTo>
                  <a:lnTo>
                    <a:pt x="366485" y="1755012"/>
                  </a:lnTo>
                  <a:lnTo>
                    <a:pt x="395436" y="1785694"/>
                  </a:lnTo>
                  <a:lnTo>
                    <a:pt x="425333" y="1815396"/>
                  </a:lnTo>
                  <a:lnTo>
                    <a:pt x="456202" y="1844158"/>
                  </a:lnTo>
                  <a:lnTo>
                    <a:pt x="488070" y="1872018"/>
                  </a:lnTo>
                  <a:lnTo>
                    <a:pt x="520963" y="1899014"/>
                  </a:lnTo>
                  <a:lnTo>
                    <a:pt x="554907" y="1925185"/>
                  </a:lnTo>
                  <a:lnTo>
                    <a:pt x="589927" y="1950567"/>
                  </a:lnTo>
                  <a:lnTo>
                    <a:pt x="626050" y="1975200"/>
                  </a:lnTo>
                  <a:lnTo>
                    <a:pt x="663302" y="1999121"/>
                  </a:lnTo>
                  <a:lnTo>
                    <a:pt x="701709" y="2022368"/>
                  </a:lnTo>
                  <a:lnTo>
                    <a:pt x="741298" y="2044981"/>
                  </a:lnTo>
                  <a:lnTo>
                    <a:pt x="782093" y="2066997"/>
                  </a:lnTo>
                  <a:lnTo>
                    <a:pt x="824122" y="2088453"/>
                  </a:lnTo>
                  <a:lnTo>
                    <a:pt x="867410" y="2109389"/>
                  </a:lnTo>
                  <a:lnTo>
                    <a:pt x="911983" y="2129842"/>
                  </a:lnTo>
                  <a:lnTo>
                    <a:pt x="957868" y="2149851"/>
                  </a:lnTo>
                  <a:lnTo>
                    <a:pt x="1005090" y="2169453"/>
                  </a:lnTo>
                  <a:lnTo>
                    <a:pt x="1053676" y="2188687"/>
                  </a:lnTo>
                  <a:lnTo>
                    <a:pt x="1103652" y="2207591"/>
                  </a:lnTo>
                  <a:lnTo>
                    <a:pt x="1155044" y="2226203"/>
                  </a:lnTo>
                  <a:lnTo>
                    <a:pt x="1207877" y="2244561"/>
                  </a:lnTo>
                  <a:lnTo>
                    <a:pt x="1262179" y="2262703"/>
                  </a:lnTo>
                  <a:lnTo>
                    <a:pt x="1317974" y="2280668"/>
                  </a:lnTo>
                  <a:lnTo>
                    <a:pt x="1375289" y="2298494"/>
                  </a:lnTo>
                  <a:lnTo>
                    <a:pt x="1434151" y="2316218"/>
                  </a:lnTo>
                  <a:lnTo>
                    <a:pt x="1494585" y="2333879"/>
                  </a:lnTo>
                  <a:lnTo>
                    <a:pt x="1556617" y="2351515"/>
                  </a:lnTo>
                  <a:lnTo>
                    <a:pt x="1594378" y="2361872"/>
                  </a:lnTo>
                  <a:lnTo>
                    <a:pt x="1633161" y="2372044"/>
                  </a:lnTo>
                  <a:lnTo>
                    <a:pt x="1672934" y="2382031"/>
                  </a:lnTo>
                  <a:lnTo>
                    <a:pt x="1713666" y="2391839"/>
                  </a:lnTo>
                  <a:lnTo>
                    <a:pt x="1755323" y="2401468"/>
                  </a:lnTo>
                  <a:lnTo>
                    <a:pt x="1797873" y="2410923"/>
                  </a:lnTo>
                  <a:lnTo>
                    <a:pt x="1841284" y="2420206"/>
                  </a:lnTo>
                  <a:lnTo>
                    <a:pt x="1885523" y="2429319"/>
                  </a:lnTo>
                  <a:lnTo>
                    <a:pt x="1930559" y="2438267"/>
                  </a:lnTo>
                  <a:lnTo>
                    <a:pt x="1976359" y="2447050"/>
                  </a:lnTo>
                  <a:lnTo>
                    <a:pt x="2022890" y="2455673"/>
                  </a:lnTo>
                  <a:lnTo>
                    <a:pt x="2070120" y="2464138"/>
                  </a:lnTo>
                  <a:lnTo>
                    <a:pt x="2118017" y="2472448"/>
                  </a:lnTo>
                  <a:lnTo>
                    <a:pt x="2166548" y="2480605"/>
                  </a:lnTo>
                  <a:lnTo>
                    <a:pt x="2215682" y="2488613"/>
                  </a:lnTo>
                  <a:lnTo>
                    <a:pt x="2265386" y="2496474"/>
                  </a:lnTo>
                  <a:lnTo>
                    <a:pt x="2315626" y="2504191"/>
                  </a:lnTo>
                  <a:lnTo>
                    <a:pt x="2366372" y="2511768"/>
                  </a:lnTo>
                  <a:lnTo>
                    <a:pt x="2417591" y="2519206"/>
                  </a:lnTo>
                  <a:lnTo>
                    <a:pt x="2469250" y="2526508"/>
                  </a:lnTo>
                  <a:lnTo>
                    <a:pt x="2521318" y="2533678"/>
                  </a:lnTo>
                  <a:lnTo>
                    <a:pt x="2573761" y="2540719"/>
                  </a:lnTo>
                  <a:lnTo>
                    <a:pt x="2626547" y="2547632"/>
                  </a:lnTo>
                  <a:lnTo>
                    <a:pt x="2679645" y="2554421"/>
                  </a:lnTo>
                  <a:lnTo>
                    <a:pt x="2733021" y="2561089"/>
                  </a:lnTo>
                  <a:lnTo>
                    <a:pt x="2786643" y="2567638"/>
                  </a:lnTo>
                  <a:lnTo>
                    <a:pt x="2840480" y="2574071"/>
                  </a:lnTo>
                  <a:lnTo>
                    <a:pt x="2894498" y="2580392"/>
                  </a:lnTo>
                  <a:lnTo>
                    <a:pt x="2948666" y="2586602"/>
                  </a:lnTo>
                  <a:lnTo>
                    <a:pt x="3002950" y="2592706"/>
                  </a:lnTo>
                  <a:lnTo>
                    <a:pt x="3057320" y="2598704"/>
                  </a:lnTo>
                  <a:lnTo>
                    <a:pt x="3111741" y="2604602"/>
                  </a:lnTo>
                  <a:lnTo>
                    <a:pt x="3166183" y="2610400"/>
                  </a:lnTo>
                  <a:lnTo>
                    <a:pt x="3220612" y="2616102"/>
                  </a:lnTo>
                  <a:lnTo>
                    <a:pt x="3274997" y="2621711"/>
                  </a:lnTo>
                  <a:lnTo>
                    <a:pt x="3329304" y="2627230"/>
                  </a:lnTo>
                  <a:lnTo>
                    <a:pt x="3383502" y="2632661"/>
                  </a:lnTo>
                  <a:lnTo>
                    <a:pt x="3437558" y="2638008"/>
                  </a:lnTo>
                  <a:lnTo>
                    <a:pt x="3491441" y="2643272"/>
                  </a:lnTo>
                  <a:lnTo>
                    <a:pt x="3545116" y="2648458"/>
                  </a:lnTo>
                  <a:lnTo>
                    <a:pt x="3598553" y="2653567"/>
                  </a:lnTo>
                  <a:lnTo>
                    <a:pt x="3651719" y="2658603"/>
                  </a:lnTo>
                  <a:lnTo>
                    <a:pt x="3704582" y="2663568"/>
                  </a:lnTo>
                  <a:lnTo>
                    <a:pt x="3757109" y="2668465"/>
                  </a:lnTo>
                  <a:lnTo>
                    <a:pt x="3809267" y="2673297"/>
                  </a:lnTo>
                  <a:lnTo>
                    <a:pt x="3861025" y="2678067"/>
                  </a:lnTo>
                  <a:lnTo>
                    <a:pt x="3912351" y="2682778"/>
                  </a:lnTo>
                  <a:lnTo>
                    <a:pt x="3963211" y="2687432"/>
                  </a:lnTo>
                  <a:lnTo>
                    <a:pt x="4013573" y="2692032"/>
                  </a:lnTo>
                  <a:lnTo>
                    <a:pt x="4063406" y="2696581"/>
                  </a:lnTo>
                  <a:lnTo>
                    <a:pt x="4112677" y="2701082"/>
                  </a:lnTo>
                  <a:lnTo>
                    <a:pt x="4161353" y="2705538"/>
                  </a:lnTo>
                  <a:lnTo>
                    <a:pt x="4209402" y="2709951"/>
                  </a:lnTo>
                  <a:lnTo>
                    <a:pt x="4256792" y="2714325"/>
                  </a:lnTo>
                  <a:lnTo>
                    <a:pt x="4986133" y="2764190"/>
                  </a:lnTo>
                  <a:lnTo>
                    <a:pt x="5764962" y="2797469"/>
                  </a:lnTo>
                  <a:lnTo>
                    <a:pt x="6385000" y="2816050"/>
                  </a:lnTo>
                  <a:lnTo>
                    <a:pt x="6637963" y="2821824"/>
                  </a:lnTo>
                </a:path>
              </a:pathLst>
            </a:custGeom>
            <a:ln w="76109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69238" y="4713315"/>
              <a:ext cx="544483" cy="1163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1182" y="5020361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0"/>
                  </a:moveTo>
                  <a:lnTo>
                    <a:pt x="0" y="504929"/>
                  </a:lnTo>
                </a:path>
              </a:pathLst>
            </a:custGeom>
            <a:ln w="57091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12951" y="4963718"/>
              <a:ext cx="256540" cy="618490"/>
            </a:xfrm>
            <a:custGeom>
              <a:avLst/>
              <a:gdLst/>
              <a:ahLst/>
              <a:cxnLst/>
              <a:rect l="l" t="t" r="r" b="b"/>
              <a:pathLst>
                <a:path w="256540" h="618489">
                  <a:moveTo>
                    <a:pt x="256463" y="393992"/>
                  </a:moveTo>
                  <a:lnTo>
                    <a:pt x="255739" y="383070"/>
                  </a:lnTo>
                  <a:lnTo>
                    <a:pt x="250990" y="373227"/>
                  </a:lnTo>
                  <a:lnTo>
                    <a:pt x="242519" y="365683"/>
                  </a:lnTo>
                  <a:lnTo>
                    <a:pt x="231787" y="362026"/>
                  </a:lnTo>
                  <a:lnTo>
                    <a:pt x="220865" y="362737"/>
                  </a:lnTo>
                  <a:lnTo>
                    <a:pt x="211010" y="367499"/>
                  </a:lnTo>
                  <a:lnTo>
                    <a:pt x="203479" y="375958"/>
                  </a:lnTo>
                  <a:lnTo>
                    <a:pt x="128231" y="504926"/>
                  </a:lnTo>
                  <a:lnTo>
                    <a:pt x="52984" y="375958"/>
                  </a:lnTo>
                  <a:lnTo>
                    <a:pt x="45440" y="367499"/>
                  </a:lnTo>
                  <a:lnTo>
                    <a:pt x="35585" y="362737"/>
                  </a:lnTo>
                  <a:lnTo>
                    <a:pt x="24663" y="362026"/>
                  </a:lnTo>
                  <a:lnTo>
                    <a:pt x="13931" y="365683"/>
                  </a:lnTo>
                  <a:lnTo>
                    <a:pt x="5461" y="373227"/>
                  </a:lnTo>
                  <a:lnTo>
                    <a:pt x="711" y="383070"/>
                  </a:lnTo>
                  <a:lnTo>
                    <a:pt x="0" y="393992"/>
                  </a:lnTo>
                  <a:lnTo>
                    <a:pt x="3670" y="404710"/>
                  </a:lnTo>
                  <a:lnTo>
                    <a:pt x="128231" y="618223"/>
                  </a:lnTo>
                  <a:lnTo>
                    <a:pt x="194322" y="504926"/>
                  </a:lnTo>
                  <a:lnTo>
                    <a:pt x="252806" y="404710"/>
                  </a:lnTo>
                  <a:lnTo>
                    <a:pt x="256463" y="393992"/>
                  </a:lnTo>
                  <a:close/>
                </a:path>
                <a:path w="256540" h="618489">
                  <a:moveTo>
                    <a:pt x="256463" y="224243"/>
                  </a:moveTo>
                  <a:lnTo>
                    <a:pt x="252806" y="213512"/>
                  </a:lnTo>
                  <a:lnTo>
                    <a:pt x="194322" y="113284"/>
                  </a:lnTo>
                  <a:lnTo>
                    <a:pt x="128231" y="0"/>
                  </a:lnTo>
                  <a:lnTo>
                    <a:pt x="3670" y="213512"/>
                  </a:lnTo>
                  <a:lnTo>
                    <a:pt x="0" y="224243"/>
                  </a:lnTo>
                  <a:lnTo>
                    <a:pt x="711" y="235165"/>
                  </a:lnTo>
                  <a:lnTo>
                    <a:pt x="5461" y="245008"/>
                  </a:lnTo>
                  <a:lnTo>
                    <a:pt x="13931" y="252552"/>
                  </a:lnTo>
                  <a:lnTo>
                    <a:pt x="24663" y="256209"/>
                  </a:lnTo>
                  <a:lnTo>
                    <a:pt x="35585" y="255498"/>
                  </a:lnTo>
                  <a:lnTo>
                    <a:pt x="45440" y="250736"/>
                  </a:lnTo>
                  <a:lnTo>
                    <a:pt x="52984" y="242265"/>
                  </a:lnTo>
                  <a:lnTo>
                    <a:pt x="128231" y="113284"/>
                  </a:lnTo>
                  <a:lnTo>
                    <a:pt x="203479" y="242265"/>
                  </a:lnTo>
                  <a:lnTo>
                    <a:pt x="211010" y="250736"/>
                  </a:lnTo>
                  <a:lnTo>
                    <a:pt x="220865" y="255498"/>
                  </a:lnTo>
                  <a:lnTo>
                    <a:pt x="231787" y="256209"/>
                  </a:lnTo>
                  <a:lnTo>
                    <a:pt x="242519" y="252552"/>
                  </a:lnTo>
                  <a:lnTo>
                    <a:pt x="250990" y="245008"/>
                  </a:lnTo>
                  <a:lnTo>
                    <a:pt x="255739" y="235165"/>
                  </a:lnTo>
                  <a:lnTo>
                    <a:pt x="256463" y="224243"/>
                  </a:lnTo>
                  <a:close/>
                </a:path>
              </a:pathLst>
            </a:custGeom>
            <a:solidFill>
              <a:srgbClr val="70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38904" y="3557270"/>
            <a:ext cx="287020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54" dirty="0">
                <a:latin typeface="DejaVu Sans"/>
                <a:cs typeface="DejaVu Sans"/>
              </a:rPr>
              <a:t>Bias </a:t>
            </a:r>
            <a:r>
              <a:rPr sz="3600" spc="-45" dirty="0">
                <a:latin typeface="DejaVu Sans"/>
                <a:cs typeface="DejaVu Sans"/>
              </a:rPr>
              <a:t>of</a:t>
            </a:r>
            <a:r>
              <a:rPr sz="3600" spc="-160" dirty="0">
                <a:latin typeface="DejaVu Sans"/>
                <a:cs typeface="DejaVu Sans"/>
              </a:rPr>
              <a:t> </a:t>
            </a:r>
            <a:r>
              <a:rPr sz="3600" spc="-140" dirty="0">
                <a:latin typeface="DejaVu Sans"/>
                <a:cs typeface="DejaVu Sans"/>
              </a:rPr>
              <a:t>model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44</a:t>
            </a:fld>
            <a:endParaRPr spc="-5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2" y="134581"/>
            <a:ext cx="1080325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More </a:t>
            </a:r>
            <a:r>
              <a:rPr spc="120" dirty="0"/>
              <a:t>complex </a:t>
            </a:r>
            <a:r>
              <a:rPr spc="114" dirty="0"/>
              <a:t>models </a:t>
            </a:r>
            <a:r>
              <a:rPr spc="60" dirty="0"/>
              <a:t>tend </a:t>
            </a:r>
            <a:r>
              <a:rPr spc="50" dirty="0"/>
              <a:t>to </a:t>
            </a:r>
            <a:r>
              <a:rPr spc="35" dirty="0"/>
              <a:t>have less</a:t>
            </a:r>
            <a:r>
              <a:rPr spc="150" dirty="0"/>
              <a:t> </a:t>
            </a:r>
            <a:r>
              <a:rPr spc="20" dirty="0"/>
              <a:t>bias…</a:t>
            </a:r>
          </a:p>
        </p:txBody>
      </p:sp>
      <p:sp>
        <p:nvSpPr>
          <p:cNvPr id="3" name="object 3"/>
          <p:cNvSpPr/>
          <p:nvPr/>
        </p:nvSpPr>
        <p:spPr>
          <a:xfrm>
            <a:off x="256608" y="895222"/>
            <a:ext cx="7555865" cy="899160"/>
          </a:xfrm>
          <a:custGeom>
            <a:avLst/>
            <a:gdLst/>
            <a:ahLst/>
            <a:cxnLst/>
            <a:rect l="l" t="t" r="r" b="b"/>
            <a:pathLst>
              <a:path w="7555865" h="899160">
                <a:moveTo>
                  <a:pt x="7465728" y="0"/>
                </a:moveTo>
                <a:lnTo>
                  <a:pt x="89919" y="0"/>
                </a:lnTo>
                <a:lnTo>
                  <a:pt x="54918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809129"/>
                </a:lnTo>
                <a:lnTo>
                  <a:pt x="7066" y="844126"/>
                </a:lnTo>
                <a:lnTo>
                  <a:pt x="26336" y="872702"/>
                </a:lnTo>
                <a:lnTo>
                  <a:pt x="54918" y="891968"/>
                </a:lnTo>
                <a:lnTo>
                  <a:pt x="89919" y="899032"/>
                </a:lnTo>
                <a:lnTo>
                  <a:pt x="7465728" y="899032"/>
                </a:lnTo>
                <a:lnTo>
                  <a:pt x="7500726" y="891968"/>
                </a:lnTo>
                <a:lnTo>
                  <a:pt x="7529307" y="872702"/>
                </a:lnTo>
                <a:lnTo>
                  <a:pt x="7548577" y="844126"/>
                </a:lnTo>
                <a:lnTo>
                  <a:pt x="7555644" y="809129"/>
                </a:lnTo>
                <a:lnTo>
                  <a:pt x="7555644" y="89915"/>
                </a:lnTo>
                <a:lnTo>
                  <a:pt x="7548577" y="54917"/>
                </a:lnTo>
                <a:lnTo>
                  <a:pt x="7529307" y="26336"/>
                </a:lnTo>
                <a:lnTo>
                  <a:pt x="7500726" y="7066"/>
                </a:lnTo>
                <a:lnTo>
                  <a:pt x="7465728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2110" y="1850453"/>
            <a:ext cx="405130" cy="337185"/>
          </a:xfrm>
          <a:custGeom>
            <a:avLst/>
            <a:gdLst/>
            <a:ahLst/>
            <a:cxnLst/>
            <a:rect l="l" t="t" r="r" b="b"/>
            <a:pathLst>
              <a:path w="405129" h="337185">
                <a:moveTo>
                  <a:pt x="323710" y="0"/>
                </a:moveTo>
                <a:lnTo>
                  <a:pt x="80924" y="0"/>
                </a:lnTo>
                <a:lnTo>
                  <a:pt x="80924" y="168567"/>
                </a:lnTo>
                <a:lnTo>
                  <a:pt x="0" y="168567"/>
                </a:lnTo>
                <a:lnTo>
                  <a:pt x="202323" y="337134"/>
                </a:lnTo>
                <a:lnTo>
                  <a:pt x="404647" y="168567"/>
                </a:lnTo>
                <a:lnTo>
                  <a:pt x="323710" y="168567"/>
                </a:lnTo>
                <a:lnTo>
                  <a:pt x="323710" y="0"/>
                </a:lnTo>
                <a:close/>
              </a:path>
            </a:pathLst>
          </a:custGeom>
          <a:solidFill>
            <a:srgbClr val="DDBA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608" y="2243772"/>
            <a:ext cx="7555865" cy="1056005"/>
          </a:xfrm>
          <a:custGeom>
            <a:avLst/>
            <a:gdLst/>
            <a:ahLst/>
            <a:cxnLst/>
            <a:rect l="l" t="t" r="r" b="b"/>
            <a:pathLst>
              <a:path w="7555865" h="1056004">
                <a:moveTo>
                  <a:pt x="7450081" y="0"/>
                </a:moveTo>
                <a:lnTo>
                  <a:pt x="105561" y="0"/>
                </a:lnTo>
                <a:lnTo>
                  <a:pt x="64471" y="8294"/>
                </a:lnTo>
                <a:lnTo>
                  <a:pt x="30917" y="30913"/>
                </a:lnTo>
                <a:lnTo>
                  <a:pt x="8295" y="64459"/>
                </a:lnTo>
                <a:lnTo>
                  <a:pt x="0" y="105537"/>
                </a:lnTo>
                <a:lnTo>
                  <a:pt x="0" y="949871"/>
                </a:lnTo>
                <a:lnTo>
                  <a:pt x="8295" y="990948"/>
                </a:lnTo>
                <a:lnTo>
                  <a:pt x="30917" y="1024494"/>
                </a:lnTo>
                <a:lnTo>
                  <a:pt x="64471" y="1047113"/>
                </a:lnTo>
                <a:lnTo>
                  <a:pt x="105561" y="1055408"/>
                </a:lnTo>
                <a:lnTo>
                  <a:pt x="7450081" y="1055408"/>
                </a:lnTo>
                <a:lnTo>
                  <a:pt x="7491173" y="1047113"/>
                </a:lnTo>
                <a:lnTo>
                  <a:pt x="7524727" y="1024494"/>
                </a:lnTo>
                <a:lnTo>
                  <a:pt x="7547349" y="990948"/>
                </a:lnTo>
                <a:lnTo>
                  <a:pt x="7555644" y="949871"/>
                </a:lnTo>
                <a:lnTo>
                  <a:pt x="7555644" y="105537"/>
                </a:lnTo>
                <a:lnTo>
                  <a:pt x="7547349" y="64459"/>
                </a:lnTo>
                <a:lnTo>
                  <a:pt x="7524727" y="30913"/>
                </a:lnTo>
                <a:lnTo>
                  <a:pt x="7491173" y="8294"/>
                </a:lnTo>
                <a:lnTo>
                  <a:pt x="7450081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2110" y="3355365"/>
            <a:ext cx="405130" cy="337185"/>
          </a:xfrm>
          <a:custGeom>
            <a:avLst/>
            <a:gdLst/>
            <a:ahLst/>
            <a:cxnLst/>
            <a:rect l="l" t="t" r="r" b="b"/>
            <a:pathLst>
              <a:path w="405129" h="337185">
                <a:moveTo>
                  <a:pt x="323710" y="0"/>
                </a:moveTo>
                <a:lnTo>
                  <a:pt x="80924" y="0"/>
                </a:lnTo>
                <a:lnTo>
                  <a:pt x="80924" y="168579"/>
                </a:lnTo>
                <a:lnTo>
                  <a:pt x="0" y="168579"/>
                </a:lnTo>
                <a:lnTo>
                  <a:pt x="202323" y="337146"/>
                </a:lnTo>
                <a:lnTo>
                  <a:pt x="404647" y="168579"/>
                </a:lnTo>
                <a:lnTo>
                  <a:pt x="323710" y="168579"/>
                </a:lnTo>
                <a:lnTo>
                  <a:pt x="323710" y="0"/>
                </a:lnTo>
                <a:close/>
              </a:path>
            </a:pathLst>
          </a:custGeom>
          <a:solidFill>
            <a:srgbClr val="A1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608" y="3748697"/>
            <a:ext cx="7555865" cy="899160"/>
          </a:xfrm>
          <a:custGeom>
            <a:avLst/>
            <a:gdLst/>
            <a:ahLst/>
            <a:cxnLst/>
            <a:rect l="l" t="t" r="r" b="b"/>
            <a:pathLst>
              <a:path w="7555865" h="899160">
                <a:moveTo>
                  <a:pt x="7465728" y="0"/>
                </a:moveTo>
                <a:lnTo>
                  <a:pt x="89919" y="0"/>
                </a:lnTo>
                <a:lnTo>
                  <a:pt x="54918" y="7064"/>
                </a:lnTo>
                <a:lnTo>
                  <a:pt x="26336" y="26330"/>
                </a:lnTo>
                <a:lnTo>
                  <a:pt x="7066" y="54906"/>
                </a:lnTo>
                <a:lnTo>
                  <a:pt x="0" y="89903"/>
                </a:lnTo>
                <a:lnTo>
                  <a:pt x="0" y="809129"/>
                </a:lnTo>
                <a:lnTo>
                  <a:pt x="7066" y="844118"/>
                </a:lnTo>
                <a:lnTo>
                  <a:pt x="26336" y="872691"/>
                </a:lnTo>
                <a:lnTo>
                  <a:pt x="54918" y="891956"/>
                </a:lnTo>
                <a:lnTo>
                  <a:pt x="89919" y="899020"/>
                </a:lnTo>
                <a:lnTo>
                  <a:pt x="7465728" y="899020"/>
                </a:lnTo>
                <a:lnTo>
                  <a:pt x="7500726" y="891956"/>
                </a:lnTo>
                <a:lnTo>
                  <a:pt x="7529307" y="872691"/>
                </a:lnTo>
                <a:lnTo>
                  <a:pt x="7548577" y="844118"/>
                </a:lnTo>
                <a:lnTo>
                  <a:pt x="7555644" y="809129"/>
                </a:lnTo>
                <a:lnTo>
                  <a:pt x="7555644" y="89903"/>
                </a:lnTo>
                <a:lnTo>
                  <a:pt x="7548577" y="54906"/>
                </a:lnTo>
                <a:lnTo>
                  <a:pt x="7529307" y="26330"/>
                </a:lnTo>
                <a:lnTo>
                  <a:pt x="7500726" y="7064"/>
                </a:lnTo>
                <a:lnTo>
                  <a:pt x="7465728" y="0"/>
                </a:lnTo>
                <a:close/>
              </a:path>
            </a:pathLst>
          </a:custGeom>
          <a:solidFill>
            <a:srgbClr val="95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5055" y="849018"/>
            <a:ext cx="6165215" cy="37973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26390" marR="318770" indent="-635" algn="ctr">
              <a:lnSpc>
                <a:spcPts val="3400"/>
              </a:lnSpc>
              <a:spcBef>
                <a:spcPts val="575"/>
              </a:spcBef>
            </a:pPr>
            <a:r>
              <a:rPr sz="3200" spc="-190" dirty="0">
                <a:solidFill>
                  <a:srgbClr val="FFFFFF"/>
                </a:solidFill>
                <a:latin typeface="DejaVu Sans"/>
                <a:cs typeface="DejaVu Sans"/>
              </a:rPr>
              <a:t>Sentiment </a:t>
            </a:r>
            <a:r>
              <a:rPr sz="3200" spc="-170" dirty="0">
                <a:solidFill>
                  <a:srgbClr val="FFFFFF"/>
                </a:solidFill>
                <a:latin typeface="DejaVu Sans"/>
                <a:cs typeface="DejaVu Sans"/>
              </a:rPr>
              <a:t>classifier using  single </a:t>
            </a:r>
            <a:r>
              <a:rPr sz="3200" spc="-125" dirty="0">
                <a:solidFill>
                  <a:srgbClr val="FFFFFF"/>
                </a:solidFill>
                <a:latin typeface="DejaVu Sans"/>
                <a:cs typeface="DejaVu Sans"/>
              </a:rPr>
              <a:t>words </a:t>
            </a:r>
            <a:r>
              <a:rPr sz="3200" spc="-150" dirty="0">
                <a:solidFill>
                  <a:srgbClr val="FFFFFF"/>
                </a:solidFill>
                <a:latin typeface="DejaVu Sans"/>
                <a:cs typeface="DejaVu Sans"/>
              </a:rPr>
              <a:t>can </a:t>
            </a:r>
            <a:r>
              <a:rPr sz="3200" spc="-60" dirty="0">
                <a:solidFill>
                  <a:srgbClr val="FFFFFF"/>
                </a:solidFill>
                <a:latin typeface="DejaVu Sans"/>
                <a:cs typeface="DejaVu Sans"/>
              </a:rPr>
              <a:t>do </a:t>
            </a:r>
            <a:r>
              <a:rPr sz="3200" spc="-100" dirty="0">
                <a:solidFill>
                  <a:srgbClr val="FFFFFF"/>
                </a:solidFill>
                <a:latin typeface="DejaVu Sans"/>
                <a:cs typeface="DejaVu Sans"/>
              </a:rPr>
              <a:t>OK,</a:t>
            </a:r>
            <a:r>
              <a:rPr sz="3200" spc="-3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350" dirty="0">
                <a:solidFill>
                  <a:srgbClr val="FFFFFF"/>
                </a:solidFill>
                <a:latin typeface="DejaVu Sans"/>
                <a:cs typeface="DejaVu Sans"/>
              </a:rPr>
              <a:t>but…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DejaVu Sans"/>
              <a:cs typeface="DejaVu Sans"/>
            </a:endParaRPr>
          </a:p>
          <a:p>
            <a:pPr marL="438150" marR="430530" algn="ctr">
              <a:lnSpc>
                <a:spcPts val="3800"/>
              </a:lnSpc>
            </a:pPr>
            <a:r>
              <a:rPr sz="3600" spc="-204" dirty="0">
                <a:solidFill>
                  <a:srgbClr val="FFFFFF"/>
                </a:solidFill>
                <a:latin typeface="DejaVu Sans"/>
                <a:cs typeface="DejaVu Sans"/>
              </a:rPr>
              <a:t>Never</a:t>
            </a:r>
            <a:r>
              <a:rPr sz="3600" spc="-200" dirty="0">
                <a:solidFill>
                  <a:srgbClr val="FFFFFF"/>
                </a:solidFill>
                <a:latin typeface="DejaVu Sans"/>
                <a:cs typeface="DejaVu Sans"/>
              </a:rPr>
              <a:t> classifies </a:t>
            </a:r>
            <a:r>
              <a:rPr sz="3600" spc="-145" dirty="0">
                <a:solidFill>
                  <a:srgbClr val="FFFFFF"/>
                </a:solidFill>
                <a:latin typeface="DejaVu Sans"/>
                <a:cs typeface="DejaVu Sans"/>
              </a:rPr>
              <a:t>correctly: </a:t>
            </a:r>
            <a:r>
              <a:rPr sz="3600" spc="-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70" dirty="0">
                <a:solidFill>
                  <a:srgbClr val="FFFFFF"/>
                </a:solidFill>
                <a:latin typeface="DejaVu Sans"/>
                <a:cs typeface="DejaVu Sans"/>
              </a:rPr>
              <a:t>“</a:t>
            </a:r>
            <a:r>
              <a:rPr sz="3200" spc="-270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3200" spc="-190" dirty="0">
                <a:solidFill>
                  <a:srgbClr val="FFFFFF"/>
                </a:solidFill>
                <a:latin typeface="DejaVu Sans"/>
                <a:cs typeface="DejaVu Sans"/>
              </a:rPr>
              <a:t>sushi </a:t>
            </a: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was </a:t>
            </a:r>
            <a:r>
              <a:rPr sz="32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not</a:t>
            </a:r>
            <a:r>
              <a:rPr sz="32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 </a:t>
            </a:r>
            <a:r>
              <a:rPr sz="3200" u="heavy" spc="-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good</a:t>
            </a:r>
            <a:r>
              <a:rPr sz="3200" spc="-185" dirty="0">
                <a:solidFill>
                  <a:srgbClr val="FFFFFF"/>
                </a:solidFill>
                <a:latin typeface="DejaVu Sans"/>
                <a:cs typeface="DejaVu Sans"/>
              </a:rPr>
              <a:t>.”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L="12700" marR="5080" indent="1017269">
              <a:lnSpc>
                <a:spcPts val="3400"/>
              </a:lnSpc>
            </a:pPr>
            <a:r>
              <a:rPr sz="3200" spc="-95" dirty="0">
                <a:solidFill>
                  <a:srgbClr val="FFFFFF"/>
                </a:solidFill>
                <a:latin typeface="DejaVu Sans"/>
                <a:cs typeface="DejaVu Sans"/>
              </a:rPr>
              <a:t>More </a:t>
            </a:r>
            <a:r>
              <a:rPr sz="3200" spc="-135" dirty="0">
                <a:solidFill>
                  <a:srgbClr val="FFFFFF"/>
                </a:solidFill>
                <a:latin typeface="DejaVu Sans"/>
                <a:cs typeface="DejaVu Sans"/>
              </a:rPr>
              <a:t>complex </a:t>
            </a:r>
            <a:r>
              <a:rPr sz="3200" spc="-125" dirty="0">
                <a:solidFill>
                  <a:srgbClr val="FFFFFF"/>
                </a:solidFill>
                <a:latin typeface="DejaVu Sans"/>
                <a:cs typeface="DejaVu Sans"/>
              </a:rPr>
              <a:t>model:  </a:t>
            </a:r>
            <a:r>
              <a:rPr sz="3200" spc="-130" dirty="0">
                <a:solidFill>
                  <a:srgbClr val="FFFFFF"/>
                </a:solidFill>
                <a:latin typeface="DejaVu Sans"/>
                <a:cs typeface="DejaVu Sans"/>
              </a:rPr>
              <a:t>consider </a:t>
            </a:r>
            <a:r>
              <a:rPr sz="3200" spc="-204" dirty="0">
                <a:solidFill>
                  <a:srgbClr val="FFFFFF"/>
                </a:solidFill>
                <a:latin typeface="DejaVu Sans"/>
                <a:cs typeface="DejaVu Sans"/>
              </a:rPr>
              <a:t>pairs </a:t>
            </a:r>
            <a:r>
              <a:rPr sz="3200" spc="-40" dirty="0">
                <a:solidFill>
                  <a:srgbClr val="FFFFFF"/>
                </a:solidFill>
                <a:latin typeface="DejaVu Sans"/>
                <a:cs typeface="DejaVu Sans"/>
              </a:rPr>
              <a:t>of </a:t>
            </a:r>
            <a:r>
              <a:rPr sz="3200" spc="-125" dirty="0">
                <a:solidFill>
                  <a:srgbClr val="FFFFFF"/>
                </a:solidFill>
                <a:latin typeface="DejaVu Sans"/>
                <a:cs typeface="DejaVu Sans"/>
              </a:rPr>
              <a:t>words</a:t>
            </a:r>
            <a:r>
              <a:rPr sz="3200" spc="-28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DejaVu Sans"/>
                <a:cs typeface="DejaVu Sans"/>
              </a:rPr>
              <a:t>(bigrams)</a:t>
            </a:r>
            <a:endParaRPr sz="3200">
              <a:latin typeface="DejaVu Sans"/>
              <a:cs typeface="DejaVu San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0265" y="4853642"/>
          <a:ext cx="2451735" cy="1272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735"/>
              </a:tblGrid>
              <a:tr h="4556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1431290" algn="l"/>
                        </a:tabLst>
                      </a:pPr>
                      <a:r>
                        <a:rPr sz="2000" spc="-8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Word	</a:t>
                      </a:r>
                      <a:r>
                        <a:rPr sz="2000" spc="-11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Weight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95C500"/>
                    </a:solidFill>
                  </a:tcPr>
                </a:tc>
              </a:tr>
              <a:tr h="408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1431290" algn="l"/>
                        </a:tabLst>
                      </a:pPr>
                      <a:r>
                        <a:rPr sz="2000" spc="-45" dirty="0">
                          <a:latin typeface="DejaVu Sans"/>
                          <a:cs typeface="DejaVu Sans"/>
                        </a:rPr>
                        <a:t>good	</a:t>
                      </a:r>
                      <a:r>
                        <a:rPr sz="2000" spc="-240" dirty="0">
                          <a:latin typeface="DejaVu Sans"/>
                          <a:cs typeface="DejaVu Sans"/>
                        </a:rPr>
                        <a:t>+1.5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  <a:solidFill>
                      <a:srgbClr val="F0F6EC"/>
                    </a:solidFill>
                  </a:tcPr>
                </a:tc>
              </a:tr>
              <a:tr h="4083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1431290" algn="l"/>
                        </a:tabLst>
                      </a:pPr>
                      <a:r>
                        <a:rPr sz="2000" spc="-60" dirty="0">
                          <a:latin typeface="DejaVu Sans"/>
                          <a:cs typeface="DejaVu Sans"/>
                        </a:rPr>
                        <a:t>not</a:t>
                      </a:r>
                      <a:r>
                        <a:rPr sz="2000" spc="-9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45" dirty="0">
                          <a:latin typeface="DejaVu Sans"/>
                          <a:cs typeface="DejaVu Sans"/>
                        </a:rPr>
                        <a:t>good	</a:t>
                      </a:r>
                      <a:r>
                        <a:rPr sz="2000" spc="-95" dirty="0">
                          <a:latin typeface="DejaVu Sans"/>
                          <a:cs typeface="DejaVu Sans"/>
                        </a:rPr>
                        <a:t>-2.1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85BD05"/>
                      </a:solidFill>
                      <a:prstDash val="solid"/>
                    </a:lnL>
                    <a:lnR w="12700">
                      <a:solidFill>
                        <a:srgbClr val="85BD05"/>
                      </a:solidFill>
                      <a:prstDash val="solid"/>
                    </a:lnR>
                    <a:lnT w="12700">
                      <a:solidFill>
                        <a:srgbClr val="85BD05"/>
                      </a:solidFill>
                      <a:prstDash val="solid"/>
                    </a:lnT>
                    <a:lnB w="12700">
                      <a:solidFill>
                        <a:srgbClr val="85BD0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357888" y="4762804"/>
            <a:ext cx="436880" cy="364490"/>
          </a:xfrm>
          <a:custGeom>
            <a:avLst/>
            <a:gdLst/>
            <a:ahLst/>
            <a:cxnLst/>
            <a:rect l="l" t="t" r="r" b="b"/>
            <a:pathLst>
              <a:path w="436879" h="364489">
                <a:moveTo>
                  <a:pt x="436867" y="181991"/>
                </a:moveTo>
                <a:lnTo>
                  <a:pt x="349504" y="181991"/>
                </a:lnTo>
                <a:lnTo>
                  <a:pt x="349504" y="0"/>
                </a:lnTo>
                <a:lnTo>
                  <a:pt x="87376" y="0"/>
                </a:lnTo>
                <a:lnTo>
                  <a:pt x="87376" y="181991"/>
                </a:lnTo>
                <a:lnTo>
                  <a:pt x="0" y="181991"/>
                </a:lnTo>
                <a:lnTo>
                  <a:pt x="87376" y="254787"/>
                </a:lnTo>
                <a:lnTo>
                  <a:pt x="218440" y="363982"/>
                </a:lnTo>
                <a:lnTo>
                  <a:pt x="349491" y="254787"/>
                </a:lnTo>
                <a:lnTo>
                  <a:pt x="436867" y="181991"/>
                </a:lnTo>
                <a:close/>
              </a:path>
            </a:pathLst>
          </a:custGeom>
          <a:solidFill>
            <a:srgbClr val="DEF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3724" y="5204333"/>
            <a:ext cx="4478655" cy="1383665"/>
          </a:xfrm>
          <a:prstGeom prst="rect">
            <a:avLst/>
          </a:prstGeom>
          <a:solidFill>
            <a:srgbClr val="FF6C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ts val="3329"/>
              </a:lnSpc>
              <a:spcBef>
                <a:spcPts val="355"/>
              </a:spcBef>
            </a:pPr>
            <a:r>
              <a:rPr sz="2800" spc="-185" dirty="0">
                <a:solidFill>
                  <a:srgbClr val="FFFFFF"/>
                </a:solidFill>
                <a:latin typeface="DejaVu Sans"/>
                <a:cs typeface="DejaVu Sans"/>
              </a:rPr>
              <a:t>Less bias</a:t>
            </a:r>
            <a:r>
              <a:rPr sz="2800" spc="-10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500" dirty="0">
                <a:solidFill>
                  <a:srgbClr val="FFFFFF"/>
                </a:solidFill>
                <a:latin typeface="Wingdings"/>
                <a:cs typeface="Wingdings"/>
              </a:rPr>
              <a:t></a:t>
            </a:r>
            <a:endParaRPr sz="2800">
              <a:latin typeface="Wingdings"/>
              <a:cs typeface="Wingdings"/>
            </a:endParaRPr>
          </a:p>
          <a:p>
            <a:pPr marL="90805" marR="127000">
              <a:lnSpc>
                <a:spcPts val="3400"/>
              </a:lnSpc>
              <a:spcBef>
                <a:spcPts val="50"/>
              </a:spcBef>
            </a:pP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potentially </a:t>
            </a: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more</a:t>
            </a: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accurate,  </a:t>
            </a:r>
            <a:r>
              <a:rPr sz="2800" spc="-165" dirty="0">
                <a:solidFill>
                  <a:srgbClr val="FFFFFF"/>
                </a:solidFill>
                <a:latin typeface="DejaVu Sans"/>
                <a:cs typeface="DejaVu Sans"/>
              </a:rPr>
              <a:t>needs </a:t>
            </a:r>
            <a:r>
              <a:rPr sz="2800" spc="-120" dirty="0">
                <a:solidFill>
                  <a:srgbClr val="FFFFFF"/>
                </a:solidFill>
                <a:latin typeface="DejaVu Sans"/>
                <a:cs typeface="DejaVu Sans"/>
              </a:rPr>
              <a:t>more </a:t>
            </a:r>
            <a:r>
              <a:rPr sz="2800" spc="-204" dirty="0">
                <a:solidFill>
                  <a:srgbClr val="FFFFFF"/>
                </a:solidFill>
                <a:latin typeface="DejaVu Sans"/>
                <a:cs typeface="DejaVu Sans"/>
              </a:rPr>
              <a:t>data </a:t>
            </a:r>
            <a:r>
              <a:rPr sz="2800" spc="-70" dirty="0">
                <a:solidFill>
                  <a:srgbClr val="FFFFFF"/>
                </a:solidFill>
                <a:latin typeface="DejaVu Sans"/>
                <a:cs typeface="DejaVu Sans"/>
              </a:rPr>
              <a:t>to</a:t>
            </a:r>
            <a:r>
              <a:rPr sz="2800" spc="-114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learn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45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46" y="99301"/>
            <a:ext cx="7731759" cy="185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Models </a:t>
            </a:r>
            <a:r>
              <a:rPr spc="5" dirty="0"/>
              <a:t>with </a:t>
            </a:r>
            <a:r>
              <a:rPr spc="35" dirty="0"/>
              <a:t>less bias </a:t>
            </a:r>
            <a:r>
              <a:rPr spc="60" dirty="0"/>
              <a:t>tend </a:t>
            </a:r>
            <a:r>
              <a:rPr spc="50" dirty="0"/>
              <a:t>to  </a:t>
            </a:r>
            <a:r>
              <a:rPr spc="100" dirty="0"/>
              <a:t>need </a:t>
            </a:r>
            <a:r>
              <a:rPr spc="130" dirty="0"/>
              <a:t>more </a:t>
            </a:r>
            <a:r>
              <a:rPr spc="40" dirty="0"/>
              <a:t>data </a:t>
            </a:r>
            <a:r>
              <a:rPr spc="50" dirty="0"/>
              <a:t>to </a:t>
            </a:r>
            <a:r>
              <a:rPr spc="60" dirty="0"/>
              <a:t>learn </a:t>
            </a:r>
            <a:r>
              <a:rPr spc="45" dirty="0"/>
              <a:t>well,  </a:t>
            </a:r>
            <a:r>
              <a:rPr spc="50" dirty="0"/>
              <a:t>but </a:t>
            </a:r>
            <a:r>
              <a:rPr spc="150" dirty="0"/>
              <a:t>do </a:t>
            </a:r>
            <a:r>
              <a:rPr spc="15" dirty="0"/>
              <a:t>better </a:t>
            </a:r>
            <a:r>
              <a:rPr spc="5" dirty="0"/>
              <a:t>with </a:t>
            </a:r>
            <a:r>
              <a:rPr spc="35" dirty="0"/>
              <a:t>su</a:t>
            </a:r>
            <a:r>
              <a:rPr spc="35" dirty="0">
                <a:latin typeface="DejaVu Sans"/>
                <a:cs typeface="DejaVu Sans"/>
              </a:rPr>
              <a:t>ﬃ</a:t>
            </a:r>
            <a:r>
              <a:rPr spc="35" dirty="0"/>
              <a:t>cient</a:t>
            </a:r>
            <a:r>
              <a:rPr spc="95" dirty="0"/>
              <a:t> </a:t>
            </a:r>
            <a:r>
              <a:rPr spc="40" dirty="0"/>
              <a:t>data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8392" y="2194560"/>
            <a:ext cx="10956290" cy="4006850"/>
            <a:chOff x="648392" y="2194560"/>
            <a:chExt cx="10956290" cy="4006850"/>
          </a:xfrm>
        </p:grpSpPr>
        <p:sp>
          <p:nvSpPr>
            <p:cNvPr id="4" name="object 4"/>
            <p:cNvSpPr/>
            <p:nvPr/>
          </p:nvSpPr>
          <p:spPr>
            <a:xfrm>
              <a:off x="723206" y="5656811"/>
              <a:ext cx="10881360" cy="54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821" y="5908765"/>
              <a:ext cx="10506075" cy="0"/>
            </a:xfrm>
            <a:custGeom>
              <a:avLst/>
              <a:gdLst/>
              <a:ahLst/>
              <a:cxnLst/>
              <a:rect l="l" t="t" r="r" b="b"/>
              <a:pathLst>
                <a:path w="10506075">
                  <a:moveTo>
                    <a:pt x="0" y="0"/>
                  </a:moveTo>
                  <a:lnTo>
                    <a:pt x="10505740" y="0"/>
                  </a:lnTo>
                </a:path>
              </a:pathLst>
            </a:custGeom>
            <a:ln w="57080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76005" y="5780561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31977" y="0"/>
                  </a:moveTo>
                  <a:lnTo>
                    <a:pt x="21056" y="712"/>
                  </a:lnTo>
                  <a:lnTo>
                    <a:pt x="11199" y="5466"/>
                  </a:lnTo>
                  <a:lnTo>
                    <a:pt x="3664" y="13931"/>
                  </a:lnTo>
                  <a:lnTo>
                    <a:pt x="0" y="24657"/>
                  </a:lnTo>
                  <a:lnTo>
                    <a:pt x="710" y="35576"/>
                  </a:lnTo>
                  <a:lnTo>
                    <a:pt x="5466" y="45430"/>
                  </a:lnTo>
                  <a:lnTo>
                    <a:pt x="13939" y="52965"/>
                  </a:lnTo>
                  <a:lnTo>
                    <a:pt x="142945" y="128203"/>
                  </a:lnTo>
                  <a:lnTo>
                    <a:pt x="13939" y="203442"/>
                  </a:lnTo>
                  <a:lnTo>
                    <a:pt x="5466" y="210977"/>
                  </a:lnTo>
                  <a:lnTo>
                    <a:pt x="710" y="220831"/>
                  </a:lnTo>
                  <a:lnTo>
                    <a:pt x="0" y="231749"/>
                  </a:lnTo>
                  <a:lnTo>
                    <a:pt x="3664" y="242475"/>
                  </a:lnTo>
                  <a:lnTo>
                    <a:pt x="11199" y="250941"/>
                  </a:lnTo>
                  <a:lnTo>
                    <a:pt x="21056" y="255695"/>
                  </a:lnTo>
                  <a:lnTo>
                    <a:pt x="31977" y="256407"/>
                  </a:lnTo>
                  <a:lnTo>
                    <a:pt x="42704" y="252747"/>
                  </a:lnTo>
                  <a:lnTo>
                    <a:pt x="256242" y="128203"/>
                  </a:lnTo>
                  <a:lnTo>
                    <a:pt x="42704" y="3659"/>
                  </a:lnTo>
                  <a:lnTo>
                    <a:pt x="31977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392" y="2194560"/>
              <a:ext cx="544483" cy="393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2065" y="2501981"/>
              <a:ext cx="0" cy="3559175"/>
            </a:xfrm>
            <a:custGeom>
              <a:avLst/>
              <a:gdLst/>
              <a:ahLst/>
              <a:cxnLst/>
              <a:rect l="l" t="t" r="r" b="b"/>
              <a:pathLst>
                <a:path h="3559175">
                  <a:moveTo>
                    <a:pt x="0" y="3559000"/>
                  </a:moveTo>
                  <a:lnTo>
                    <a:pt x="0" y="0"/>
                  </a:lnTo>
                </a:path>
              </a:pathLst>
            </a:custGeom>
            <a:ln w="57091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838" y="2445346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227" y="0"/>
                  </a:moveTo>
                  <a:lnTo>
                    <a:pt x="3661" y="213499"/>
                  </a:lnTo>
                  <a:lnTo>
                    <a:pt x="0" y="224225"/>
                  </a:lnTo>
                  <a:lnTo>
                    <a:pt x="712" y="235142"/>
                  </a:lnTo>
                  <a:lnTo>
                    <a:pt x="5467" y="244994"/>
                  </a:lnTo>
                  <a:lnTo>
                    <a:pt x="13934" y="252526"/>
                  </a:lnTo>
                  <a:lnTo>
                    <a:pt x="24662" y="256191"/>
                  </a:lnTo>
                  <a:lnTo>
                    <a:pt x="35582" y="255482"/>
                  </a:lnTo>
                  <a:lnTo>
                    <a:pt x="45438" y="250730"/>
                  </a:lnTo>
                  <a:lnTo>
                    <a:pt x="52975" y="242265"/>
                  </a:lnTo>
                  <a:lnTo>
                    <a:pt x="128227" y="113283"/>
                  </a:lnTo>
                  <a:lnTo>
                    <a:pt x="194324" y="113283"/>
                  </a:lnTo>
                  <a:lnTo>
                    <a:pt x="128227" y="0"/>
                  </a:lnTo>
                  <a:close/>
                </a:path>
                <a:path w="256540" h="256539">
                  <a:moveTo>
                    <a:pt x="194324" y="113283"/>
                  </a:moveTo>
                  <a:lnTo>
                    <a:pt x="128227" y="113283"/>
                  </a:lnTo>
                  <a:lnTo>
                    <a:pt x="203480" y="242265"/>
                  </a:lnTo>
                  <a:lnTo>
                    <a:pt x="211016" y="250730"/>
                  </a:lnTo>
                  <a:lnTo>
                    <a:pt x="220872" y="255482"/>
                  </a:lnTo>
                  <a:lnTo>
                    <a:pt x="231793" y="256191"/>
                  </a:lnTo>
                  <a:lnTo>
                    <a:pt x="242521" y="252526"/>
                  </a:lnTo>
                  <a:lnTo>
                    <a:pt x="250989" y="244994"/>
                  </a:lnTo>
                  <a:lnTo>
                    <a:pt x="255744" y="235142"/>
                  </a:lnTo>
                  <a:lnTo>
                    <a:pt x="256456" y="224225"/>
                  </a:lnTo>
                  <a:lnTo>
                    <a:pt x="252795" y="213499"/>
                  </a:lnTo>
                  <a:lnTo>
                    <a:pt x="194324" y="113283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83728" y="6036938"/>
            <a:ext cx="332232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10" dirty="0">
                <a:latin typeface="DejaVu Sans"/>
                <a:cs typeface="DejaVu Sans"/>
              </a:rPr>
              <a:t>Amount </a:t>
            </a:r>
            <a:r>
              <a:rPr sz="2400" spc="-30" dirty="0">
                <a:latin typeface="DejaVu Sans"/>
                <a:cs typeface="DejaVu Sans"/>
              </a:rPr>
              <a:t>of </a:t>
            </a:r>
            <a:r>
              <a:rPr sz="2400" spc="-135" dirty="0">
                <a:latin typeface="DejaVu Sans"/>
                <a:cs typeface="DejaVu Sans"/>
              </a:rPr>
              <a:t>training</a:t>
            </a:r>
            <a:r>
              <a:rPr sz="2400" spc="-250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data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716" y="2624059"/>
            <a:ext cx="358775" cy="1374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35" dirty="0">
                <a:latin typeface="DejaVu Sans"/>
                <a:cs typeface="DejaVu Sans"/>
              </a:rPr>
              <a:t>Test</a:t>
            </a:r>
            <a:r>
              <a:rPr sz="2400" spc="-185" dirty="0">
                <a:latin typeface="DejaVu Sans"/>
                <a:cs typeface="DejaVu Sans"/>
              </a:rPr>
              <a:t> </a:t>
            </a:r>
            <a:r>
              <a:rPr sz="2400" spc="-110" dirty="0">
                <a:latin typeface="DejaVu Sans"/>
                <a:cs typeface="DejaVu Sans"/>
              </a:rPr>
              <a:t>error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8966" y="2430830"/>
            <a:ext cx="9775825" cy="2927350"/>
            <a:chOff x="1088966" y="2430830"/>
            <a:chExt cx="9775825" cy="2927350"/>
          </a:xfrm>
        </p:grpSpPr>
        <p:sp>
          <p:nvSpPr>
            <p:cNvPr id="13" name="object 13"/>
            <p:cNvSpPr/>
            <p:nvPr/>
          </p:nvSpPr>
          <p:spPr>
            <a:xfrm>
              <a:off x="1088966" y="2439797"/>
              <a:ext cx="9775761" cy="29177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4282" y="2468930"/>
              <a:ext cx="9646285" cy="2821940"/>
            </a:xfrm>
            <a:custGeom>
              <a:avLst/>
              <a:gdLst/>
              <a:ahLst/>
              <a:cxnLst/>
              <a:rect l="l" t="t" r="r" b="b"/>
              <a:pathLst>
                <a:path w="9646285" h="2821940">
                  <a:moveTo>
                    <a:pt x="10406" y="0"/>
                  </a:moveTo>
                  <a:lnTo>
                    <a:pt x="8468" y="52656"/>
                  </a:lnTo>
                  <a:lnTo>
                    <a:pt x="6591" y="105282"/>
                  </a:lnTo>
                  <a:lnTo>
                    <a:pt x="4835" y="157845"/>
                  </a:lnTo>
                  <a:lnTo>
                    <a:pt x="3262" y="210314"/>
                  </a:lnTo>
                  <a:lnTo>
                    <a:pt x="1930" y="262658"/>
                  </a:lnTo>
                  <a:lnTo>
                    <a:pt x="903" y="314846"/>
                  </a:lnTo>
                  <a:lnTo>
                    <a:pt x="239" y="366846"/>
                  </a:lnTo>
                  <a:lnTo>
                    <a:pt x="0" y="418627"/>
                  </a:lnTo>
                  <a:lnTo>
                    <a:pt x="245" y="470157"/>
                  </a:lnTo>
                  <a:lnTo>
                    <a:pt x="1037" y="521407"/>
                  </a:lnTo>
                  <a:lnTo>
                    <a:pt x="2436" y="572343"/>
                  </a:lnTo>
                  <a:lnTo>
                    <a:pt x="4502" y="622935"/>
                  </a:lnTo>
                  <a:lnTo>
                    <a:pt x="7295" y="673152"/>
                  </a:lnTo>
                  <a:lnTo>
                    <a:pt x="10877" y="722962"/>
                  </a:lnTo>
                  <a:lnTo>
                    <a:pt x="15309" y="772334"/>
                  </a:lnTo>
                  <a:lnTo>
                    <a:pt x="20650" y="821237"/>
                  </a:lnTo>
                  <a:lnTo>
                    <a:pt x="26961" y="869640"/>
                  </a:lnTo>
                  <a:lnTo>
                    <a:pt x="34304" y="917511"/>
                  </a:lnTo>
                  <a:lnTo>
                    <a:pt x="42739" y="964818"/>
                  </a:lnTo>
                  <a:lnTo>
                    <a:pt x="52326" y="1011532"/>
                  </a:lnTo>
                  <a:lnTo>
                    <a:pt x="63126" y="1057619"/>
                  </a:lnTo>
                  <a:lnTo>
                    <a:pt x="75201" y="1103050"/>
                  </a:lnTo>
                  <a:lnTo>
                    <a:pt x="88609" y="1147793"/>
                  </a:lnTo>
                  <a:lnTo>
                    <a:pt x="103413" y="1191816"/>
                  </a:lnTo>
                  <a:lnTo>
                    <a:pt x="119672" y="1235088"/>
                  </a:lnTo>
                  <a:lnTo>
                    <a:pt x="137448" y="1277579"/>
                  </a:lnTo>
                  <a:lnTo>
                    <a:pt x="156801" y="1319256"/>
                  </a:lnTo>
                  <a:lnTo>
                    <a:pt x="177792" y="1360088"/>
                  </a:lnTo>
                  <a:lnTo>
                    <a:pt x="200481" y="1400045"/>
                  </a:lnTo>
                  <a:lnTo>
                    <a:pt x="224929" y="1439094"/>
                  </a:lnTo>
                  <a:lnTo>
                    <a:pt x="251197" y="1477205"/>
                  </a:lnTo>
                  <a:lnTo>
                    <a:pt x="279345" y="1514347"/>
                  </a:lnTo>
                  <a:lnTo>
                    <a:pt x="309434" y="1550487"/>
                  </a:lnTo>
                  <a:lnTo>
                    <a:pt x="341525" y="1585595"/>
                  </a:lnTo>
                  <a:lnTo>
                    <a:pt x="368666" y="1613242"/>
                  </a:lnTo>
                  <a:lnTo>
                    <a:pt x="396490" y="1640205"/>
                  </a:lnTo>
                  <a:lnTo>
                    <a:pt x="425014" y="1666501"/>
                  </a:lnTo>
                  <a:lnTo>
                    <a:pt x="454254" y="1692147"/>
                  </a:lnTo>
                  <a:lnTo>
                    <a:pt x="484228" y="1717159"/>
                  </a:lnTo>
                  <a:lnTo>
                    <a:pt x="514952" y="1741555"/>
                  </a:lnTo>
                  <a:lnTo>
                    <a:pt x="546443" y="1765351"/>
                  </a:lnTo>
                  <a:lnTo>
                    <a:pt x="578718" y="1788564"/>
                  </a:lnTo>
                  <a:lnTo>
                    <a:pt x="611793" y="1811212"/>
                  </a:lnTo>
                  <a:lnTo>
                    <a:pt x="645686" y="1833310"/>
                  </a:lnTo>
                  <a:lnTo>
                    <a:pt x="680412" y="1854876"/>
                  </a:lnTo>
                  <a:lnTo>
                    <a:pt x="715989" y="1875927"/>
                  </a:lnTo>
                  <a:lnTo>
                    <a:pt x="752433" y="1896480"/>
                  </a:lnTo>
                  <a:lnTo>
                    <a:pt x="789762" y="1916551"/>
                  </a:lnTo>
                  <a:lnTo>
                    <a:pt x="827992" y="1936157"/>
                  </a:lnTo>
                  <a:lnTo>
                    <a:pt x="867139" y="1955316"/>
                  </a:lnTo>
                  <a:lnTo>
                    <a:pt x="907221" y="1974043"/>
                  </a:lnTo>
                  <a:lnTo>
                    <a:pt x="948255" y="1992357"/>
                  </a:lnTo>
                  <a:lnTo>
                    <a:pt x="990256" y="2010273"/>
                  </a:lnTo>
                  <a:lnTo>
                    <a:pt x="1033242" y="2027809"/>
                  </a:lnTo>
                  <a:lnTo>
                    <a:pt x="1077230" y="2044981"/>
                  </a:lnTo>
                  <a:lnTo>
                    <a:pt x="1122236" y="2061807"/>
                  </a:lnTo>
                  <a:lnTo>
                    <a:pt x="1168277" y="2078303"/>
                  </a:lnTo>
                  <a:lnTo>
                    <a:pt x="1215370" y="2094486"/>
                  </a:lnTo>
                  <a:lnTo>
                    <a:pt x="1263531" y="2110374"/>
                  </a:lnTo>
                  <a:lnTo>
                    <a:pt x="1312778" y="2125982"/>
                  </a:lnTo>
                  <a:lnTo>
                    <a:pt x="1363127" y="2141328"/>
                  </a:lnTo>
                  <a:lnTo>
                    <a:pt x="1414595" y="2156428"/>
                  </a:lnTo>
                  <a:lnTo>
                    <a:pt x="1467198" y="2171300"/>
                  </a:lnTo>
                  <a:lnTo>
                    <a:pt x="1520954" y="2185960"/>
                  </a:lnTo>
                  <a:lnTo>
                    <a:pt x="1575879" y="2200426"/>
                  </a:lnTo>
                  <a:lnTo>
                    <a:pt x="1631990" y="2214713"/>
                  </a:lnTo>
                  <a:lnTo>
                    <a:pt x="1689304" y="2228840"/>
                  </a:lnTo>
                  <a:lnTo>
                    <a:pt x="1747837" y="2242822"/>
                  </a:lnTo>
                  <a:lnTo>
                    <a:pt x="1807607" y="2256678"/>
                  </a:lnTo>
                  <a:lnTo>
                    <a:pt x="1868629" y="2270422"/>
                  </a:lnTo>
                  <a:lnTo>
                    <a:pt x="1930921" y="2284073"/>
                  </a:lnTo>
                  <a:lnTo>
                    <a:pt x="1994500" y="2297648"/>
                  </a:lnTo>
                  <a:lnTo>
                    <a:pt x="2059381" y="2311162"/>
                  </a:lnTo>
                  <a:lnTo>
                    <a:pt x="2125583" y="2324634"/>
                  </a:lnTo>
                  <a:lnTo>
                    <a:pt x="2193122" y="2338079"/>
                  </a:lnTo>
                  <a:lnTo>
                    <a:pt x="2262014" y="2351515"/>
                  </a:lnTo>
                  <a:lnTo>
                    <a:pt x="2299842" y="2358706"/>
                  </a:lnTo>
                  <a:lnTo>
                    <a:pt x="2338389" y="2365806"/>
                  </a:lnTo>
                  <a:lnTo>
                    <a:pt x="2377640" y="2372818"/>
                  </a:lnTo>
                  <a:lnTo>
                    <a:pt x="2417578" y="2379743"/>
                  </a:lnTo>
                  <a:lnTo>
                    <a:pt x="2458189" y="2386580"/>
                  </a:lnTo>
                  <a:lnTo>
                    <a:pt x="2499457" y="2393332"/>
                  </a:lnTo>
                  <a:lnTo>
                    <a:pt x="2541366" y="2399998"/>
                  </a:lnTo>
                  <a:lnTo>
                    <a:pt x="2583900" y="2406581"/>
                  </a:lnTo>
                  <a:lnTo>
                    <a:pt x="2627044" y="2413081"/>
                  </a:lnTo>
                  <a:lnTo>
                    <a:pt x="2670783" y="2419498"/>
                  </a:lnTo>
                  <a:lnTo>
                    <a:pt x="2715101" y="2425834"/>
                  </a:lnTo>
                  <a:lnTo>
                    <a:pt x="2759981" y="2432090"/>
                  </a:lnTo>
                  <a:lnTo>
                    <a:pt x="2805410" y="2438267"/>
                  </a:lnTo>
                  <a:lnTo>
                    <a:pt x="2851370" y="2444365"/>
                  </a:lnTo>
                  <a:lnTo>
                    <a:pt x="2897847" y="2450386"/>
                  </a:lnTo>
                  <a:lnTo>
                    <a:pt x="2944824" y="2456330"/>
                  </a:lnTo>
                  <a:lnTo>
                    <a:pt x="2992287" y="2462199"/>
                  </a:lnTo>
                  <a:lnTo>
                    <a:pt x="3040219" y="2467992"/>
                  </a:lnTo>
                  <a:lnTo>
                    <a:pt x="3088606" y="2473713"/>
                  </a:lnTo>
                  <a:lnTo>
                    <a:pt x="3137431" y="2479360"/>
                  </a:lnTo>
                  <a:lnTo>
                    <a:pt x="3186678" y="2484936"/>
                  </a:lnTo>
                  <a:lnTo>
                    <a:pt x="3236333" y="2490440"/>
                  </a:lnTo>
                  <a:lnTo>
                    <a:pt x="3286380" y="2495875"/>
                  </a:lnTo>
                  <a:lnTo>
                    <a:pt x="3336802" y="2501240"/>
                  </a:lnTo>
                  <a:lnTo>
                    <a:pt x="3387585" y="2506538"/>
                  </a:lnTo>
                  <a:lnTo>
                    <a:pt x="3438713" y="2511768"/>
                  </a:lnTo>
                  <a:lnTo>
                    <a:pt x="3490171" y="2516932"/>
                  </a:lnTo>
                  <a:lnTo>
                    <a:pt x="3541941" y="2522031"/>
                  </a:lnTo>
                  <a:lnTo>
                    <a:pt x="3594010" y="2527065"/>
                  </a:lnTo>
                  <a:lnTo>
                    <a:pt x="3646362" y="2532036"/>
                  </a:lnTo>
                  <a:lnTo>
                    <a:pt x="3698980" y="2536944"/>
                  </a:lnTo>
                  <a:lnTo>
                    <a:pt x="3751850" y="2541791"/>
                  </a:lnTo>
                  <a:lnTo>
                    <a:pt x="3804955" y="2546577"/>
                  </a:lnTo>
                  <a:lnTo>
                    <a:pt x="3858280" y="2551303"/>
                  </a:lnTo>
                  <a:lnTo>
                    <a:pt x="3911810" y="2555970"/>
                  </a:lnTo>
                  <a:lnTo>
                    <a:pt x="3965529" y="2560580"/>
                  </a:lnTo>
                  <a:lnTo>
                    <a:pt x="4019421" y="2565133"/>
                  </a:lnTo>
                  <a:lnTo>
                    <a:pt x="4073471" y="2569630"/>
                  </a:lnTo>
                  <a:lnTo>
                    <a:pt x="4127663" y="2574072"/>
                  </a:lnTo>
                  <a:lnTo>
                    <a:pt x="4181982" y="2578459"/>
                  </a:lnTo>
                  <a:lnTo>
                    <a:pt x="4236411" y="2582794"/>
                  </a:lnTo>
                  <a:lnTo>
                    <a:pt x="4290936" y="2587076"/>
                  </a:lnTo>
                  <a:lnTo>
                    <a:pt x="4345541" y="2591307"/>
                  </a:lnTo>
                  <a:lnTo>
                    <a:pt x="4400210" y="2595487"/>
                  </a:lnTo>
                  <a:lnTo>
                    <a:pt x="4454927" y="2599618"/>
                  </a:lnTo>
                  <a:lnTo>
                    <a:pt x="4509677" y="2603701"/>
                  </a:lnTo>
                  <a:lnTo>
                    <a:pt x="4564445" y="2607736"/>
                  </a:lnTo>
                  <a:lnTo>
                    <a:pt x="4619214" y="2611724"/>
                  </a:lnTo>
                  <a:lnTo>
                    <a:pt x="4673970" y="2615667"/>
                  </a:lnTo>
                  <a:lnTo>
                    <a:pt x="4728696" y="2619565"/>
                  </a:lnTo>
                  <a:lnTo>
                    <a:pt x="4783377" y="2623419"/>
                  </a:lnTo>
                  <a:lnTo>
                    <a:pt x="4837998" y="2627230"/>
                  </a:lnTo>
                  <a:lnTo>
                    <a:pt x="4892542" y="2631000"/>
                  </a:lnTo>
                  <a:lnTo>
                    <a:pt x="4946995" y="2634728"/>
                  </a:lnTo>
                  <a:lnTo>
                    <a:pt x="5001340" y="2638416"/>
                  </a:lnTo>
                  <a:lnTo>
                    <a:pt x="5055563" y="2642065"/>
                  </a:lnTo>
                  <a:lnTo>
                    <a:pt x="5109646" y="2645676"/>
                  </a:lnTo>
                  <a:lnTo>
                    <a:pt x="5163576" y="2649249"/>
                  </a:lnTo>
                  <a:lnTo>
                    <a:pt x="5217336" y="2652786"/>
                  </a:lnTo>
                  <a:lnTo>
                    <a:pt x="5270910" y="2656288"/>
                  </a:lnTo>
                  <a:lnTo>
                    <a:pt x="5324284" y="2659755"/>
                  </a:lnTo>
                  <a:lnTo>
                    <a:pt x="5377440" y="2663188"/>
                  </a:lnTo>
                  <a:lnTo>
                    <a:pt x="5430365" y="2666589"/>
                  </a:lnTo>
                  <a:lnTo>
                    <a:pt x="5483042" y="2669959"/>
                  </a:lnTo>
                  <a:lnTo>
                    <a:pt x="5535456" y="2673297"/>
                  </a:lnTo>
                  <a:lnTo>
                    <a:pt x="5587591" y="2676606"/>
                  </a:lnTo>
                  <a:lnTo>
                    <a:pt x="5639431" y="2679886"/>
                  </a:lnTo>
                  <a:lnTo>
                    <a:pt x="5690961" y="2683138"/>
                  </a:lnTo>
                  <a:lnTo>
                    <a:pt x="5742166" y="2686363"/>
                  </a:lnTo>
                  <a:lnTo>
                    <a:pt x="5793029" y="2689561"/>
                  </a:lnTo>
                  <a:lnTo>
                    <a:pt x="5843535" y="2692735"/>
                  </a:lnTo>
                  <a:lnTo>
                    <a:pt x="5893669" y="2695884"/>
                  </a:lnTo>
                  <a:lnTo>
                    <a:pt x="5943414" y="2699011"/>
                  </a:lnTo>
                  <a:lnTo>
                    <a:pt x="5992756" y="2702114"/>
                  </a:lnTo>
                  <a:lnTo>
                    <a:pt x="6041679" y="2705197"/>
                  </a:lnTo>
                  <a:lnTo>
                    <a:pt x="6090167" y="2708259"/>
                  </a:lnTo>
                  <a:lnTo>
                    <a:pt x="6138204" y="2711301"/>
                  </a:lnTo>
                  <a:lnTo>
                    <a:pt x="6185776" y="2714325"/>
                  </a:lnTo>
                  <a:lnTo>
                    <a:pt x="7245616" y="2764190"/>
                  </a:lnTo>
                  <a:lnTo>
                    <a:pt x="8377371" y="2797469"/>
                  </a:lnTo>
                  <a:lnTo>
                    <a:pt x="9278378" y="2816051"/>
                  </a:lnTo>
                  <a:lnTo>
                    <a:pt x="9645972" y="2821825"/>
                  </a:lnTo>
                </a:path>
              </a:pathLst>
            </a:custGeom>
            <a:ln w="76108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8881" y="4908727"/>
            <a:ext cx="2222500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4"/>
              </a:spcBef>
            </a:pPr>
            <a:r>
              <a:rPr sz="2400" spc="-120" dirty="0">
                <a:latin typeface="DejaVu Sans"/>
                <a:cs typeface="DejaVu Sans"/>
              </a:rPr>
              <a:t>Classifier </a:t>
            </a:r>
            <a:r>
              <a:rPr sz="2400" spc="-160" dirty="0">
                <a:latin typeface="DejaVu Sans"/>
                <a:cs typeface="DejaVu Sans"/>
              </a:rPr>
              <a:t>based  </a:t>
            </a:r>
            <a:r>
              <a:rPr sz="2400" spc="-40" dirty="0">
                <a:latin typeface="DejaVu Sans"/>
                <a:cs typeface="DejaVu Sans"/>
              </a:rPr>
              <a:t>on </a:t>
            </a:r>
            <a:r>
              <a:rPr sz="2400" spc="-130" dirty="0">
                <a:latin typeface="DejaVu Sans"/>
                <a:cs typeface="DejaVu Sans"/>
              </a:rPr>
              <a:t>single</a:t>
            </a:r>
            <a:r>
              <a:rPr sz="2400" spc="-245" dirty="0">
                <a:latin typeface="DejaVu Sans"/>
                <a:cs typeface="DejaVu Sans"/>
              </a:rPr>
              <a:t> </a:t>
            </a:r>
            <a:r>
              <a:rPr sz="2400" spc="-95" dirty="0">
                <a:latin typeface="DejaVu Sans"/>
                <a:cs typeface="DejaVu Sans"/>
              </a:rPr>
              <a:t>words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46</a:t>
            </a:fld>
            <a:endParaRPr spc="-5"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52"/>
            <a:ext cx="7306309" cy="111760"/>
            <a:chOff x="0" y="4152"/>
            <a:chExt cx="7306309" cy="111760"/>
          </a:xfrm>
        </p:grpSpPr>
        <p:sp>
          <p:nvSpPr>
            <p:cNvPr id="5" name="object 5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74109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59" h="111760">
                <a:moveTo>
                  <a:pt x="2435263" y="0"/>
                </a:moveTo>
                <a:lnTo>
                  <a:pt x="0" y="0"/>
                </a:lnTo>
                <a:lnTo>
                  <a:pt x="0" y="111378"/>
                </a:lnTo>
                <a:lnTo>
                  <a:pt x="2435263" y="111378"/>
                </a:lnTo>
                <a:lnTo>
                  <a:pt x="243526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42722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>
                <a:solidFill>
                  <a:srgbClr val="FFFFFF"/>
                </a:solidFill>
              </a:rPr>
              <a:t>Class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35" dirty="0">
                <a:solidFill>
                  <a:srgbClr val="FFFFFF"/>
                </a:solidFill>
              </a:rPr>
              <a:t>probabilities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0343" y="6569947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898989"/>
                </a:solidFill>
                <a:latin typeface="Arial"/>
                <a:cs typeface="Arial"/>
              </a:rPr>
              <a:t>47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47</a:t>
            </a:fld>
            <a:endParaRPr lang="en-IN"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851" y="6569947"/>
            <a:ext cx="231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rlito"/>
                <a:cs typeface="Carlito"/>
              </a:rPr>
              <a:t>48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90" y="275158"/>
            <a:ext cx="88188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45" dirty="0"/>
              <a:t>How </a:t>
            </a:r>
            <a:r>
              <a:rPr sz="4400" spc="80" dirty="0"/>
              <a:t>confident </a:t>
            </a:r>
            <a:r>
              <a:rPr sz="4400" spc="-15" dirty="0"/>
              <a:t>is </a:t>
            </a:r>
            <a:r>
              <a:rPr sz="4400" spc="55" dirty="0"/>
              <a:t>your</a:t>
            </a:r>
            <a:r>
              <a:rPr sz="4400" spc="195" dirty="0"/>
              <a:t> </a:t>
            </a:r>
            <a:r>
              <a:rPr sz="4400" spc="75" dirty="0"/>
              <a:t>prediction?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41761" y="1167984"/>
            <a:ext cx="7994015" cy="1322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Thus </a:t>
            </a:r>
            <a:r>
              <a:rPr sz="3000" spc="-195" dirty="0">
                <a:solidFill>
                  <a:srgbClr val="2B2728"/>
                </a:solidFill>
                <a:latin typeface="DejaVu Sans"/>
                <a:cs typeface="DejaVu Sans"/>
              </a:rPr>
              <a:t>far, </a:t>
            </a:r>
            <a:r>
              <a:rPr sz="3000" spc="-220" dirty="0">
                <a:solidFill>
                  <a:srgbClr val="2B2728"/>
                </a:solidFill>
                <a:latin typeface="DejaVu Sans"/>
                <a:cs typeface="DejaVu Sans"/>
              </a:rPr>
              <a:t>we’ve 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outputted </a:t>
            </a:r>
            <a:r>
              <a:rPr sz="3000" spc="-280" dirty="0">
                <a:solidFill>
                  <a:srgbClr val="2B2728"/>
                </a:solidFill>
                <a:latin typeface="DejaVu Sans"/>
                <a:cs typeface="DejaVu Sans"/>
              </a:rPr>
              <a:t>a</a:t>
            </a:r>
            <a:r>
              <a:rPr sz="3000" spc="-5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20" dirty="0">
                <a:solidFill>
                  <a:srgbClr val="2B2728"/>
                </a:solidFill>
                <a:latin typeface="DejaVu Sans"/>
                <a:cs typeface="DejaVu Sans"/>
              </a:rPr>
              <a:t>prediction</a:t>
            </a:r>
            <a:endParaRPr sz="3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D5555"/>
              </a:buClr>
              <a:buFont typeface="Arial"/>
              <a:buChar char="•"/>
            </a:pPr>
            <a:endParaRPr sz="2550">
              <a:latin typeface="DejaVu Sans"/>
              <a:cs typeface="DejaVu Sans"/>
            </a:endParaRPr>
          </a:p>
          <a:p>
            <a:pPr marL="354965" indent="-342900">
              <a:lnSpc>
                <a:spcPct val="100000"/>
              </a:lnSpc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80" dirty="0">
                <a:solidFill>
                  <a:srgbClr val="2B2728"/>
                </a:solidFill>
                <a:latin typeface="DejaVu Sans"/>
                <a:cs typeface="DejaVu Sans"/>
              </a:rPr>
              <a:t>But, </a:t>
            </a:r>
            <a:r>
              <a:rPr sz="3000" spc="-50" dirty="0">
                <a:solidFill>
                  <a:srgbClr val="2B2728"/>
                </a:solidFill>
                <a:latin typeface="DejaVu Sans"/>
                <a:cs typeface="DejaVu Sans"/>
              </a:rPr>
              <a:t>how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sure </a:t>
            </a:r>
            <a:r>
              <a:rPr sz="3000" spc="-215" dirty="0">
                <a:solidFill>
                  <a:srgbClr val="2B2728"/>
                </a:solidFill>
                <a:latin typeface="DejaVu Sans"/>
                <a:cs typeface="DejaVu Sans"/>
              </a:rPr>
              <a:t>are </a:t>
            </a:r>
            <a:r>
              <a:rPr sz="3000" spc="-135" dirty="0">
                <a:solidFill>
                  <a:srgbClr val="2B2728"/>
                </a:solidFill>
                <a:latin typeface="DejaVu Sans"/>
                <a:cs typeface="DejaVu Sans"/>
              </a:rPr>
              <a:t>you </a:t>
            </a: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about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the</a:t>
            </a:r>
            <a:r>
              <a:rPr sz="3000" spc="-125" dirty="0">
                <a:solidFill>
                  <a:srgbClr val="2B2728"/>
                </a:solidFill>
                <a:latin typeface="DejaVu Sans"/>
                <a:cs typeface="DejaVu Sans"/>
              </a:rPr>
              <a:t> prediction?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493" y="2475010"/>
            <a:ext cx="3815079" cy="7353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62915" marR="5080" indent="-450850">
              <a:lnSpc>
                <a:spcPct val="79300"/>
              </a:lnSpc>
              <a:spcBef>
                <a:spcPts val="740"/>
              </a:spcBef>
            </a:pPr>
            <a:r>
              <a:rPr sz="2600" dirty="0">
                <a:solidFill>
                  <a:srgbClr val="5D5555"/>
                </a:solidFill>
                <a:latin typeface="Klaudia"/>
                <a:cs typeface="Klaudia"/>
              </a:rPr>
              <a:t>- </a:t>
            </a:r>
            <a:r>
              <a:rPr sz="2600" i="1" dirty="0">
                <a:solidFill>
                  <a:srgbClr val="2B2728"/>
                </a:solidFill>
                <a:latin typeface="Arial"/>
                <a:cs typeface="Arial"/>
              </a:rPr>
              <a:t>“The </a:t>
            </a:r>
            <a:r>
              <a:rPr sz="2600" i="1" spc="-20" dirty="0">
                <a:solidFill>
                  <a:srgbClr val="2B2728"/>
                </a:solidFill>
                <a:latin typeface="Arial"/>
                <a:cs typeface="Arial"/>
              </a:rPr>
              <a:t>sushi </a:t>
            </a:r>
            <a:r>
              <a:rPr sz="2600" i="1" spc="10" dirty="0">
                <a:solidFill>
                  <a:srgbClr val="2B2728"/>
                </a:solidFill>
                <a:latin typeface="Arial"/>
                <a:cs typeface="Arial"/>
              </a:rPr>
              <a:t>&amp;</a:t>
            </a:r>
            <a:r>
              <a:rPr sz="2600" i="1" spc="-390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i="1" spc="40" dirty="0">
                <a:solidFill>
                  <a:srgbClr val="2B2728"/>
                </a:solidFill>
                <a:latin typeface="Arial"/>
                <a:cs typeface="Arial"/>
              </a:rPr>
              <a:t>everything  </a:t>
            </a:r>
            <a:r>
              <a:rPr sz="2600" i="1" spc="-30" dirty="0">
                <a:solidFill>
                  <a:srgbClr val="2B2728"/>
                </a:solidFill>
                <a:latin typeface="Arial"/>
                <a:cs typeface="Arial"/>
              </a:rPr>
              <a:t>else </a:t>
            </a:r>
            <a:r>
              <a:rPr sz="2600" i="1" spc="60" dirty="0">
                <a:solidFill>
                  <a:srgbClr val="2B2728"/>
                </a:solidFill>
                <a:latin typeface="Arial"/>
                <a:cs typeface="Arial"/>
              </a:rPr>
              <a:t>were</a:t>
            </a:r>
            <a:r>
              <a:rPr sz="2600" i="1" spc="-35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i="1" spc="40" dirty="0">
                <a:solidFill>
                  <a:srgbClr val="2B2728"/>
                </a:solidFill>
                <a:latin typeface="Arial"/>
                <a:cs typeface="Arial"/>
              </a:rPr>
              <a:t>awesome!”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493" y="3185347"/>
            <a:ext cx="3516629" cy="7353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62915" marR="5080" indent="-450850">
              <a:lnSpc>
                <a:spcPct val="79300"/>
              </a:lnSpc>
              <a:spcBef>
                <a:spcPts val="740"/>
              </a:spcBef>
            </a:pPr>
            <a:r>
              <a:rPr sz="2600" dirty="0">
                <a:solidFill>
                  <a:srgbClr val="5D5555"/>
                </a:solidFill>
                <a:latin typeface="Klaudia"/>
                <a:cs typeface="Klaudia"/>
              </a:rPr>
              <a:t>- </a:t>
            </a:r>
            <a:r>
              <a:rPr sz="2600" i="1" dirty="0">
                <a:solidFill>
                  <a:srgbClr val="2B2728"/>
                </a:solidFill>
                <a:latin typeface="Arial"/>
                <a:cs typeface="Arial"/>
              </a:rPr>
              <a:t>“The </a:t>
            </a:r>
            <a:r>
              <a:rPr sz="2600" i="1" spc="-20" dirty="0">
                <a:solidFill>
                  <a:srgbClr val="2B2728"/>
                </a:solidFill>
                <a:latin typeface="Arial"/>
                <a:cs typeface="Arial"/>
              </a:rPr>
              <a:t>sushi </a:t>
            </a:r>
            <a:r>
              <a:rPr sz="2600" i="1" spc="-15" dirty="0">
                <a:solidFill>
                  <a:srgbClr val="2B2728"/>
                </a:solidFill>
                <a:latin typeface="Arial"/>
                <a:cs typeface="Arial"/>
              </a:rPr>
              <a:t>was</a:t>
            </a:r>
            <a:r>
              <a:rPr sz="2600" i="1" spc="-370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i="1" spc="80" dirty="0">
                <a:solidFill>
                  <a:srgbClr val="2B2728"/>
                </a:solidFill>
                <a:latin typeface="Arial"/>
                <a:cs typeface="Arial"/>
              </a:rPr>
              <a:t>good,  </a:t>
            </a:r>
            <a:r>
              <a:rPr sz="2600" i="1" spc="75" dirty="0">
                <a:solidFill>
                  <a:srgbClr val="2B2728"/>
                </a:solidFill>
                <a:latin typeface="Arial"/>
                <a:cs typeface="Arial"/>
              </a:rPr>
              <a:t>the </a:t>
            </a:r>
            <a:r>
              <a:rPr sz="2600" i="1" spc="-5" dirty="0">
                <a:solidFill>
                  <a:srgbClr val="2B2728"/>
                </a:solidFill>
                <a:latin typeface="Arial"/>
                <a:cs typeface="Arial"/>
              </a:rPr>
              <a:t>service </a:t>
            </a:r>
            <a:r>
              <a:rPr sz="2600" i="1" spc="-15" dirty="0">
                <a:solidFill>
                  <a:srgbClr val="2B2728"/>
                </a:solidFill>
                <a:latin typeface="Arial"/>
                <a:cs typeface="Arial"/>
              </a:rPr>
              <a:t>was</a:t>
            </a:r>
            <a:r>
              <a:rPr sz="2600" i="1" spc="-185" dirty="0">
                <a:solidFill>
                  <a:srgbClr val="2B2728"/>
                </a:solidFill>
                <a:latin typeface="Arial"/>
                <a:cs typeface="Arial"/>
              </a:rPr>
              <a:t> </a:t>
            </a:r>
            <a:r>
              <a:rPr sz="2600" i="1" spc="-45" dirty="0">
                <a:solidFill>
                  <a:srgbClr val="2B2728"/>
                </a:solidFill>
                <a:latin typeface="Arial"/>
                <a:cs typeface="Arial"/>
              </a:rPr>
              <a:t>OK.”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91261" y="1001307"/>
            <a:ext cx="475615" cy="419734"/>
            <a:chOff x="7191261" y="1001307"/>
            <a:chExt cx="475615" cy="419734"/>
          </a:xfrm>
        </p:grpSpPr>
        <p:sp>
          <p:nvSpPr>
            <p:cNvPr id="10" name="object 10"/>
            <p:cNvSpPr/>
            <p:nvPr/>
          </p:nvSpPr>
          <p:spPr>
            <a:xfrm>
              <a:off x="7203948" y="1013459"/>
              <a:ext cx="450215" cy="394970"/>
            </a:xfrm>
            <a:custGeom>
              <a:avLst/>
              <a:gdLst/>
              <a:ahLst/>
              <a:cxnLst/>
              <a:rect l="l" t="t" r="r" b="b"/>
              <a:pathLst>
                <a:path w="450215" h="394969">
                  <a:moveTo>
                    <a:pt x="449948" y="137160"/>
                  </a:moveTo>
                  <a:lnTo>
                    <a:pt x="313448" y="137160"/>
                  </a:lnTo>
                  <a:lnTo>
                    <a:pt x="313448" y="0"/>
                  </a:lnTo>
                  <a:lnTo>
                    <a:pt x="136512" y="0"/>
                  </a:lnTo>
                  <a:lnTo>
                    <a:pt x="136512" y="137160"/>
                  </a:lnTo>
                  <a:lnTo>
                    <a:pt x="0" y="137160"/>
                  </a:lnTo>
                  <a:lnTo>
                    <a:pt x="0" y="257810"/>
                  </a:lnTo>
                  <a:lnTo>
                    <a:pt x="136512" y="257810"/>
                  </a:lnTo>
                  <a:lnTo>
                    <a:pt x="136512" y="394970"/>
                  </a:lnTo>
                  <a:lnTo>
                    <a:pt x="313448" y="394970"/>
                  </a:lnTo>
                  <a:lnTo>
                    <a:pt x="313448" y="257810"/>
                  </a:lnTo>
                  <a:lnTo>
                    <a:pt x="449948" y="257810"/>
                  </a:lnTo>
                  <a:lnTo>
                    <a:pt x="449948" y="13716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3947" y="1013993"/>
              <a:ext cx="450215" cy="394335"/>
            </a:xfrm>
            <a:custGeom>
              <a:avLst/>
              <a:gdLst/>
              <a:ahLst/>
              <a:cxnLst/>
              <a:rect l="l" t="t" r="r" b="b"/>
              <a:pathLst>
                <a:path w="450215" h="394334">
                  <a:moveTo>
                    <a:pt x="0" y="136480"/>
                  </a:moveTo>
                  <a:lnTo>
                    <a:pt x="136506" y="136480"/>
                  </a:lnTo>
                  <a:lnTo>
                    <a:pt x="136506" y="0"/>
                  </a:lnTo>
                  <a:lnTo>
                    <a:pt x="313445" y="0"/>
                  </a:lnTo>
                  <a:lnTo>
                    <a:pt x="313445" y="136480"/>
                  </a:lnTo>
                  <a:lnTo>
                    <a:pt x="449951" y="136480"/>
                  </a:lnTo>
                  <a:lnTo>
                    <a:pt x="449951" y="257790"/>
                  </a:lnTo>
                  <a:lnTo>
                    <a:pt x="313445" y="257790"/>
                  </a:lnTo>
                  <a:lnTo>
                    <a:pt x="313445" y="394270"/>
                  </a:lnTo>
                  <a:lnTo>
                    <a:pt x="136506" y="394270"/>
                  </a:lnTo>
                  <a:lnTo>
                    <a:pt x="136506" y="257790"/>
                  </a:lnTo>
                  <a:lnTo>
                    <a:pt x="0" y="257790"/>
                  </a:lnTo>
                  <a:lnTo>
                    <a:pt x="0" y="136480"/>
                  </a:lnTo>
                  <a:close/>
                </a:path>
              </a:pathLst>
            </a:custGeom>
            <a:ln w="25371">
              <a:solidFill>
                <a:srgbClr val="007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60684" y="1564886"/>
            <a:ext cx="561340" cy="200025"/>
            <a:chOff x="7160684" y="1564886"/>
            <a:chExt cx="561340" cy="200025"/>
          </a:xfrm>
        </p:grpSpPr>
        <p:sp>
          <p:nvSpPr>
            <p:cNvPr id="13" name="object 13"/>
            <p:cNvSpPr/>
            <p:nvPr/>
          </p:nvSpPr>
          <p:spPr>
            <a:xfrm>
              <a:off x="7165441" y="1569643"/>
              <a:ext cx="551815" cy="190500"/>
            </a:xfrm>
            <a:custGeom>
              <a:avLst/>
              <a:gdLst/>
              <a:ahLst/>
              <a:cxnLst/>
              <a:rect l="l" t="t" r="r" b="b"/>
              <a:pathLst>
                <a:path w="551815" h="190500">
                  <a:moveTo>
                    <a:pt x="551726" y="0"/>
                  </a:moveTo>
                  <a:lnTo>
                    <a:pt x="0" y="0"/>
                  </a:lnTo>
                  <a:lnTo>
                    <a:pt x="0" y="189903"/>
                  </a:lnTo>
                  <a:lnTo>
                    <a:pt x="551726" y="189903"/>
                  </a:lnTo>
                  <a:lnTo>
                    <a:pt x="551726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5441" y="1569643"/>
              <a:ext cx="551815" cy="190500"/>
            </a:xfrm>
            <a:custGeom>
              <a:avLst/>
              <a:gdLst/>
              <a:ahLst/>
              <a:cxnLst/>
              <a:rect l="l" t="t" r="r" b="b"/>
              <a:pathLst>
                <a:path w="551815" h="190500">
                  <a:moveTo>
                    <a:pt x="0" y="0"/>
                  </a:moveTo>
                  <a:lnTo>
                    <a:pt x="551719" y="0"/>
                  </a:lnTo>
                  <a:lnTo>
                    <a:pt x="551719" y="189899"/>
                  </a:lnTo>
                  <a:lnTo>
                    <a:pt x="0" y="189899"/>
                  </a:lnTo>
                  <a:lnTo>
                    <a:pt x="0" y="0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80927" y="2645950"/>
            <a:ext cx="108394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14" dirty="0">
                <a:latin typeface="DejaVu Sans"/>
                <a:cs typeface="DejaVu Sans"/>
              </a:rPr>
              <a:t>Definite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51959" y="2622669"/>
            <a:ext cx="781685" cy="391160"/>
            <a:chOff x="4251959" y="2622669"/>
            <a:chExt cx="781685" cy="391160"/>
          </a:xfrm>
        </p:grpSpPr>
        <p:sp>
          <p:nvSpPr>
            <p:cNvPr id="17" name="object 17"/>
            <p:cNvSpPr/>
            <p:nvPr/>
          </p:nvSpPr>
          <p:spPr>
            <a:xfrm>
              <a:off x="4251959" y="2622669"/>
              <a:ext cx="781396" cy="3906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5618" y="2795231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89">
                  <a:moveTo>
                    <a:pt x="503956" y="0"/>
                  </a:moveTo>
                  <a:lnTo>
                    <a:pt x="0" y="0"/>
                  </a:lnTo>
                </a:path>
              </a:pathLst>
            </a:custGeom>
            <a:ln w="3805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7857" y="2709757"/>
              <a:ext cx="170828" cy="170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80927" y="3454204"/>
            <a:ext cx="119380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35" dirty="0">
                <a:latin typeface="DejaVu Sans"/>
                <a:cs typeface="DejaVu Sans"/>
              </a:rPr>
              <a:t>Not</a:t>
            </a:r>
            <a:r>
              <a:rPr sz="2400" spc="-204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sure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35577" y="3370809"/>
            <a:ext cx="897890" cy="394970"/>
            <a:chOff x="4135577" y="3370809"/>
            <a:chExt cx="897890" cy="394970"/>
          </a:xfrm>
        </p:grpSpPr>
        <p:sp>
          <p:nvSpPr>
            <p:cNvPr id="22" name="object 22"/>
            <p:cNvSpPr/>
            <p:nvPr/>
          </p:nvSpPr>
          <p:spPr>
            <a:xfrm>
              <a:off x="4135577" y="3370809"/>
              <a:ext cx="897774" cy="3948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1571" y="3546144"/>
              <a:ext cx="618490" cy="0"/>
            </a:xfrm>
            <a:custGeom>
              <a:avLst/>
              <a:gdLst/>
              <a:ahLst/>
              <a:cxnLst/>
              <a:rect l="l" t="t" r="r" b="b"/>
              <a:pathLst>
                <a:path w="618489">
                  <a:moveTo>
                    <a:pt x="618003" y="0"/>
                  </a:moveTo>
                  <a:lnTo>
                    <a:pt x="0" y="0"/>
                  </a:lnTo>
                </a:path>
              </a:pathLst>
            </a:custGeom>
            <a:ln w="38053">
              <a:solidFill>
                <a:srgbClr val="C02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33811" y="3460670"/>
              <a:ext cx="170828" cy="170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72432" y="3973067"/>
            <a:ext cx="7169150" cy="2659380"/>
          </a:xfrm>
          <a:custGeom>
            <a:avLst/>
            <a:gdLst/>
            <a:ahLst/>
            <a:cxnLst/>
            <a:rect l="l" t="t" r="r" b="b"/>
            <a:pathLst>
              <a:path w="7169150" h="2659379">
                <a:moveTo>
                  <a:pt x="7168916" y="0"/>
                </a:moveTo>
                <a:lnTo>
                  <a:pt x="0" y="0"/>
                </a:lnTo>
                <a:lnTo>
                  <a:pt x="0" y="2659037"/>
                </a:lnTo>
                <a:lnTo>
                  <a:pt x="7168916" y="2659037"/>
                </a:lnTo>
                <a:lnTo>
                  <a:pt x="7168916" y="0"/>
                </a:lnTo>
                <a:close/>
              </a:path>
            </a:pathLst>
          </a:custGeom>
          <a:solidFill>
            <a:srgbClr val="C02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2432" y="3973067"/>
            <a:ext cx="7169150" cy="2659380"/>
          </a:xfrm>
          <a:prstGeom prst="rect">
            <a:avLst/>
          </a:prstGeom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800" spc="-170" dirty="0">
                <a:solidFill>
                  <a:srgbClr val="FFFFFF"/>
                </a:solidFill>
                <a:latin typeface="DejaVu Sans"/>
                <a:cs typeface="DejaVu Sans"/>
              </a:rPr>
              <a:t>Many </a:t>
            </a:r>
            <a:r>
              <a:rPr sz="2800" spc="-155" dirty="0">
                <a:solidFill>
                  <a:srgbClr val="FFFFFF"/>
                </a:solidFill>
                <a:latin typeface="DejaVu Sans"/>
                <a:cs typeface="DejaVu Sans"/>
              </a:rPr>
              <a:t>classifiers </a:t>
            </a:r>
            <a:r>
              <a:rPr sz="2800" spc="-145" dirty="0">
                <a:solidFill>
                  <a:srgbClr val="FFFFFF"/>
                </a:solidFill>
                <a:latin typeface="DejaVu Sans"/>
                <a:cs typeface="DejaVu Sans"/>
              </a:rPr>
              <a:t>provide </a:t>
            </a:r>
            <a:r>
              <a:rPr sz="2800" spc="-265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800" spc="-95" dirty="0">
                <a:solidFill>
                  <a:srgbClr val="FFFFFF"/>
                </a:solidFill>
                <a:latin typeface="DejaVu Sans"/>
                <a:cs typeface="DejaVu Sans"/>
              </a:rPr>
              <a:t>confidence</a:t>
            </a:r>
            <a:r>
              <a:rPr sz="280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DejaVu Sans"/>
                <a:cs typeface="DejaVu Sans"/>
              </a:rPr>
              <a:t>level:</a:t>
            </a:r>
            <a:endParaRPr sz="2800">
              <a:latin typeface="DejaVu Sans"/>
              <a:cs typeface="DejaVu Sans"/>
            </a:endParaRPr>
          </a:p>
          <a:p>
            <a:pPr marL="1461135">
              <a:lnSpc>
                <a:spcPct val="100000"/>
              </a:lnSpc>
              <a:spcBef>
                <a:spcPts val="1230"/>
              </a:spcBef>
            </a:pPr>
            <a:r>
              <a:rPr sz="4800" spc="-375" dirty="0">
                <a:solidFill>
                  <a:srgbClr val="FFFFFF"/>
                </a:solidFill>
                <a:latin typeface="DejaVu Sans"/>
                <a:cs typeface="DejaVu Sans"/>
              </a:rPr>
              <a:t>P(y|x)</a:t>
            </a:r>
            <a:endParaRPr sz="4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5350">
              <a:latin typeface="DejaVu Sans"/>
              <a:cs typeface="DejaVu Sans"/>
            </a:endParaRPr>
          </a:p>
          <a:p>
            <a:pPr marL="548005">
              <a:lnSpc>
                <a:spcPct val="100000"/>
              </a:lnSpc>
            </a:pPr>
            <a:r>
              <a:rPr sz="2800" spc="-185" dirty="0">
                <a:solidFill>
                  <a:srgbClr val="FFFFFF"/>
                </a:solidFill>
                <a:latin typeface="DejaVu Sans"/>
                <a:cs typeface="DejaVu Sans"/>
              </a:rPr>
              <a:t>Extremely </a:t>
            </a:r>
            <a:r>
              <a:rPr sz="2800" spc="-140" dirty="0">
                <a:solidFill>
                  <a:srgbClr val="FFFFFF"/>
                </a:solidFill>
                <a:latin typeface="DejaVu Sans"/>
                <a:cs typeface="DejaVu Sans"/>
              </a:rPr>
              <a:t>useful </a:t>
            </a:r>
            <a:r>
              <a:rPr sz="2800" spc="-125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2800" spc="-1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DejaVu Sans"/>
                <a:cs typeface="DejaVu Sans"/>
              </a:rPr>
              <a:t>practice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5820" y="5530469"/>
            <a:ext cx="1932305" cy="461645"/>
          </a:xfrm>
          <a:custGeom>
            <a:avLst/>
            <a:gdLst/>
            <a:ahLst/>
            <a:cxnLst/>
            <a:rect l="l" t="t" r="r" b="b"/>
            <a:pathLst>
              <a:path w="1932305" h="461645">
                <a:moveTo>
                  <a:pt x="1932084" y="0"/>
                </a:moveTo>
                <a:lnTo>
                  <a:pt x="0" y="0"/>
                </a:lnTo>
                <a:lnTo>
                  <a:pt x="0" y="461109"/>
                </a:lnTo>
                <a:lnTo>
                  <a:pt x="1932084" y="461109"/>
                </a:lnTo>
                <a:lnTo>
                  <a:pt x="1932084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5820" y="5530469"/>
            <a:ext cx="1932305" cy="461645"/>
          </a:xfrm>
          <a:prstGeom prst="rect">
            <a:avLst/>
          </a:prstGeom>
          <a:ln w="25369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spc="-90" dirty="0">
                <a:solidFill>
                  <a:srgbClr val="FFFFFF"/>
                </a:solidFill>
                <a:latin typeface="DejaVu Sans"/>
                <a:cs typeface="DejaVu Sans"/>
              </a:rPr>
              <a:t>Output</a:t>
            </a: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DejaVu Sans"/>
                <a:cs typeface="DejaVu Sans"/>
              </a:rPr>
              <a:t>label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26817" y="5141422"/>
            <a:ext cx="4002404" cy="850265"/>
            <a:chOff x="2626817" y="5141422"/>
            <a:chExt cx="4002404" cy="850265"/>
          </a:xfrm>
        </p:grpSpPr>
        <p:sp>
          <p:nvSpPr>
            <p:cNvPr id="30" name="object 30"/>
            <p:cNvSpPr/>
            <p:nvPr/>
          </p:nvSpPr>
          <p:spPr>
            <a:xfrm>
              <a:off x="2626817" y="5141422"/>
              <a:ext cx="910243" cy="698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87903" y="5420998"/>
              <a:ext cx="528955" cy="327025"/>
            </a:xfrm>
            <a:custGeom>
              <a:avLst/>
              <a:gdLst/>
              <a:ahLst/>
              <a:cxnLst/>
              <a:rect l="l" t="t" r="r" b="b"/>
              <a:pathLst>
                <a:path w="528955" h="327025">
                  <a:moveTo>
                    <a:pt x="0" y="326562"/>
                  </a:moveTo>
                  <a:lnTo>
                    <a:pt x="528854" y="0"/>
                  </a:lnTo>
                </a:path>
              </a:pathLst>
            </a:custGeom>
            <a:ln w="57083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89999" y="5391238"/>
              <a:ext cx="3639185" cy="600710"/>
            </a:xfrm>
            <a:custGeom>
              <a:avLst/>
              <a:gdLst/>
              <a:ahLst/>
              <a:cxnLst/>
              <a:rect l="l" t="t" r="r" b="b"/>
              <a:pathLst>
                <a:path w="3639184" h="600710">
                  <a:moveTo>
                    <a:pt x="274967" y="0"/>
                  </a:moveTo>
                  <a:lnTo>
                    <a:pt x="27825" y="6223"/>
                  </a:lnTo>
                  <a:lnTo>
                    <a:pt x="0" y="35471"/>
                  </a:lnTo>
                  <a:lnTo>
                    <a:pt x="2514" y="46532"/>
                  </a:lnTo>
                  <a:lnTo>
                    <a:pt x="8864" y="55435"/>
                  </a:lnTo>
                  <a:lnTo>
                    <a:pt x="18084" y="61328"/>
                  </a:lnTo>
                  <a:lnTo>
                    <a:pt x="29260" y="63284"/>
                  </a:lnTo>
                  <a:lnTo>
                    <a:pt x="178562" y="59524"/>
                  </a:lnTo>
                  <a:lnTo>
                    <a:pt x="108343" y="191312"/>
                  </a:lnTo>
                  <a:lnTo>
                    <a:pt x="105092" y="202184"/>
                  </a:lnTo>
                  <a:lnTo>
                    <a:pt x="106235" y="213055"/>
                  </a:lnTo>
                  <a:lnTo>
                    <a:pt x="111366" y="222719"/>
                  </a:lnTo>
                  <a:lnTo>
                    <a:pt x="120116" y="229920"/>
                  </a:lnTo>
                  <a:lnTo>
                    <a:pt x="130975" y="233172"/>
                  </a:lnTo>
                  <a:lnTo>
                    <a:pt x="141859" y="232041"/>
                  </a:lnTo>
                  <a:lnTo>
                    <a:pt x="151523" y="226910"/>
                  </a:lnTo>
                  <a:lnTo>
                    <a:pt x="158737" y="218160"/>
                  </a:lnTo>
                  <a:lnTo>
                    <a:pt x="243243" y="59524"/>
                  </a:lnTo>
                  <a:lnTo>
                    <a:pt x="274967" y="0"/>
                  </a:lnTo>
                  <a:close/>
                </a:path>
                <a:path w="3639184" h="600710">
                  <a:moveTo>
                    <a:pt x="3639108" y="139230"/>
                  </a:moveTo>
                  <a:lnTo>
                    <a:pt x="1358061" y="139230"/>
                  </a:lnTo>
                  <a:lnTo>
                    <a:pt x="1358061" y="600341"/>
                  </a:lnTo>
                  <a:lnTo>
                    <a:pt x="3639108" y="600341"/>
                  </a:lnTo>
                  <a:lnTo>
                    <a:pt x="3639108" y="13923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48060" y="5530469"/>
            <a:ext cx="2281555" cy="461645"/>
          </a:xfrm>
          <a:prstGeom prst="rect">
            <a:avLst/>
          </a:prstGeom>
          <a:ln w="25369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spc="-105" dirty="0">
                <a:solidFill>
                  <a:srgbClr val="FFFFFF"/>
                </a:solidFill>
                <a:latin typeface="DejaVu Sans"/>
                <a:cs typeface="DejaVu Sans"/>
              </a:rPr>
              <a:t>Input</a:t>
            </a: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DejaVu Sans"/>
                <a:cs typeface="DejaVu Sans"/>
              </a:rPr>
              <a:t>sentence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20440" y="5141422"/>
            <a:ext cx="889635" cy="711200"/>
            <a:chOff x="3520440" y="5141422"/>
            <a:chExt cx="889635" cy="711200"/>
          </a:xfrm>
        </p:grpSpPr>
        <p:sp>
          <p:nvSpPr>
            <p:cNvPr id="35" name="object 35"/>
            <p:cNvSpPr/>
            <p:nvPr/>
          </p:nvSpPr>
          <p:spPr>
            <a:xfrm>
              <a:off x="3520440" y="5141422"/>
              <a:ext cx="889461" cy="7107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39250" y="5422641"/>
              <a:ext cx="509270" cy="338455"/>
            </a:xfrm>
            <a:custGeom>
              <a:avLst/>
              <a:gdLst/>
              <a:ahLst/>
              <a:cxnLst/>
              <a:rect l="l" t="t" r="r" b="b"/>
              <a:pathLst>
                <a:path w="509270" h="338454">
                  <a:moveTo>
                    <a:pt x="508810" y="338384"/>
                  </a:moveTo>
                  <a:lnTo>
                    <a:pt x="0" y="0"/>
                  </a:lnTo>
                </a:path>
              </a:pathLst>
            </a:custGeom>
            <a:ln w="57084">
              <a:solidFill>
                <a:srgbClr val="009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92080" y="5391264"/>
              <a:ext cx="273685" cy="238125"/>
            </a:xfrm>
            <a:custGeom>
              <a:avLst/>
              <a:gdLst/>
              <a:ahLst/>
              <a:cxnLst/>
              <a:rect l="l" t="t" r="r" b="b"/>
              <a:pathLst>
                <a:path w="273685" h="238125">
                  <a:moveTo>
                    <a:pt x="0" y="0"/>
                  </a:moveTo>
                  <a:lnTo>
                    <a:pt x="108813" y="221951"/>
                  </a:lnTo>
                  <a:lnTo>
                    <a:pt x="115716" y="230939"/>
                  </a:lnTo>
                  <a:lnTo>
                    <a:pt x="125202" y="236393"/>
                  </a:lnTo>
                  <a:lnTo>
                    <a:pt x="136042" y="237892"/>
                  </a:lnTo>
                  <a:lnTo>
                    <a:pt x="147002" y="235017"/>
                  </a:lnTo>
                  <a:lnTo>
                    <a:pt x="155995" y="228113"/>
                  </a:lnTo>
                  <a:lnTo>
                    <a:pt x="161451" y="218628"/>
                  </a:lnTo>
                  <a:lnTo>
                    <a:pt x="162950" y="207790"/>
                  </a:lnTo>
                  <a:lnTo>
                    <a:pt x="160070" y="196828"/>
                  </a:lnTo>
                  <a:lnTo>
                    <a:pt x="94335" y="62750"/>
                  </a:lnTo>
                  <a:lnTo>
                    <a:pt x="265320" y="62750"/>
                  </a:lnTo>
                  <a:lnTo>
                    <a:pt x="270715" y="55687"/>
                  </a:lnTo>
                  <a:lnTo>
                    <a:pt x="273608" y="44729"/>
                  </a:lnTo>
                  <a:lnTo>
                    <a:pt x="272023" y="33506"/>
                  </a:lnTo>
                  <a:lnTo>
                    <a:pt x="266450" y="24088"/>
                  </a:lnTo>
                  <a:lnTo>
                    <a:pt x="257751" y="17447"/>
                  </a:lnTo>
                  <a:lnTo>
                    <a:pt x="246786" y="14554"/>
                  </a:lnTo>
                  <a:lnTo>
                    <a:pt x="0" y="0"/>
                  </a:lnTo>
                  <a:close/>
                </a:path>
                <a:path w="273685" h="238125">
                  <a:moveTo>
                    <a:pt x="265320" y="62750"/>
                  </a:moveTo>
                  <a:lnTo>
                    <a:pt x="94335" y="62750"/>
                  </a:lnTo>
                  <a:lnTo>
                    <a:pt x="243433" y="71539"/>
                  </a:lnTo>
                  <a:lnTo>
                    <a:pt x="254656" y="69953"/>
                  </a:lnTo>
                  <a:lnTo>
                    <a:pt x="264074" y="64382"/>
                  </a:lnTo>
                  <a:lnTo>
                    <a:pt x="265320" y="6275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60860" y="2526893"/>
            <a:ext cx="2366645" cy="461645"/>
          </a:xfrm>
          <a:prstGeom prst="rect">
            <a:avLst/>
          </a:prstGeom>
          <a:solidFill>
            <a:srgbClr val="009ECF"/>
          </a:solidFill>
          <a:ln w="25369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spc="-235" dirty="0">
                <a:solidFill>
                  <a:srgbClr val="FFFFFF"/>
                </a:solidFill>
                <a:latin typeface="DejaVu Sans"/>
                <a:cs typeface="DejaVu Sans"/>
              </a:rPr>
              <a:t>P(y=+|x) </a:t>
            </a:r>
            <a:r>
              <a:rPr sz="2400" spc="-375" dirty="0">
                <a:solidFill>
                  <a:srgbClr val="FFFFFF"/>
                </a:solidFill>
                <a:latin typeface="DejaVu Sans"/>
                <a:cs typeface="DejaVu Sans"/>
              </a:rPr>
              <a:t>=</a:t>
            </a:r>
            <a:r>
              <a:rPr sz="240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DejaVu Sans"/>
                <a:cs typeface="DejaVu Sans"/>
              </a:rPr>
              <a:t>0.99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60861" y="3320059"/>
            <a:ext cx="2380615" cy="461645"/>
          </a:xfrm>
          <a:prstGeom prst="rect">
            <a:avLst/>
          </a:prstGeom>
          <a:solidFill>
            <a:srgbClr val="706868"/>
          </a:solidFill>
          <a:ln w="25369">
            <a:solidFill>
              <a:srgbClr val="544D4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spc="-235" dirty="0">
                <a:solidFill>
                  <a:srgbClr val="FFFFFF"/>
                </a:solidFill>
                <a:latin typeface="DejaVu Sans"/>
                <a:cs typeface="DejaVu Sans"/>
              </a:rPr>
              <a:t>P(y=+|x) </a:t>
            </a:r>
            <a:r>
              <a:rPr sz="2400" spc="-375" dirty="0">
                <a:solidFill>
                  <a:srgbClr val="FFFFFF"/>
                </a:solidFill>
                <a:latin typeface="DejaVu Sans"/>
                <a:cs typeface="DejaVu Sans"/>
              </a:rPr>
              <a:t>=</a:t>
            </a:r>
            <a:r>
              <a:rPr sz="2400" spc="-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DejaVu Sans"/>
                <a:cs typeface="DejaVu Sans"/>
              </a:rPr>
              <a:t>0.55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48</a:t>
            </a:fld>
            <a:endParaRPr lang="en-IN"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71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52"/>
            <a:ext cx="9741535" cy="111760"/>
            <a:chOff x="0" y="4152"/>
            <a:chExt cx="9741535" cy="111760"/>
          </a:xfrm>
        </p:grpSpPr>
        <p:sp>
          <p:nvSpPr>
            <p:cNvPr id="5" name="object 5"/>
            <p:cNvSpPr/>
            <p:nvPr/>
          </p:nvSpPr>
          <p:spPr>
            <a:xfrm>
              <a:off x="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C02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275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60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009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603313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>
                <a:solidFill>
                  <a:srgbClr val="FFFFFF"/>
                </a:solidFill>
              </a:rPr>
              <a:t>Summary </a:t>
            </a:r>
            <a:r>
              <a:rPr spc="35" dirty="0">
                <a:solidFill>
                  <a:srgbClr val="FFFFFF"/>
                </a:solidFill>
              </a:rPr>
              <a:t>of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classification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3088" y="6569947"/>
            <a:ext cx="265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898989"/>
                </a:solidFill>
                <a:latin typeface="Arial"/>
                <a:cs typeface="Arial"/>
              </a:rPr>
              <a:t>49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49</a:t>
            </a:fld>
            <a:endParaRPr lang="en-IN"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26" y="167881"/>
            <a:ext cx="86283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70" dirty="0"/>
              <a:t>From </a:t>
            </a:r>
            <a:r>
              <a:rPr sz="4400" dirty="0"/>
              <a:t>reviews </a:t>
            </a:r>
            <a:r>
              <a:rPr sz="4400" spc="55" dirty="0"/>
              <a:t>to </a:t>
            </a:r>
            <a:r>
              <a:rPr sz="4400" spc="90" dirty="0"/>
              <a:t>topic</a:t>
            </a:r>
            <a:r>
              <a:rPr sz="4400" spc="130" dirty="0"/>
              <a:t> </a:t>
            </a:r>
            <a:r>
              <a:rPr sz="4400" spc="60" dirty="0"/>
              <a:t>sentiments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522231" y="2364971"/>
            <a:ext cx="2240279" cy="106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00703" y="2443543"/>
            <a:ext cx="1992630" cy="830580"/>
          </a:xfrm>
          <a:prstGeom prst="rect">
            <a:avLst/>
          </a:prstGeom>
          <a:solidFill>
            <a:srgbClr val="C02690"/>
          </a:solidFill>
          <a:ln w="25369">
            <a:solidFill>
              <a:srgbClr val="941B6E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715" algn="ctr">
              <a:lnSpc>
                <a:spcPts val="2840"/>
              </a:lnSpc>
              <a:spcBef>
                <a:spcPts val="355"/>
              </a:spcBef>
            </a:pPr>
            <a:r>
              <a:rPr sz="2400" spc="-130" dirty="0">
                <a:solidFill>
                  <a:srgbClr val="FFFFFF"/>
                </a:solidFill>
                <a:latin typeface="DejaVu Sans"/>
                <a:cs typeface="DejaVu Sans"/>
              </a:rPr>
              <a:t>Experience</a:t>
            </a:r>
            <a:endParaRPr sz="2400">
              <a:latin typeface="DejaVu Sans"/>
              <a:cs typeface="DejaVu Sans"/>
            </a:endParaRPr>
          </a:p>
          <a:p>
            <a:pPr marL="5715" algn="ctr">
              <a:lnSpc>
                <a:spcPts val="2840"/>
              </a:lnSpc>
            </a:pPr>
            <a:r>
              <a:rPr sz="2400" spc="-445" dirty="0">
                <a:solidFill>
                  <a:srgbClr val="FFFFFF"/>
                </a:solidFill>
                <a:latin typeface="IPAexGothic"/>
                <a:cs typeface="IPAexGothic"/>
              </a:rPr>
              <a:t>★★★★</a:t>
            </a:r>
            <a:endParaRPr sz="2400">
              <a:latin typeface="IPAexGothic"/>
              <a:cs typeface="IPAex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2231" y="3370811"/>
            <a:ext cx="2240279" cy="106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0703" y="3449396"/>
            <a:ext cx="1992630" cy="830580"/>
          </a:xfrm>
          <a:prstGeom prst="rect">
            <a:avLst/>
          </a:prstGeom>
          <a:solidFill>
            <a:srgbClr val="009ECF"/>
          </a:solidFill>
          <a:ln w="25369">
            <a:solidFill>
              <a:srgbClr val="0079A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10540">
              <a:lnSpc>
                <a:spcPts val="2840"/>
              </a:lnSpc>
              <a:spcBef>
                <a:spcPts val="355"/>
              </a:spcBef>
            </a:pPr>
            <a:r>
              <a:rPr sz="2400" spc="-160" dirty="0">
                <a:solidFill>
                  <a:srgbClr val="FFFFFF"/>
                </a:solidFill>
                <a:latin typeface="DejaVu Sans"/>
                <a:cs typeface="DejaVu Sans"/>
              </a:rPr>
              <a:t>Ramen</a:t>
            </a:r>
            <a:endParaRPr sz="2400">
              <a:latin typeface="DejaVu Sans"/>
              <a:cs typeface="DejaVu Sans"/>
            </a:endParaRPr>
          </a:p>
          <a:p>
            <a:pPr marL="626110">
              <a:lnSpc>
                <a:spcPts val="2840"/>
              </a:lnSpc>
            </a:pPr>
            <a:r>
              <a:rPr sz="2400" spc="-445" dirty="0">
                <a:solidFill>
                  <a:srgbClr val="FFFFFF"/>
                </a:solidFill>
                <a:latin typeface="IPAexGothic"/>
                <a:cs typeface="IPAexGothic"/>
              </a:rPr>
              <a:t>★★★</a:t>
            </a:r>
            <a:endParaRPr sz="2400">
              <a:latin typeface="IPAexGothic"/>
              <a:cs typeface="IPAex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2231" y="4380803"/>
            <a:ext cx="2240280" cy="1064260"/>
            <a:chOff x="9522231" y="4380803"/>
            <a:chExt cx="2240280" cy="1064260"/>
          </a:xfrm>
        </p:grpSpPr>
        <p:sp>
          <p:nvSpPr>
            <p:cNvPr id="8" name="object 8"/>
            <p:cNvSpPr/>
            <p:nvPr/>
          </p:nvSpPr>
          <p:spPr>
            <a:xfrm>
              <a:off x="9522231" y="4380803"/>
              <a:ext cx="2240279" cy="106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0704" y="4457115"/>
              <a:ext cx="1992630" cy="830580"/>
            </a:xfrm>
            <a:custGeom>
              <a:avLst/>
              <a:gdLst/>
              <a:ahLst/>
              <a:cxnLst/>
              <a:rect l="l" t="t" r="r" b="b"/>
              <a:pathLst>
                <a:path w="1992629" h="830579">
                  <a:moveTo>
                    <a:pt x="1992350" y="0"/>
                  </a:moveTo>
                  <a:lnTo>
                    <a:pt x="0" y="0"/>
                  </a:lnTo>
                  <a:lnTo>
                    <a:pt x="0" y="829995"/>
                  </a:lnTo>
                  <a:lnTo>
                    <a:pt x="1992350" y="829995"/>
                  </a:lnTo>
                  <a:lnTo>
                    <a:pt x="1992350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600704" y="4457115"/>
            <a:ext cx="1992630" cy="830580"/>
          </a:xfrm>
          <a:prstGeom prst="rect">
            <a:avLst/>
          </a:prstGeom>
          <a:ln w="25369">
            <a:solidFill>
              <a:srgbClr val="7299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715" algn="ctr">
              <a:lnSpc>
                <a:spcPts val="2840"/>
              </a:lnSpc>
              <a:spcBef>
                <a:spcPts val="355"/>
              </a:spcBef>
            </a:pP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Sushi</a:t>
            </a:r>
            <a:endParaRPr sz="2400">
              <a:latin typeface="DejaVu Sans"/>
              <a:cs typeface="DejaVu Sans"/>
            </a:endParaRPr>
          </a:p>
          <a:p>
            <a:pPr marL="5715" algn="ctr">
              <a:lnSpc>
                <a:spcPts val="2840"/>
              </a:lnSpc>
            </a:pPr>
            <a:r>
              <a:rPr sz="2400" spc="-445" dirty="0">
                <a:solidFill>
                  <a:srgbClr val="FFFFFF"/>
                </a:solidFill>
                <a:latin typeface="IPAexGothic"/>
                <a:cs typeface="IPAexGothic"/>
              </a:rPr>
              <a:t>★★★★★</a:t>
            </a:r>
            <a:endParaRPr sz="2400">
              <a:latin typeface="IPAexGothic"/>
              <a:cs typeface="IPAex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9495" y="3092335"/>
            <a:ext cx="4983480" cy="1438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2336" y="3157221"/>
            <a:ext cx="4736465" cy="1224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8740" rIns="0" bIns="0" rtlCol="0">
            <a:spAutoFit/>
          </a:bodyPr>
          <a:lstStyle/>
          <a:p>
            <a:pPr marL="128905" marR="116205" indent="545465">
              <a:lnSpc>
                <a:spcPts val="4290"/>
              </a:lnSpc>
              <a:spcBef>
                <a:spcPts val="620"/>
              </a:spcBef>
            </a:pPr>
            <a:r>
              <a:rPr sz="3600" spc="-135" dirty="0">
                <a:solidFill>
                  <a:srgbClr val="FFFFFF"/>
                </a:solidFill>
                <a:latin typeface="DejaVu Sans"/>
                <a:cs typeface="DejaVu Sans"/>
              </a:rPr>
              <a:t>Novel </a:t>
            </a:r>
            <a:r>
              <a:rPr sz="3600" spc="-175" dirty="0">
                <a:solidFill>
                  <a:srgbClr val="FFFFFF"/>
                </a:solidFill>
                <a:latin typeface="DejaVu Sans"/>
                <a:cs typeface="DejaVu Sans"/>
              </a:rPr>
              <a:t>intelligent  </a:t>
            </a:r>
            <a:r>
              <a:rPr sz="3600" spc="-235" dirty="0">
                <a:solidFill>
                  <a:srgbClr val="FFFFFF"/>
                </a:solidFill>
                <a:latin typeface="DejaVu Sans"/>
                <a:cs typeface="DejaVu Sans"/>
              </a:rPr>
              <a:t>restaurant </a:t>
            </a:r>
            <a:r>
              <a:rPr sz="3600" spc="-215" dirty="0">
                <a:solidFill>
                  <a:srgbClr val="FFFFFF"/>
                </a:solidFill>
                <a:latin typeface="DejaVu Sans"/>
                <a:cs typeface="DejaVu Sans"/>
              </a:rPr>
              <a:t>review</a:t>
            </a:r>
            <a:r>
              <a:rPr sz="3600" spc="-1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25" dirty="0">
                <a:solidFill>
                  <a:srgbClr val="FFFFFF"/>
                </a:solidFill>
                <a:latin typeface="DejaVu Sans"/>
                <a:cs typeface="DejaVu Sans"/>
              </a:rPr>
              <a:t>app</a:t>
            </a:r>
            <a:endParaRPr sz="36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9" y="1575258"/>
            <a:ext cx="2806065" cy="4431030"/>
            <a:chOff x="45719" y="1575258"/>
            <a:chExt cx="2806065" cy="4431030"/>
          </a:xfrm>
        </p:grpSpPr>
        <p:sp>
          <p:nvSpPr>
            <p:cNvPr id="14" name="object 14"/>
            <p:cNvSpPr/>
            <p:nvPr/>
          </p:nvSpPr>
          <p:spPr>
            <a:xfrm>
              <a:off x="2169617" y="1575258"/>
              <a:ext cx="681643" cy="44306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4054" y="1612506"/>
              <a:ext cx="577215" cy="4314190"/>
            </a:xfrm>
            <a:custGeom>
              <a:avLst/>
              <a:gdLst/>
              <a:ahLst/>
              <a:cxnLst/>
              <a:rect l="l" t="t" r="r" b="b"/>
              <a:pathLst>
                <a:path w="577214" h="4314190">
                  <a:moveTo>
                    <a:pt x="0" y="0"/>
                  </a:moveTo>
                  <a:lnTo>
                    <a:pt x="76719" y="1717"/>
                  </a:lnTo>
                  <a:lnTo>
                    <a:pt x="145658" y="6565"/>
                  </a:lnTo>
                  <a:lnTo>
                    <a:pt x="204066" y="14084"/>
                  </a:lnTo>
                  <a:lnTo>
                    <a:pt x="249191" y="23816"/>
                  </a:lnTo>
                  <a:lnTo>
                    <a:pt x="288593" y="48087"/>
                  </a:lnTo>
                  <a:lnTo>
                    <a:pt x="288593" y="2108750"/>
                  </a:lnTo>
                  <a:lnTo>
                    <a:pt x="298902" y="2121533"/>
                  </a:lnTo>
                  <a:lnTo>
                    <a:pt x="373120" y="2142750"/>
                  </a:lnTo>
                  <a:lnTo>
                    <a:pt x="431528" y="2150268"/>
                  </a:lnTo>
                  <a:lnTo>
                    <a:pt x="500467" y="2155114"/>
                  </a:lnTo>
                  <a:lnTo>
                    <a:pt x="577186" y="2156832"/>
                  </a:lnTo>
                  <a:lnTo>
                    <a:pt x="500467" y="2158550"/>
                  </a:lnTo>
                  <a:lnTo>
                    <a:pt x="431528" y="2163398"/>
                  </a:lnTo>
                  <a:lnTo>
                    <a:pt x="373120" y="2170918"/>
                  </a:lnTo>
                  <a:lnTo>
                    <a:pt x="327994" y="2180652"/>
                  </a:lnTo>
                  <a:lnTo>
                    <a:pt x="288593" y="2204923"/>
                  </a:lnTo>
                  <a:lnTo>
                    <a:pt x="288593" y="4265582"/>
                  </a:lnTo>
                  <a:lnTo>
                    <a:pt x="278284" y="4278366"/>
                  </a:lnTo>
                  <a:lnTo>
                    <a:pt x="249191" y="4289854"/>
                  </a:lnTo>
                  <a:lnTo>
                    <a:pt x="204066" y="4299587"/>
                  </a:lnTo>
                  <a:lnTo>
                    <a:pt x="145658" y="4307107"/>
                  </a:lnTo>
                  <a:lnTo>
                    <a:pt x="76719" y="4311956"/>
                  </a:lnTo>
                  <a:lnTo>
                    <a:pt x="0" y="4313674"/>
                  </a:lnTo>
                </a:path>
              </a:pathLst>
            </a:custGeom>
            <a:ln w="25373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19" y="3437308"/>
              <a:ext cx="2261057" cy="1109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430" y="3637000"/>
              <a:ext cx="1664487" cy="5120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19" y="4177146"/>
              <a:ext cx="2261057" cy="12011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430" y="4378355"/>
              <a:ext cx="1664487" cy="6013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19" y="2402370"/>
              <a:ext cx="2261057" cy="13965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6430" y="2603418"/>
              <a:ext cx="1664487" cy="7955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350136" y="1575258"/>
            <a:ext cx="681990" cy="4431030"/>
            <a:chOff x="8350136" y="1575258"/>
            <a:chExt cx="681990" cy="4431030"/>
          </a:xfrm>
        </p:grpSpPr>
        <p:sp>
          <p:nvSpPr>
            <p:cNvPr id="23" name="object 23"/>
            <p:cNvSpPr/>
            <p:nvPr/>
          </p:nvSpPr>
          <p:spPr>
            <a:xfrm>
              <a:off x="8350136" y="1575258"/>
              <a:ext cx="681643" cy="44306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95792" y="1612506"/>
              <a:ext cx="577215" cy="4314190"/>
            </a:xfrm>
            <a:custGeom>
              <a:avLst/>
              <a:gdLst/>
              <a:ahLst/>
              <a:cxnLst/>
              <a:rect l="l" t="t" r="r" b="b"/>
              <a:pathLst>
                <a:path w="577215" h="4314190">
                  <a:moveTo>
                    <a:pt x="0" y="0"/>
                  </a:moveTo>
                  <a:lnTo>
                    <a:pt x="76719" y="1717"/>
                  </a:lnTo>
                  <a:lnTo>
                    <a:pt x="145658" y="6565"/>
                  </a:lnTo>
                  <a:lnTo>
                    <a:pt x="204066" y="14084"/>
                  </a:lnTo>
                  <a:lnTo>
                    <a:pt x="249192" y="23816"/>
                  </a:lnTo>
                  <a:lnTo>
                    <a:pt x="288593" y="48087"/>
                  </a:lnTo>
                  <a:lnTo>
                    <a:pt x="288593" y="2108750"/>
                  </a:lnTo>
                  <a:lnTo>
                    <a:pt x="298902" y="2121533"/>
                  </a:lnTo>
                  <a:lnTo>
                    <a:pt x="373120" y="2142750"/>
                  </a:lnTo>
                  <a:lnTo>
                    <a:pt x="431528" y="2150268"/>
                  </a:lnTo>
                  <a:lnTo>
                    <a:pt x="500467" y="2155114"/>
                  </a:lnTo>
                  <a:lnTo>
                    <a:pt x="577186" y="2156832"/>
                  </a:lnTo>
                  <a:lnTo>
                    <a:pt x="500467" y="2158550"/>
                  </a:lnTo>
                  <a:lnTo>
                    <a:pt x="431528" y="2163398"/>
                  </a:lnTo>
                  <a:lnTo>
                    <a:pt x="373120" y="2170918"/>
                  </a:lnTo>
                  <a:lnTo>
                    <a:pt x="327994" y="2180652"/>
                  </a:lnTo>
                  <a:lnTo>
                    <a:pt x="288593" y="2204923"/>
                  </a:lnTo>
                  <a:lnTo>
                    <a:pt x="288593" y="4265582"/>
                  </a:lnTo>
                  <a:lnTo>
                    <a:pt x="278284" y="4278366"/>
                  </a:lnTo>
                  <a:lnTo>
                    <a:pt x="249192" y="4289854"/>
                  </a:lnTo>
                  <a:lnTo>
                    <a:pt x="204066" y="4299587"/>
                  </a:lnTo>
                  <a:lnTo>
                    <a:pt x="145658" y="4307107"/>
                  </a:lnTo>
                  <a:lnTo>
                    <a:pt x="76719" y="4311956"/>
                  </a:lnTo>
                  <a:lnTo>
                    <a:pt x="0" y="4313674"/>
                  </a:lnTo>
                </a:path>
              </a:pathLst>
            </a:custGeom>
            <a:ln w="25373">
              <a:solidFill>
                <a:srgbClr val="70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66960" y="5586077"/>
            <a:ext cx="2239010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43865" marR="5080" indent="-431800">
              <a:lnSpc>
                <a:spcPts val="2800"/>
              </a:lnSpc>
              <a:spcBef>
                <a:spcPts val="254"/>
              </a:spcBef>
            </a:pPr>
            <a:r>
              <a:rPr sz="2400" spc="-165" dirty="0">
                <a:latin typeface="DejaVu Sans"/>
                <a:cs typeface="DejaVu Sans"/>
              </a:rPr>
              <a:t>Easily </a:t>
            </a:r>
            <a:r>
              <a:rPr sz="2400" spc="-150" dirty="0">
                <a:latin typeface="DejaVu Sans"/>
                <a:cs typeface="DejaVu Sans"/>
              </a:rPr>
              <a:t>best </a:t>
            </a:r>
            <a:r>
              <a:rPr sz="2400" u="heavy" spc="-1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sushi </a:t>
            </a:r>
            <a:r>
              <a:rPr sz="2400" spc="-140" dirty="0">
                <a:latin typeface="DejaVu Sans"/>
                <a:cs typeface="DejaVu Sans"/>
              </a:rPr>
              <a:t> </a:t>
            </a:r>
            <a:r>
              <a:rPr sz="2400" spc="-105" dirty="0">
                <a:latin typeface="DejaVu Sans"/>
                <a:cs typeface="DejaVu Sans"/>
              </a:rPr>
              <a:t>in</a:t>
            </a:r>
            <a:r>
              <a:rPr sz="2400" spc="-14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Seattle.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086" y="1818373"/>
            <a:ext cx="1903095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02565">
              <a:lnSpc>
                <a:spcPts val="2800"/>
              </a:lnSpc>
              <a:spcBef>
                <a:spcPts val="254"/>
              </a:spcBef>
            </a:pPr>
            <a:r>
              <a:rPr sz="2400" b="1" spc="-285" dirty="0">
                <a:latin typeface="DejaVu Sans"/>
                <a:cs typeface="DejaVu Sans"/>
              </a:rPr>
              <a:t>All </a:t>
            </a:r>
            <a:r>
              <a:rPr sz="2400" b="1" spc="-325" dirty="0">
                <a:latin typeface="DejaVu Sans"/>
                <a:cs typeface="DejaVu Sans"/>
              </a:rPr>
              <a:t>reviews  </a:t>
            </a:r>
            <a:r>
              <a:rPr sz="2400" b="1" spc="-254" dirty="0">
                <a:latin typeface="DejaVu Sans"/>
                <a:cs typeface="DejaVu Sans"/>
              </a:rPr>
              <a:t>for</a:t>
            </a:r>
            <a:r>
              <a:rPr sz="2400" b="1" spc="-290" dirty="0">
                <a:latin typeface="DejaVu Sans"/>
                <a:cs typeface="DejaVu Sans"/>
              </a:rPr>
              <a:t> </a:t>
            </a:r>
            <a:r>
              <a:rPr sz="2400" b="1" spc="-335" dirty="0">
                <a:latin typeface="DejaVu Sans"/>
                <a:cs typeface="DejaVu Sans"/>
              </a:rPr>
              <a:t>restaurant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5</a:t>
            </a:fld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851" y="6569947"/>
            <a:ext cx="231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rlito"/>
                <a:cs typeface="Carlito"/>
              </a:rPr>
              <a:t>50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683" y="227393"/>
            <a:ext cx="61163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90" dirty="0"/>
              <a:t>What </a:t>
            </a:r>
            <a:r>
              <a:rPr sz="4400" spc="75" dirty="0"/>
              <a:t>you </a:t>
            </a:r>
            <a:r>
              <a:rPr sz="4400" spc="165" dirty="0"/>
              <a:t>can do</a:t>
            </a:r>
            <a:r>
              <a:rPr sz="4400" spc="100" dirty="0"/>
              <a:t> </a:t>
            </a:r>
            <a:r>
              <a:rPr sz="4400" spc="80" dirty="0"/>
              <a:t>now…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247683" y="1102630"/>
            <a:ext cx="7292340" cy="54419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marR="686435" indent="-342900">
              <a:lnSpc>
                <a:spcPct val="77700"/>
              </a:lnSpc>
              <a:spcBef>
                <a:spcPts val="90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Identify </a:t>
            </a:r>
            <a:r>
              <a:rPr sz="3000" spc="-280" dirty="0">
                <a:solidFill>
                  <a:srgbClr val="2B2728"/>
                </a:solidFill>
                <a:latin typeface="DejaVu Sans"/>
                <a:cs typeface="DejaVu Sans"/>
              </a:rPr>
              <a:t>a 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classification </a:t>
            </a:r>
            <a:r>
              <a:rPr sz="3000" spc="-125" dirty="0">
                <a:solidFill>
                  <a:srgbClr val="2B2728"/>
                </a:solidFill>
                <a:latin typeface="DejaVu Sans"/>
                <a:cs typeface="DejaVu Sans"/>
              </a:rPr>
              <a:t>problem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and  </a:t>
            </a: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some </a:t>
            </a:r>
            <a:r>
              <a:rPr sz="3000" spc="-75" dirty="0">
                <a:solidFill>
                  <a:srgbClr val="2B2728"/>
                </a:solidFill>
                <a:latin typeface="DejaVu Sans"/>
                <a:cs typeface="DejaVu Sans"/>
              </a:rPr>
              <a:t>common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applications</a:t>
            </a:r>
            <a:endParaRPr sz="3000">
              <a:latin typeface="DejaVu Sans"/>
              <a:cs typeface="DejaVu Sans"/>
            </a:endParaRPr>
          </a:p>
          <a:p>
            <a:pPr marL="354965" marR="5080" indent="-342900">
              <a:lnSpc>
                <a:spcPct val="79900"/>
              </a:lnSpc>
              <a:spcBef>
                <a:spcPts val="73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Describe </a:t>
            </a:r>
            <a:r>
              <a:rPr sz="3000" spc="-120" dirty="0">
                <a:solidFill>
                  <a:srgbClr val="2B2728"/>
                </a:solidFill>
                <a:latin typeface="DejaVu Sans"/>
                <a:cs typeface="DejaVu Sans"/>
              </a:rPr>
              <a:t>decision 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boundaries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and </a:t>
            </a:r>
            <a:r>
              <a:rPr sz="3000" spc="-170" dirty="0">
                <a:solidFill>
                  <a:srgbClr val="2B2728"/>
                </a:solidFill>
                <a:latin typeface="DejaVu Sans"/>
                <a:cs typeface="DejaVu Sans"/>
              </a:rPr>
              <a:t>linear 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classifiers</a:t>
            </a:r>
            <a:endParaRPr sz="3000">
              <a:latin typeface="DejaVu Sans"/>
              <a:cs typeface="DejaVu Sans"/>
            </a:endParaRPr>
          </a:p>
          <a:p>
            <a:pPr marL="354965" indent="-342900">
              <a:lnSpc>
                <a:spcPts val="3600"/>
              </a:lnSpc>
              <a:spcBef>
                <a:spcPts val="2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60" dirty="0">
                <a:solidFill>
                  <a:srgbClr val="2B2728"/>
                </a:solidFill>
                <a:latin typeface="DejaVu Sans"/>
                <a:cs typeface="DejaVu Sans"/>
              </a:rPr>
              <a:t>Train </a:t>
            </a:r>
            <a:r>
              <a:rPr sz="3000" spc="-280" dirty="0">
                <a:solidFill>
                  <a:srgbClr val="2B2728"/>
                </a:solidFill>
                <a:latin typeface="DejaVu Sans"/>
                <a:cs typeface="DejaVu Sans"/>
              </a:rPr>
              <a:t>a</a:t>
            </a: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60" dirty="0">
                <a:solidFill>
                  <a:srgbClr val="2B2728"/>
                </a:solidFill>
                <a:latin typeface="DejaVu Sans"/>
                <a:cs typeface="DejaVu Sans"/>
              </a:rPr>
              <a:t>classifier</a:t>
            </a:r>
            <a:endParaRPr sz="3000">
              <a:latin typeface="DejaVu Sans"/>
              <a:cs typeface="DejaVu Sans"/>
            </a:endParaRPr>
          </a:p>
          <a:p>
            <a:pPr marL="354965" indent="-342900">
              <a:lnSpc>
                <a:spcPts val="3590"/>
              </a:lnSpc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80" dirty="0">
                <a:solidFill>
                  <a:srgbClr val="2B2728"/>
                </a:solidFill>
                <a:latin typeface="DejaVu Sans"/>
                <a:cs typeface="DejaVu Sans"/>
              </a:rPr>
              <a:t>Measure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its</a:t>
            </a:r>
            <a:r>
              <a:rPr sz="3000" spc="-12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35" dirty="0">
                <a:solidFill>
                  <a:srgbClr val="2B2728"/>
                </a:solidFill>
                <a:latin typeface="DejaVu Sans"/>
                <a:cs typeface="DejaVu Sans"/>
              </a:rPr>
              <a:t>error</a:t>
            </a:r>
            <a:endParaRPr sz="3000">
              <a:latin typeface="DejaVu Sans"/>
              <a:cs typeface="DejaVu Sans"/>
            </a:endParaRPr>
          </a:p>
          <a:p>
            <a:pPr marL="469265">
              <a:lnSpc>
                <a:spcPts val="3105"/>
              </a:lnSpc>
            </a:pPr>
            <a:r>
              <a:rPr sz="2600" dirty="0">
                <a:solidFill>
                  <a:srgbClr val="5D5555"/>
                </a:solidFill>
                <a:latin typeface="Klaudia"/>
                <a:cs typeface="Klaudia"/>
              </a:rPr>
              <a:t>- </a:t>
            </a:r>
            <a:r>
              <a:rPr sz="2600" spc="-140" dirty="0">
                <a:solidFill>
                  <a:srgbClr val="2B2728"/>
                </a:solidFill>
                <a:latin typeface="DejaVu Sans"/>
                <a:cs typeface="DejaVu Sans"/>
              </a:rPr>
              <a:t>Some </a:t>
            </a:r>
            <a:r>
              <a:rPr sz="2600" spc="-145" dirty="0">
                <a:solidFill>
                  <a:srgbClr val="2B2728"/>
                </a:solidFill>
                <a:latin typeface="DejaVu Sans"/>
                <a:cs typeface="DejaVu Sans"/>
              </a:rPr>
              <a:t>rules </a:t>
            </a:r>
            <a:r>
              <a:rPr sz="2600" spc="-30" dirty="0">
                <a:solidFill>
                  <a:srgbClr val="2B2728"/>
                </a:solidFill>
                <a:latin typeface="DejaVu Sans"/>
                <a:cs typeface="DejaVu Sans"/>
              </a:rPr>
              <a:t>of </a:t>
            </a:r>
            <a:r>
              <a:rPr sz="2600" spc="-135" dirty="0">
                <a:solidFill>
                  <a:srgbClr val="2B2728"/>
                </a:solidFill>
                <a:latin typeface="DejaVu Sans"/>
                <a:cs typeface="DejaVu Sans"/>
              </a:rPr>
              <a:t>thumb </a:t>
            </a:r>
            <a:r>
              <a:rPr sz="2600" spc="-70" dirty="0">
                <a:solidFill>
                  <a:srgbClr val="2B2728"/>
                </a:solidFill>
                <a:latin typeface="DejaVu Sans"/>
                <a:cs typeface="DejaVu Sans"/>
              </a:rPr>
              <a:t>for </a:t>
            </a:r>
            <a:r>
              <a:rPr sz="2600" spc="-55" dirty="0">
                <a:solidFill>
                  <a:srgbClr val="2B2728"/>
                </a:solidFill>
                <a:latin typeface="DejaVu Sans"/>
                <a:cs typeface="DejaVu Sans"/>
              </a:rPr>
              <a:t>good</a:t>
            </a:r>
            <a:r>
              <a:rPr sz="2600" spc="-53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2600" spc="-130" dirty="0">
                <a:solidFill>
                  <a:srgbClr val="2B2728"/>
                </a:solidFill>
                <a:latin typeface="DejaVu Sans"/>
                <a:cs typeface="DejaVu Sans"/>
              </a:rPr>
              <a:t>accuracy</a:t>
            </a:r>
            <a:endParaRPr sz="2600">
              <a:latin typeface="DejaVu Sans"/>
              <a:cs typeface="DejaVu Sans"/>
            </a:endParaRPr>
          </a:p>
          <a:p>
            <a:pPr marL="354965" marR="390525" indent="-342900">
              <a:lnSpc>
                <a:spcPct val="79900"/>
              </a:lnSpc>
              <a:spcBef>
                <a:spcPts val="715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Interpret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the </a:t>
            </a:r>
            <a:r>
              <a:rPr sz="3000" spc="-204" dirty="0">
                <a:solidFill>
                  <a:srgbClr val="2B2728"/>
                </a:solidFill>
                <a:latin typeface="DejaVu Sans"/>
                <a:cs typeface="DejaVu Sans"/>
              </a:rPr>
              <a:t>types </a:t>
            </a:r>
            <a:r>
              <a:rPr sz="3000" spc="-35" dirty="0">
                <a:solidFill>
                  <a:srgbClr val="2B2728"/>
                </a:solidFill>
                <a:latin typeface="DejaVu Sans"/>
                <a:cs typeface="DejaVu Sans"/>
              </a:rPr>
              <a:t>of </a:t>
            </a:r>
            <a:r>
              <a:rPr sz="3000" spc="-135" dirty="0">
                <a:solidFill>
                  <a:srgbClr val="2B2728"/>
                </a:solidFill>
                <a:latin typeface="DejaVu Sans"/>
                <a:cs typeface="DejaVu Sans"/>
              </a:rPr>
              <a:t>error</a:t>
            </a:r>
            <a:r>
              <a:rPr sz="3000" spc="-240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associated  </a:t>
            </a:r>
            <a:r>
              <a:rPr sz="3000" spc="-125" dirty="0">
                <a:solidFill>
                  <a:srgbClr val="2B2728"/>
                </a:solidFill>
                <a:latin typeface="DejaVu Sans"/>
                <a:cs typeface="DejaVu Sans"/>
              </a:rPr>
              <a:t>with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40" dirty="0">
                <a:solidFill>
                  <a:srgbClr val="2B2728"/>
                </a:solidFill>
                <a:latin typeface="DejaVu Sans"/>
                <a:cs typeface="DejaVu Sans"/>
              </a:rPr>
              <a:t>classification</a:t>
            </a:r>
            <a:endParaRPr sz="3000">
              <a:latin typeface="DejaVu Sans"/>
              <a:cs typeface="DejaVu Sans"/>
            </a:endParaRPr>
          </a:p>
          <a:p>
            <a:pPr marL="354965" marR="255270" indent="-342900">
              <a:lnSpc>
                <a:spcPct val="79900"/>
              </a:lnSpc>
              <a:spcBef>
                <a:spcPts val="74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45" dirty="0">
                <a:solidFill>
                  <a:srgbClr val="2B2728"/>
                </a:solidFill>
                <a:latin typeface="DejaVu Sans"/>
                <a:cs typeface="DejaVu Sans"/>
              </a:rPr>
              <a:t>Describe </a:t>
            </a:r>
            <a:r>
              <a:rPr sz="3000" spc="-165" dirty="0">
                <a:solidFill>
                  <a:srgbClr val="2B2728"/>
                </a:solidFill>
                <a:latin typeface="DejaVu Sans"/>
                <a:cs typeface="DejaVu Sans"/>
              </a:rPr>
              <a:t>the tradeoﬀs 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between </a:t>
            </a:r>
            <a:r>
              <a:rPr sz="3000" spc="-114" dirty="0">
                <a:solidFill>
                  <a:srgbClr val="2B2728"/>
                </a:solidFill>
                <a:latin typeface="DejaVu Sans"/>
                <a:cs typeface="DejaVu Sans"/>
              </a:rPr>
              <a:t>model  </a:t>
            </a:r>
            <a:r>
              <a:rPr sz="3000" spc="-200" dirty="0">
                <a:solidFill>
                  <a:srgbClr val="2B2728"/>
                </a:solidFill>
                <a:latin typeface="DejaVu Sans"/>
                <a:cs typeface="DejaVu Sans"/>
              </a:rPr>
              <a:t>bias </a:t>
            </a:r>
            <a:r>
              <a:rPr sz="3000" spc="-185" dirty="0">
                <a:solidFill>
                  <a:srgbClr val="2B2728"/>
                </a:solidFill>
                <a:latin typeface="DejaVu Sans"/>
                <a:cs typeface="DejaVu Sans"/>
              </a:rPr>
              <a:t>and </a:t>
            </a:r>
            <a:r>
              <a:rPr sz="3000" spc="-220" dirty="0">
                <a:solidFill>
                  <a:srgbClr val="2B2728"/>
                </a:solidFill>
                <a:latin typeface="DejaVu Sans"/>
                <a:cs typeface="DejaVu Sans"/>
              </a:rPr>
              <a:t>data </a:t>
            </a:r>
            <a:r>
              <a:rPr sz="3000" spc="-200" dirty="0">
                <a:solidFill>
                  <a:srgbClr val="2B2728"/>
                </a:solidFill>
                <a:latin typeface="DejaVu Sans"/>
                <a:cs typeface="DejaVu Sans"/>
              </a:rPr>
              <a:t>set</a:t>
            </a:r>
            <a:r>
              <a:rPr sz="3000" spc="-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size</a:t>
            </a:r>
            <a:endParaRPr sz="3000">
              <a:latin typeface="DejaVu Sans"/>
              <a:cs typeface="DejaVu Sans"/>
            </a:endParaRPr>
          </a:p>
          <a:p>
            <a:pPr marL="354965" marR="212090" indent="-342900">
              <a:lnSpc>
                <a:spcPct val="79900"/>
              </a:lnSpc>
              <a:spcBef>
                <a:spcPts val="740"/>
              </a:spcBef>
              <a:buClr>
                <a:srgbClr val="5D555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solidFill>
                  <a:srgbClr val="2B2728"/>
                </a:solidFill>
                <a:latin typeface="DejaVu Sans"/>
                <a:cs typeface="DejaVu Sans"/>
              </a:rPr>
              <a:t>Use </a:t>
            </a:r>
            <a:r>
              <a:rPr sz="3000" spc="-170" dirty="0">
                <a:solidFill>
                  <a:srgbClr val="2B2728"/>
                </a:solidFill>
                <a:latin typeface="DejaVu Sans"/>
                <a:cs typeface="DejaVu Sans"/>
              </a:rPr>
              <a:t>class </a:t>
            </a:r>
            <a:r>
              <a:rPr sz="3000" spc="-155" dirty="0">
                <a:solidFill>
                  <a:srgbClr val="2B2728"/>
                </a:solidFill>
                <a:latin typeface="DejaVu Sans"/>
                <a:cs typeface="DejaVu Sans"/>
              </a:rPr>
              <a:t>probability </a:t>
            </a:r>
            <a:r>
              <a:rPr sz="3000" spc="-75" dirty="0">
                <a:solidFill>
                  <a:srgbClr val="2B2728"/>
                </a:solidFill>
                <a:latin typeface="DejaVu Sans"/>
                <a:cs typeface="DejaVu Sans"/>
              </a:rPr>
              <a:t>to </a:t>
            </a:r>
            <a:r>
              <a:rPr sz="3000" spc="-210" dirty="0">
                <a:solidFill>
                  <a:srgbClr val="2B2728"/>
                </a:solidFill>
                <a:latin typeface="DejaVu Sans"/>
                <a:cs typeface="DejaVu Sans"/>
              </a:rPr>
              <a:t>express </a:t>
            </a:r>
            <a:r>
              <a:rPr sz="3000" spc="-175" dirty="0">
                <a:solidFill>
                  <a:srgbClr val="2B2728"/>
                </a:solidFill>
                <a:latin typeface="DejaVu Sans"/>
                <a:cs typeface="DejaVu Sans"/>
              </a:rPr>
              <a:t>degree  </a:t>
            </a:r>
            <a:r>
              <a:rPr sz="3000" spc="-35" dirty="0">
                <a:solidFill>
                  <a:srgbClr val="2B2728"/>
                </a:solidFill>
                <a:latin typeface="DejaVu Sans"/>
                <a:cs typeface="DejaVu Sans"/>
              </a:rPr>
              <a:t>of </a:t>
            </a:r>
            <a:r>
              <a:rPr sz="3000" spc="-100" dirty="0">
                <a:solidFill>
                  <a:srgbClr val="2B2728"/>
                </a:solidFill>
                <a:latin typeface="DejaVu Sans"/>
                <a:cs typeface="DejaVu Sans"/>
              </a:rPr>
              <a:t>confidence </a:t>
            </a:r>
            <a:r>
              <a:rPr sz="3000" spc="-135" dirty="0">
                <a:solidFill>
                  <a:srgbClr val="2B2728"/>
                </a:solidFill>
                <a:latin typeface="DejaVu Sans"/>
                <a:cs typeface="DejaVu Sans"/>
              </a:rPr>
              <a:t>in</a:t>
            </a:r>
            <a:r>
              <a:rPr sz="3000" spc="-325" dirty="0">
                <a:solidFill>
                  <a:srgbClr val="2B2728"/>
                </a:solidFill>
                <a:latin typeface="DejaVu Sans"/>
                <a:cs typeface="DejaVu Sans"/>
              </a:rPr>
              <a:t> </a:t>
            </a:r>
            <a:r>
              <a:rPr sz="3000" spc="-120" dirty="0">
                <a:solidFill>
                  <a:srgbClr val="2B2728"/>
                </a:solidFill>
                <a:latin typeface="DejaVu Sans"/>
                <a:cs typeface="DejaVu Sans"/>
              </a:rPr>
              <a:t>prediction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50</a:t>
            </a:fld>
            <a:endParaRPr lang="en-IN"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3124200"/>
            <a:ext cx="6807200" cy="634365"/>
          </a:xfrm>
        </p:spPr>
        <p:txBody>
          <a:bodyPr/>
          <a:lstStyle/>
          <a:p>
            <a:pPr algn="ctr"/>
            <a:r>
              <a:rPr lang="en-IN" dirty="0" smtClean="0"/>
              <a:t>Thank You !!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IN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51</a:t>
            </a:fld>
            <a:endParaRPr lang="en-IN"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26" y="115722"/>
            <a:ext cx="83864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/>
              <a:t>Intelligent </a:t>
            </a:r>
            <a:r>
              <a:rPr spc="30" dirty="0"/>
              <a:t>restaurant </a:t>
            </a:r>
            <a:r>
              <a:rPr spc="-5" dirty="0"/>
              <a:t>review</a:t>
            </a:r>
            <a:r>
              <a:rPr spc="90" dirty="0"/>
              <a:t> </a:t>
            </a:r>
            <a:r>
              <a:rPr spc="3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19" y="2402370"/>
            <a:ext cx="2261235" cy="2976245"/>
            <a:chOff x="45719" y="2402370"/>
            <a:chExt cx="2261235" cy="2976245"/>
          </a:xfrm>
        </p:grpSpPr>
        <p:sp>
          <p:nvSpPr>
            <p:cNvPr id="4" name="object 4"/>
            <p:cNvSpPr/>
            <p:nvPr/>
          </p:nvSpPr>
          <p:spPr>
            <a:xfrm>
              <a:off x="45719" y="3437308"/>
              <a:ext cx="2261057" cy="1109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430" y="3637000"/>
              <a:ext cx="1664487" cy="512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" y="4177146"/>
              <a:ext cx="2261057" cy="1201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430" y="4378355"/>
              <a:ext cx="1664487" cy="6013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" y="2402370"/>
              <a:ext cx="2261057" cy="13965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430" y="2603418"/>
              <a:ext cx="1664487" cy="7955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086" y="1818373"/>
            <a:ext cx="1903095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02565">
              <a:lnSpc>
                <a:spcPts val="2800"/>
              </a:lnSpc>
              <a:spcBef>
                <a:spcPts val="254"/>
              </a:spcBef>
            </a:pPr>
            <a:r>
              <a:rPr sz="2400" b="1" spc="-285" dirty="0">
                <a:latin typeface="DejaVu Sans"/>
                <a:cs typeface="DejaVu Sans"/>
              </a:rPr>
              <a:t>All </a:t>
            </a:r>
            <a:r>
              <a:rPr sz="2400" b="1" spc="-325" dirty="0">
                <a:latin typeface="DejaVu Sans"/>
                <a:cs typeface="DejaVu Sans"/>
              </a:rPr>
              <a:t>reviews  </a:t>
            </a:r>
            <a:r>
              <a:rPr sz="2400" b="1" spc="-254" dirty="0">
                <a:latin typeface="DejaVu Sans"/>
                <a:cs typeface="DejaVu Sans"/>
              </a:rPr>
              <a:t>for</a:t>
            </a:r>
            <a:r>
              <a:rPr sz="2400" b="1" spc="-290" dirty="0">
                <a:latin typeface="DejaVu Sans"/>
                <a:cs typeface="DejaVu Sans"/>
              </a:rPr>
              <a:t> </a:t>
            </a:r>
            <a:r>
              <a:rPr sz="2400" b="1" spc="-335" dirty="0">
                <a:latin typeface="DejaVu Sans"/>
                <a:cs typeface="DejaVu Sans"/>
              </a:rPr>
              <a:t>restaurant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81758" y="2585047"/>
            <a:ext cx="483234" cy="2651760"/>
            <a:chOff x="2081758" y="2585047"/>
            <a:chExt cx="483234" cy="2651760"/>
          </a:xfrm>
        </p:grpSpPr>
        <p:sp>
          <p:nvSpPr>
            <p:cNvPr id="12" name="object 12"/>
            <p:cNvSpPr/>
            <p:nvPr/>
          </p:nvSpPr>
          <p:spPr>
            <a:xfrm>
              <a:off x="2094445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265849" y="0"/>
                  </a:moveTo>
                  <a:lnTo>
                    <a:pt x="265849" y="656450"/>
                  </a:lnTo>
                  <a:lnTo>
                    <a:pt x="0" y="656450"/>
                  </a:lnTo>
                  <a:lnTo>
                    <a:pt x="0" y="1969325"/>
                  </a:lnTo>
                  <a:lnTo>
                    <a:pt x="265849" y="1969325"/>
                  </a:lnTo>
                  <a:lnTo>
                    <a:pt x="265849" y="2625775"/>
                  </a:lnTo>
                  <a:lnTo>
                    <a:pt x="457365" y="1312887"/>
                  </a:lnTo>
                  <a:lnTo>
                    <a:pt x="265849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4445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0" y="656442"/>
                  </a:moveTo>
                  <a:lnTo>
                    <a:pt x="265846" y="656442"/>
                  </a:lnTo>
                  <a:lnTo>
                    <a:pt x="265846" y="0"/>
                  </a:lnTo>
                  <a:lnTo>
                    <a:pt x="457370" y="1312886"/>
                  </a:lnTo>
                  <a:lnTo>
                    <a:pt x="265846" y="2625772"/>
                  </a:lnTo>
                  <a:lnTo>
                    <a:pt x="265846" y="1969329"/>
                  </a:lnTo>
                  <a:lnTo>
                    <a:pt x="0" y="1969329"/>
                  </a:lnTo>
                  <a:lnTo>
                    <a:pt x="0" y="656442"/>
                  </a:lnTo>
                  <a:close/>
                </a:path>
              </a:pathLst>
            </a:custGeom>
            <a:ln w="25373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34436" y="1789938"/>
            <a:ext cx="2330450" cy="17379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15875" algn="ctr">
              <a:lnSpc>
                <a:spcPts val="2800"/>
              </a:lnSpc>
              <a:spcBef>
                <a:spcPts val="254"/>
              </a:spcBef>
            </a:pPr>
            <a:r>
              <a:rPr sz="2400" spc="-170" dirty="0">
                <a:latin typeface="DejaVu Sans"/>
                <a:cs typeface="DejaVu Sans"/>
              </a:rPr>
              <a:t>Break </a:t>
            </a:r>
            <a:r>
              <a:rPr sz="2400" spc="-125" dirty="0">
                <a:latin typeface="DejaVu Sans"/>
                <a:cs typeface="DejaVu Sans"/>
              </a:rPr>
              <a:t>all</a:t>
            </a:r>
            <a:r>
              <a:rPr sz="2400" spc="-14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reviews  </a:t>
            </a:r>
            <a:r>
              <a:rPr sz="2400" spc="-85" dirty="0">
                <a:latin typeface="DejaVu Sans"/>
                <a:cs typeface="DejaVu Sans"/>
              </a:rPr>
              <a:t>into</a:t>
            </a:r>
            <a:r>
              <a:rPr sz="2400" spc="-155" dirty="0">
                <a:latin typeface="DejaVu Sans"/>
                <a:cs typeface="DejaVu Sans"/>
              </a:rPr>
              <a:t> </a:t>
            </a:r>
            <a:r>
              <a:rPr sz="2400" spc="-130" dirty="0">
                <a:latin typeface="DejaVu Sans"/>
                <a:cs typeface="DejaVu Sans"/>
              </a:rPr>
              <a:t>sentences</a:t>
            </a:r>
            <a:endParaRPr sz="2400">
              <a:latin typeface="DejaVu Sans"/>
              <a:cs typeface="DejaVu Sans"/>
            </a:endParaRPr>
          </a:p>
          <a:p>
            <a:pPr marL="29209" marR="19685" algn="ctr">
              <a:lnSpc>
                <a:spcPts val="1400"/>
              </a:lnSpc>
              <a:spcBef>
                <a:spcPts val="1170"/>
              </a:spcBef>
            </a:pPr>
            <a:r>
              <a:rPr sz="1200" spc="-5" dirty="0">
                <a:latin typeface="Arial"/>
                <a:cs typeface="Arial"/>
              </a:rPr>
              <a:t>The seaweed </a:t>
            </a:r>
            <a:r>
              <a:rPr sz="1200" spc="-30" dirty="0">
                <a:latin typeface="Arial"/>
                <a:cs typeface="Arial"/>
              </a:rPr>
              <a:t>salad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just </a:t>
            </a:r>
            <a:r>
              <a:rPr sz="1200" spc="-35" dirty="0">
                <a:latin typeface="Arial"/>
                <a:cs typeface="Arial"/>
              </a:rPr>
              <a:t>OK,  </a:t>
            </a:r>
            <a:r>
              <a:rPr sz="1200" spc="-5" dirty="0">
                <a:latin typeface="Arial"/>
                <a:cs typeface="Arial"/>
              </a:rPr>
              <a:t>vegetable </a:t>
            </a:r>
            <a:r>
              <a:rPr sz="1200" spc="-30" dirty="0">
                <a:latin typeface="Arial"/>
                <a:cs typeface="Arial"/>
              </a:rPr>
              <a:t>salad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just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ordinary.</a:t>
            </a:r>
            <a:endParaRPr sz="1200">
              <a:latin typeface="Arial"/>
              <a:cs typeface="Arial"/>
            </a:endParaRPr>
          </a:p>
          <a:p>
            <a:pPr marL="14604" marR="5080" algn="ctr">
              <a:lnSpc>
                <a:spcPts val="1400"/>
              </a:lnSpc>
              <a:spcBef>
                <a:spcPts val="1000"/>
              </a:spcBef>
            </a:pPr>
            <a:r>
              <a:rPr sz="1200" spc="-25" dirty="0">
                <a:latin typeface="Arial"/>
                <a:cs typeface="Arial"/>
              </a:rPr>
              <a:t>I </a:t>
            </a:r>
            <a:r>
              <a:rPr sz="1200" spc="-10" dirty="0">
                <a:latin typeface="Arial"/>
                <a:cs typeface="Arial"/>
              </a:rPr>
              <a:t>like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interior </a:t>
            </a:r>
            <a:r>
              <a:rPr sz="1200" spc="25" dirty="0">
                <a:latin typeface="Arial"/>
                <a:cs typeface="Arial"/>
              </a:rPr>
              <a:t>decoration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blackboard </a:t>
            </a:r>
            <a:r>
              <a:rPr sz="1200" spc="40" dirty="0">
                <a:latin typeface="Arial"/>
                <a:cs typeface="Arial"/>
              </a:rPr>
              <a:t>menu </a:t>
            </a:r>
            <a:r>
              <a:rPr sz="1200" spc="55" dirty="0">
                <a:latin typeface="Arial"/>
                <a:cs typeface="Arial"/>
              </a:rPr>
              <a:t>on </a:t>
            </a:r>
            <a:r>
              <a:rPr sz="1200" spc="20" dirty="0">
                <a:latin typeface="Arial"/>
                <a:cs typeface="Arial"/>
              </a:rPr>
              <a:t>the</a:t>
            </a:r>
            <a:r>
              <a:rPr sz="1200" spc="-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6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2793936" y="3658565"/>
            <a:ext cx="2209800" cy="190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delicious.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101600" marR="90805" algn="ctr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My </a:t>
            </a:r>
            <a:r>
              <a:rPr sz="1200" spc="25" dirty="0">
                <a:latin typeface="Arial"/>
                <a:cs typeface="Arial"/>
              </a:rPr>
              <a:t>wife </a:t>
            </a:r>
            <a:r>
              <a:rPr sz="1200" spc="10" dirty="0">
                <a:latin typeface="Arial"/>
                <a:cs typeface="Arial"/>
              </a:rPr>
              <a:t>tried their </a:t>
            </a:r>
            <a:r>
              <a:rPr sz="1200" spc="15" dirty="0">
                <a:latin typeface="Arial"/>
                <a:cs typeface="Arial"/>
              </a:rPr>
              <a:t>ramen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15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15" dirty="0">
                <a:latin typeface="Arial"/>
                <a:cs typeface="Arial"/>
              </a:rPr>
              <a:t>pretty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forgettable.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48590" marR="138430" algn="ctr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dirty="0">
                <a:latin typeface="Arial"/>
                <a:cs typeface="Arial"/>
              </a:rPr>
              <a:t>amazing,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rice </a:t>
            </a:r>
            <a:r>
              <a:rPr sz="1200" spc="-4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just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outstanding.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service </a:t>
            </a:r>
            <a:r>
              <a:rPr sz="1200" spc="-45" dirty="0">
                <a:latin typeface="Arial"/>
                <a:cs typeface="Arial"/>
              </a:rPr>
              <a:t>is </a:t>
            </a:r>
            <a:r>
              <a:rPr sz="1200" spc="25" dirty="0">
                <a:latin typeface="Arial"/>
                <a:cs typeface="Arial"/>
              </a:rPr>
              <a:t>somewhat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hectic.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200" spc="-45" dirty="0">
                <a:latin typeface="Arial"/>
                <a:cs typeface="Arial"/>
              </a:rPr>
              <a:t>Easily </a:t>
            </a:r>
            <a:r>
              <a:rPr sz="1200" spc="-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Seattle.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94" y="114363"/>
            <a:ext cx="6266815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00" spc="165" dirty="0"/>
              <a:t>Core </a:t>
            </a:r>
            <a:r>
              <a:rPr sz="5400" spc="114" dirty="0"/>
              <a:t>building</a:t>
            </a:r>
            <a:r>
              <a:rPr sz="5400" spc="-25" dirty="0"/>
              <a:t> </a:t>
            </a:r>
            <a:r>
              <a:rPr sz="5400" spc="135" dirty="0"/>
              <a:t>block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999764" y="1234059"/>
            <a:ext cx="4881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20" dirty="0">
                <a:latin typeface="DejaVu Sans"/>
                <a:cs typeface="DejaVu Sans"/>
              </a:rPr>
              <a:t>Easily </a:t>
            </a:r>
            <a:r>
              <a:rPr sz="3200" spc="-200" dirty="0">
                <a:latin typeface="DejaVu Sans"/>
                <a:cs typeface="DejaVu Sans"/>
              </a:rPr>
              <a:t>best </a:t>
            </a:r>
            <a:r>
              <a:rPr sz="3200" spc="-190" dirty="0">
                <a:latin typeface="DejaVu Sans"/>
                <a:cs typeface="DejaVu Sans"/>
              </a:rPr>
              <a:t>sushi </a:t>
            </a:r>
            <a:r>
              <a:rPr sz="3200" spc="-140" dirty="0">
                <a:latin typeface="DejaVu Sans"/>
                <a:cs typeface="DejaVu Sans"/>
              </a:rPr>
              <a:t>in</a:t>
            </a:r>
            <a:r>
              <a:rPr sz="3200" spc="-55" dirty="0">
                <a:latin typeface="DejaVu Sans"/>
                <a:cs typeface="DejaVu Sans"/>
              </a:rPr>
              <a:t> </a:t>
            </a:r>
            <a:r>
              <a:rPr sz="3200" spc="-215" dirty="0">
                <a:latin typeface="DejaVu Sans"/>
                <a:cs typeface="DejaVu Sans"/>
              </a:rPr>
              <a:t>Seattle.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2992" y="2946857"/>
            <a:ext cx="4688382" cy="143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5097" y="3009444"/>
            <a:ext cx="4445635" cy="1224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8740" rIns="0" bIns="0" rtlCol="0">
            <a:spAutoFit/>
          </a:bodyPr>
          <a:lstStyle/>
          <a:p>
            <a:pPr marL="1283335" marR="113664" indent="-1155065">
              <a:lnSpc>
                <a:spcPts val="4290"/>
              </a:lnSpc>
              <a:spcBef>
                <a:spcPts val="620"/>
              </a:spcBef>
            </a:pPr>
            <a:r>
              <a:rPr sz="3600" spc="-195" dirty="0">
                <a:solidFill>
                  <a:srgbClr val="FFFFFF"/>
                </a:solidFill>
                <a:latin typeface="DejaVu Sans"/>
                <a:cs typeface="DejaVu Sans"/>
              </a:rPr>
              <a:t>Sentence</a:t>
            </a:r>
            <a:r>
              <a:rPr sz="3600" spc="-215" dirty="0">
                <a:solidFill>
                  <a:srgbClr val="FFFFFF"/>
                </a:solidFill>
                <a:latin typeface="DejaVu Sans"/>
                <a:cs typeface="DejaVu Sans"/>
              </a:rPr>
              <a:t> Sentiment  </a:t>
            </a:r>
            <a:r>
              <a:rPr sz="3600" spc="-180" dirty="0">
                <a:solidFill>
                  <a:srgbClr val="FFFFFF"/>
                </a:solidFill>
                <a:latin typeface="DejaVu Sans"/>
                <a:cs typeface="DejaVu Sans"/>
              </a:rPr>
              <a:t>Classifier</a:t>
            </a:r>
            <a:endParaRPr sz="36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22378" y="1989545"/>
            <a:ext cx="831215" cy="828675"/>
            <a:chOff x="4022378" y="1989545"/>
            <a:chExt cx="831215" cy="828675"/>
          </a:xfrm>
        </p:grpSpPr>
        <p:sp>
          <p:nvSpPr>
            <p:cNvPr id="7" name="object 7"/>
            <p:cNvSpPr/>
            <p:nvPr/>
          </p:nvSpPr>
          <p:spPr>
            <a:xfrm>
              <a:off x="4035056" y="2002231"/>
              <a:ext cx="805815" cy="803275"/>
            </a:xfrm>
            <a:custGeom>
              <a:avLst/>
              <a:gdLst/>
              <a:ahLst/>
              <a:cxnLst/>
              <a:rect l="l" t="t" r="r" b="b"/>
              <a:pathLst>
                <a:path w="805814" h="803275">
                  <a:moveTo>
                    <a:pt x="604138" y="0"/>
                  </a:moveTo>
                  <a:lnTo>
                    <a:pt x="201383" y="0"/>
                  </a:lnTo>
                  <a:lnTo>
                    <a:pt x="201383" y="401421"/>
                  </a:lnTo>
                  <a:lnTo>
                    <a:pt x="0" y="401421"/>
                  </a:lnTo>
                  <a:lnTo>
                    <a:pt x="402755" y="802843"/>
                  </a:lnTo>
                  <a:lnTo>
                    <a:pt x="805510" y="401421"/>
                  </a:lnTo>
                  <a:lnTo>
                    <a:pt x="604138" y="401421"/>
                  </a:lnTo>
                  <a:lnTo>
                    <a:pt x="604138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5063" y="2002231"/>
              <a:ext cx="805815" cy="803275"/>
            </a:xfrm>
            <a:custGeom>
              <a:avLst/>
              <a:gdLst/>
              <a:ahLst/>
              <a:cxnLst/>
              <a:rect l="l" t="t" r="r" b="b"/>
              <a:pathLst>
                <a:path w="805814" h="803275">
                  <a:moveTo>
                    <a:pt x="604127" y="0"/>
                  </a:moveTo>
                  <a:lnTo>
                    <a:pt x="604127" y="401422"/>
                  </a:lnTo>
                  <a:lnTo>
                    <a:pt x="805503" y="401422"/>
                  </a:lnTo>
                  <a:lnTo>
                    <a:pt x="402751" y="802844"/>
                  </a:lnTo>
                  <a:lnTo>
                    <a:pt x="0" y="401422"/>
                  </a:lnTo>
                  <a:lnTo>
                    <a:pt x="201375" y="401422"/>
                  </a:lnTo>
                  <a:lnTo>
                    <a:pt x="201375" y="0"/>
                  </a:lnTo>
                  <a:lnTo>
                    <a:pt x="604127" y="0"/>
                  </a:lnTo>
                  <a:close/>
                </a:path>
              </a:pathLst>
            </a:custGeom>
            <a:ln w="25371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142942" y="4506760"/>
            <a:ext cx="749935" cy="821690"/>
            <a:chOff x="5142942" y="4506760"/>
            <a:chExt cx="749935" cy="821690"/>
          </a:xfrm>
        </p:grpSpPr>
        <p:sp>
          <p:nvSpPr>
            <p:cNvPr id="10" name="object 10"/>
            <p:cNvSpPr/>
            <p:nvPr/>
          </p:nvSpPr>
          <p:spPr>
            <a:xfrm>
              <a:off x="5155628" y="4519447"/>
              <a:ext cx="724535" cy="796290"/>
            </a:xfrm>
            <a:custGeom>
              <a:avLst/>
              <a:gdLst/>
              <a:ahLst/>
              <a:cxnLst/>
              <a:rect l="l" t="t" r="r" b="b"/>
              <a:pathLst>
                <a:path w="724535" h="796289">
                  <a:moveTo>
                    <a:pt x="348792" y="0"/>
                  </a:moveTo>
                  <a:lnTo>
                    <a:pt x="0" y="201345"/>
                  </a:lnTo>
                  <a:lnTo>
                    <a:pt x="200748" y="548982"/>
                  </a:lnTo>
                  <a:lnTo>
                    <a:pt x="26352" y="649655"/>
                  </a:lnTo>
                  <a:lnTo>
                    <a:pt x="575894" y="795959"/>
                  </a:lnTo>
                  <a:lnTo>
                    <a:pt x="723938" y="246976"/>
                  </a:lnTo>
                  <a:lnTo>
                    <a:pt x="549541" y="347649"/>
                  </a:lnTo>
                  <a:lnTo>
                    <a:pt x="348792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55628" y="4519446"/>
              <a:ext cx="724535" cy="796290"/>
            </a:xfrm>
            <a:custGeom>
              <a:avLst/>
              <a:gdLst/>
              <a:ahLst/>
              <a:cxnLst/>
              <a:rect l="l" t="t" r="r" b="b"/>
              <a:pathLst>
                <a:path w="724535" h="796289">
                  <a:moveTo>
                    <a:pt x="0" y="201337"/>
                  </a:moveTo>
                  <a:lnTo>
                    <a:pt x="200749" y="548979"/>
                  </a:lnTo>
                  <a:lnTo>
                    <a:pt x="26352" y="649649"/>
                  </a:lnTo>
                  <a:lnTo>
                    <a:pt x="575894" y="795952"/>
                  </a:lnTo>
                  <a:lnTo>
                    <a:pt x="723938" y="246973"/>
                  </a:lnTo>
                  <a:lnTo>
                    <a:pt x="549542" y="347642"/>
                  </a:lnTo>
                  <a:lnTo>
                    <a:pt x="348793" y="0"/>
                  </a:lnTo>
                  <a:lnTo>
                    <a:pt x="0" y="201337"/>
                  </a:lnTo>
                  <a:close/>
                </a:path>
              </a:pathLst>
            </a:custGeom>
            <a:ln w="25371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396750" y="5511990"/>
            <a:ext cx="890544" cy="837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878658" y="4506760"/>
            <a:ext cx="749935" cy="821690"/>
            <a:chOff x="2878658" y="4506760"/>
            <a:chExt cx="749935" cy="821690"/>
          </a:xfrm>
        </p:grpSpPr>
        <p:sp>
          <p:nvSpPr>
            <p:cNvPr id="14" name="object 14"/>
            <p:cNvSpPr/>
            <p:nvPr/>
          </p:nvSpPr>
          <p:spPr>
            <a:xfrm>
              <a:off x="2891345" y="4519447"/>
              <a:ext cx="724535" cy="796290"/>
            </a:xfrm>
            <a:custGeom>
              <a:avLst/>
              <a:gdLst/>
              <a:ahLst/>
              <a:cxnLst/>
              <a:rect l="l" t="t" r="r" b="b"/>
              <a:pathLst>
                <a:path w="724535" h="796289">
                  <a:moveTo>
                    <a:pt x="375145" y="0"/>
                  </a:moveTo>
                  <a:lnTo>
                    <a:pt x="174396" y="347649"/>
                  </a:lnTo>
                  <a:lnTo>
                    <a:pt x="0" y="246976"/>
                  </a:lnTo>
                  <a:lnTo>
                    <a:pt x="148043" y="795959"/>
                  </a:lnTo>
                  <a:lnTo>
                    <a:pt x="697585" y="649655"/>
                  </a:lnTo>
                  <a:lnTo>
                    <a:pt x="523189" y="548982"/>
                  </a:lnTo>
                  <a:lnTo>
                    <a:pt x="723938" y="201345"/>
                  </a:lnTo>
                  <a:lnTo>
                    <a:pt x="375145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1344" y="4519446"/>
              <a:ext cx="724535" cy="796290"/>
            </a:xfrm>
            <a:custGeom>
              <a:avLst/>
              <a:gdLst/>
              <a:ahLst/>
              <a:cxnLst/>
              <a:rect l="l" t="t" r="r" b="b"/>
              <a:pathLst>
                <a:path w="724535" h="796289">
                  <a:moveTo>
                    <a:pt x="723938" y="201337"/>
                  </a:moveTo>
                  <a:lnTo>
                    <a:pt x="523189" y="548980"/>
                  </a:lnTo>
                  <a:lnTo>
                    <a:pt x="697585" y="649648"/>
                  </a:lnTo>
                  <a:lnTo>
                    <a:pt x="148044" y="795952"/>
                  </a:lnTo>
                  <a:lnTo>
                    <a:pt x="0" y="246973"/>
                  </a:lnTo>
                  <a:lnTo>
                    <a:pt x="174396" y="347642"/>
                  </a:lnTo>
                  <a:lnTo>
                    <a:pt x="375145" y="0"/>
                  </a:lnTo>
                  <a:lnTo>
                    <a:pt x="723938" y="201337"/>
                  </a:lnTo>
                  <a:close/>
                </a:path>
              </a:pathLst>
            </a:custGeom>
            <a:ln w="25371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588336" y="5511990"/>
            <a:ext cx="890536" cy="83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92878" y="5355920"/>
            <a:ext cx="18148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45" dirty="0">
                <a:latin typeface="Arial"/>
                <a:cs typeface="Arial"/>
              </a:rPr>
              <a:t>Easily </a:t>
            </a:r>
            <a:r>
              <a:rPr sz="1200" spc="-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Seattle.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7</a:t>
            </a:fld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26" y="115722"/>
            <a:ext cx="83864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/>
              <a:t>Intelligent </a:t>
            </a:r>
            <a:r>
              <a:rPr spc="30" dirty="0"/>
              <a:t>restaurant </a:t>
            </a:r>
            <a:r>
              <a:rPr spc="-5" dirty="0"/>
              <a:t>review</a:t>
            </a:r>
            <a:r>
              <a:rPr spc="90" dirty="0"/>
              <a:t> </a:t>
            </a:r>
            <a:r>
              <a:rPr spc="3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19" y="2402370"/>
            <a:ext cx="2261235" cy="2976245"/>
            <a:chOff x="45719" y="2402370"/>
            <a:chExt cx="2261235" cy="2976245"/>
          </a:xfrm>
        </p:grpSpPr>
        <p:sp>
          <p:nvSpPr>
            <p:cNvPr id="4" name="object 4"/>
            <p:cNvSpPr/>
            <p:nvPr/>
          </p:nvSpPr>
          <p:spPr>
            <a:xfrm>
              <a:off x="45719" y="3437308"/>
              <a:ext cx="2261057" cy="1109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430" y="3637000"/>
              <a:ext cx="1664487" cy="512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" y="4177146"/>
              <a:ext cx="2261057" cy="1201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430" y="4378355"/>
              <a:ext cx="1664487" cy="6013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" y="2402370"/>
              <a:ext cx="2261057" cy="13965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430" y="2603418"/>
              <a:ext cx="1664487" cy="7955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0" y="1818373"/>
            <a:ext cx="2355850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02565">
              <a:lnSpc>
                <a:spcPts val="2800"/>
              </a:lnSpc>
              <a:spcBef>
                <a:spcPts val="254"/>
              </a:spcBef>
            </a:pPr>
            <a:r>
              <a:rPr sz="2400" b="1" spc="-285" dirty="0">
                <a:latin typeface="DejaVu Sans"/>
                <a:cs typeface="DejaVu Sans"/>
              </a:rPr>
              <a:t>All </a:t>
            </a:r>
            <a:r>
              <a:rPr sz="2400" b="1" spc="-325" dirty="0">
                <a:latin typeface="DejaVu Sans"/>
                <a:cs typeface="DejaVu Sans"/>
              </a:rPr>
              <a:t>reviews  </a:t>
            </a:r>
            <a:r>
              <a:rPr sz="2400" b="1" spc="-254" dirty="0">
                <a:latin typeface="DejaVu Sans"/>
                <a:cs typeface="DejaVu Sans"/>
              </a:rPr>
              <a:t>for</a:t>
            </a:r>
            <a:r>
              <a:rPr sz="2400" b="1" spc="-290" dirty="0">
                <a:latin typeface="DejaVu Sans"/>
                <a:cs typeface="DejaVu Sans"/>
              </a:rPr>
              <a:t> </a:t>
            </a:r>
            <a:r>
              <a:rPr sz="2400" b="1" spc="-335" dirty="0">
                <a:latin typeface="DejaVu Sans"/>
                <a:cs typeface="DejaVu Sans"/>
              </a:rPr>
              <a:t>restaurant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81758" y="2585047"/>
            <a:ext cx="483234" cy="2651760"/>
            <a:chOff x="2081758" y="2585047"/>
            <a:chExt cx="483234" cy="2651760"/>
          </a:xfrm>
        </p:grpSpPr>
        <p:sp>
          <p:nvSpPr>
            <p:cNvPr id="12" name="object 12"/>
            <p:cNvSpPr/>
            <p:nvPr/>
          </p:nvSpPr>
          <p:spPr>
            <a:xfrm>
              <a:off x="2094445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265849" y="0"/>
                  </a:moveTo>
                  <a:lnTo>
                    <a:pt x="265849" y="656450"/>
                  </a:lnTo>
                  <a:lnTo>
                    <a:pt x="0" y="656450"/>
                  </a:lnTo>
                  <a:lnTo>
                    <a:pt x="0" y="1969325"/>
                  </a:lnTo>
                  <a:lnTo>
                    <a:pt x="265849" y="1969325"/>
                  </a:lnTo>
                  <a:lnTo>
                    <a:pt x="265849" y="2625775"/>
                  </a:lnTo>
                  <a:lnTo>
                    <a:pt x="457365" y="1312887"/>
                  </a:lnTo>
                  <a:lnTo>
                    <a:pt x="265849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4445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0" y="656442"/>
                  </a:moveTo>
                  <a:lnTo>
                    <a:pt x="265846" y="656442"/>
                  </a:lnTo>
                  <a:lnTo>
                    <a:pt x="265846" y="0"/>
                  </a:lnTo>
                  <a:lnTo>
                    <a:pt x="457370" y="1312886"/>
                  </a:lnTo>
                  <a:lnTo>
                    <a:pt x="265846" y="2625772"/>
                  </a:lnTo>
                  <a:lnTo>
                    <a:pt x="265846" y="1969329"/>
                  </a:lnTo>
                  <a:lnTo>
                    <a:pt x="0" y="1969329"/>
                  </a:lnTo>
                  <a:lnTo>
                    <a:pt x="0" y="656442"/>
                  </a:lnTo>
                  <a:close/>
                </a:path>
              </a:pathLst>
            </a:custGeom>
            <a:ln w="25373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83380" y="3990683"/>
            <a:ext cx="2034539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93040" marR="5080" indent="-180975">
              <a:lnSpc>
                <a:spcPts val="1400"/>
              </a:lnSpc>
              <a:spcBef>
                <a:spcPts val="175"/>
              </a:spcBef>
            </a:pPr>
            <a:r>
              <a:rPr sz="1200" dirty="0">
                <a:latin typeface="Arial"/>
                <a:cs typeface="Arial"/>
              </a:rPr>
              <a:t>My </a:t>
            </a:r>
            <a:r>
              <a:rPr sz="1200" spc="25" dirty="0">
                <a:latin typeface="Arial"/>
                <a:cs typeface="Arial"/>
              </a:rPr>
              <a:t>wife </a:t>
            </a:r>
            <a:r>
              <a:rPr sz="1200" spc="10" dirty="0">
                <a:latin typeface="Arial"/>
                <a:cs typeface="Arial"/>
              </a:rPr>
              <a:t>tried their </a:t>
            </a:r>
            <a:r>
              <a:rPr sz="1200" spc="15" dirty="0">
                <a:latin typeface="Arial"/>
                <a:cs typeface="Arial"/>
              </a:rPr>
              <a:t>ramen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15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15" dirty="0">
                <a:latin typeface="Arial"/>
                <a:cs typeface="Arial"/>
              </a:rPr>
              <a:t>pretty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forgettable.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3936" y="5023802"/>
            <a:ext cx="22098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service </a:t>
            </a:r>
            <a:r>
              <a:rPr sz="1200" spc="-45" dirty="0">
                <a:latin typeface="Arial"/>
                <a:cs typeface="Arial"/>
              </a:rPr>
              <a:t>is </a:t>
            </a:r>
            <a:r>
              <a:rPr sz="1200" spc="25" dirty="0">
                <a:latin typeface="Arial"/>
                <a:cs typeface="Arial"/>
              </a:rPr>
              <a:t>somewhat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hectic.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2878" y="5355920"/>
            <a:ext cx="18148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45" dirty="0">
                <a:latin typeface="Arial"/>
                <a:cs typeface="Arial"/>
              </a:rPr>
              <a:t>Easily </a:t>
            </a:r>
            <a:r>
              <a:rPr sz="1200" spc="-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Seattle.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5520" y="3658565"/>
            <a:ext cx="183070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delicious.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0286" y="4507242"/>
            <a:ext cx="193992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150" marR="5080" indent="-45085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dirty="0">
                <a:latin typeface="Arial"/>
                <a:cs typeface="Arial"/>
              </a:rPr>
              <a:t>amazing,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rice </a:t>
            </a:r>
            <a:r>
              <a:rPr sz="1200" spc="-4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just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outstanding.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395" y="5355920"/>
            <a:ext cx="18148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45" dirty="0">
                <a:latin typeface="Arial"/>
                <a:cs typeface="Arial"/>
              </a:rPr>
              <a:t>Easily </a:t>
            </a:r>
            <a:r>
              <a:rPr sz="1200" spc="-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Seattle.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039" y="3658565"/>
            <a:ext cx="183070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delicious.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799" y="4507242"/>
            <a:ext cx="193992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150" marR="5080" indent="-45085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sushi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dirty="0">
                <a:latin typeface="Arial"/>
                <a:cs typeface="Arial"/>
              </a:rPr>
              <a:t>amazing,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rice </a:t>
            </a:r>
            <a:r>
              <a:rPr sz="1200" spc="-4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just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outstanding.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49347" y="2585047"/>
            <a:ext cx="483234" cy="2651760"/>
            <a:chOff x="2649347" y="2585047"/>
            <a:chExt cx="483234" cy="2651760"/>
          </a:xfrm>
        </p:grpSpPr>
        <p:sp>
          <p:nvSpPr>
            <p:cNvPr id="23" name="object 23"/>
            <p:cNvSpPr/>
            <p:nvPr/>
          </p:nvSpPr>
          <p:spPr>
            <a:xfrm>
              <a:off x="2662034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265836" y="0"/>
                  </a:moveTo>
                  <a:lnTo>
                    <a:pt x="265836" y="656450"/>
                  </a:lnTo>
                  <a:lnTo>
                    <a:pt x="0" y="656450"/>
                  </a:lnTo>
                  <a:lnTo>
                    <a:pt x="0" y="1969325"/>
                  </a:lnTo>
                  <a:lnTo>
                    <a:pt x="265836" y="1969325"/>
                  </a:lnTo>
                  <a:lnTo>
                    <a:pt x="265836" y="2625775"/>
                  </a:lnTo>
                  <a:lnTo>
                    <a:pt x="457365" y="1312887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2034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0" y="656442"/>
                  </a:moveTo>
                  <a:lnTo>
                    <a:pt x="265846" y="656442"/>
                  </a:lnTo>
                  <a:lnTo>
                    <a:pt x="265846" y="0"/>
                  </a:lnTo>
                  <a:lnTo>
                    <a:pt x="457370" y="1312886"/>
                  </a:lnTo>
                  <a:lnTo>
                    <a:pt x="265846" y="2625772"/>
                  </a:lnTo>
                  <a:lnTo>
                    <a:pt x="265846" y="1969329"/>
                  </a:lnTo>
                  <a:lnTo>
                    <a:pt x="0" y="1969329"/>
                  </a:lnTo>
                  <a:lnTo>
                    <a:pt x="0" y="656442"/>
                  </a:lnTo>
                  <a:close/>
                </a:path>
              </a:pathLst>
            </a:custGeom>
            <a:ln w="25373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13050" y="1600200"/>
            <a:ext cx="3581400" cy="17511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39065" marR="5080" indent="-127000">
              <a:lnSpc>
                <a:spcPts val="2800"/>
              </a:lnSpc>
              <a:spcBef>
                <a:spcPts val="254"/>
              </a:spcBef>
            </a:pPr>
            <a:r>
              <a:rPr sz="2400" spc="-480" smtClean="0">
                <a:latin typeface="DejaVu Sans"/>
                <a:cs typeface="DejaVu Sans"/>
              </a:rPr>
              <a:t>B</a:t>
            </a:r>
            <a:r>
              <a:rPr lang="en-IN" sz="2400" spc="-480" dirty="0" smtClean="0">
                <a:latin typeface="DejaVu Sans"/>
                <a:cs typeface="DejaVu Sans"/>
              </a:rPr>
              <a:t>  </a:t>
            </a:r>
            <a:r>
              <a:rPr sz="2400" spc="-480" smtClean="0">
                <a:latin typeface="DejaVu Sans"/>
                <a:cs typeface="DejaVu Sans"/>
              </a:rPr>
              <a:t>r</a:t>
            </a:r>
            <a:r>
              <a:rPr lang="en-IN" sz="2400" spc="-480" dirty="0" smtClean="0">
                <a:latin typeface="DejaVu Sans"/>
                <a:cs typeface="DejaVu Sans"/>
              </a:rPr>
              <a:t>   </a:t>
            </a:r>
            <a:r>
              <a:rPr sz="2400" spc="-480" smtClean="0">
                <a:latin typeface="DejaVu Sans"/>
                <a:cs typeface="DejaVu Sans"/>
              </a:rPr>
              <a:t>e</a:t>
            </a:r>
            <a:r>
              <a:rPr lang="en-IN" sz="2400" spc="-480" dirty="0" smtClean="0">
                <a:latin typeface="DejaVu Sans"/>
                <a:cs typeface="DejaVu Sans"/>
              </a:rPr>
              <a:t>  </a:t>
            </a:r>
            <a:r>
              <a:rPr sz="2400" spc="-480" smtClean="0">
                <a:latin typeface="DejaVu Sans"/>
                <a:cs typeface="DejaVu Sans"/>
              </a:rPr>
              <a:t>a</a:t>
            </a:r>
            <a:r>
              <a:rPr lang="en-IN" sz="2400" spc="-480" dirty="0" smtClean="0">
                <a:latin typeface="DejaVu Sans"/>
                <a:cs typeface="DejaVu Sans"/>
              </a:rPr>
              <a:t>   </a:t>
            </a:r>
            <a:r>
              <a:rPr sz="2400" spc="-480" smtClean="0">
                <a:latin typeface="DejaVu Sans"/>
                <a:cs typeface="DejaVu Sans"/>
              </a:rPr>
              <a:t>k</a:t>
            </a:r>
            <a:r>
              <a:rPr lang="en-IN" sz="2400" spc="-480" dirty="0" smtClean="0">
                <a:latin typeface="DejaVu Sans"/>
                <a:cs typeface="DejaVu Sans"/>
              </a:rPr>
              <a:t>   </a:t>
            </a:r>
            <a:r>
              <a:rPr sz="2400" spc="-480" smtClean="0">
                <a:latin typeface="DejaVu Sans"/>
                <a:cs typeface="DejaVu Sans"/>
              </a:rPr>
              <a:t>S</a:t>
            </a:r>
            <a:r>
              <a:rPr lang="en-IN" sz="2400" spc="-480" dirty="0" smtClean="0">
                <a:latin typeface="DejaVu Sans"/>
                <a:cs typeface="DejaVu Sans"/>
              </a:rPr>
              <a:t>   </a:t>
            </a:r>
            <a:r>
              <a:rPr sz="2400" spc="-480" smtClean="0">
                <a:latin typeface="DejaVu Sans"/>
                <a:cs typeface="DejaVu Sans"/>
              </a:rPr>
              <a:t>e</a:t>
            </a:r>
            <a:r>
              <a:rPr lang="en-IN" sz="2400" spc="-480" dirty="0" smtClean="0">
                <a:latin typeface="DejaVu Sans"/>
                <a:cs typeface="DejaVu Sans"/>
              </a:rPr>
              <a:t>   </a:t>
            </a:r>
            <a:r>
              <a:rPr sz="2400" spc="-480" smtClean="0">
                <a:latin typeface="DejaVu Sans"/>
                <a:cs typeface="DejaVu Sans"/>
              </a:rPr>
              <a:t>a</a:t>
            </a:r>
            <a:r>
              <a:rPr lang="en-IN" sz="2400" spc="-480" dirty="0" smtClean="0">
                <a:latin typeface="DejaVu Sans"/>
                <a:cs typeface="DejaVu Sans"/>
              </a:rPr>
              <a:t>    </a:t>
            </a:r>
            <a:r>
              <a:rPr sz="2400" spc="-480" smtClean="0">
                <a:latin typeface="DejaVu Sans"/>
                <a:cs typeface="DejaVu Sans"/>
              </a:rPr>
              <a:t>l</a:t>
            </a:r>
            <a:r>
              <a:rPr lang="en-IN" sz="2400" spc="-480" dirty="0" smtClean="0">
                <a:latin typeface="DejaVu Sans"/>
                <a:cs typeface="DejaVu Sans"/>
              </a:rPr>
              <a:t>    </a:t>
            </a:r>
            <a:r>
              <a:rPr sz="2400" spc="-480" smtClean="0">
                <a:latin typeface="DejaVu Sans"/>
                <a:cs typeface="DejaVu Sans"/>
              </a:rPr>
              <a:t>l</a:t>
            </a:r>
            <a:r>
              <a:rPr lang="en-IN" sz="2400" spc="-480" dirty="0" smtClean="0">
                <a:latin typeface="DejaVu Sans"/>
                <a:cs typeface="DejaVu Sans"/>
              </a:rPr>
              <a:t>         </a:t>
            </a:r>
            <a:r>
              <a:rPr sz="2400" spc="-480" smtClean="0">
                <a:latin typeface="DejaVu Sans"/>
                <a:cs typeface="DejaVu Sans"/>
              </a:rPr>
              <a:t>el </a:t>
            </a:r>
            <a:r>
              <a:rPr sz="2400" spc="-655" dirty="0">
                <a:latin typeface="DejaVu Sans"/>
                <a:cs typeface="DejaVu Sans"/>
              </a:rPr>
              <a:t>cret </a:t>
            </a:r>
            <a:r>
              <a:rPr sz="2400" spc="-745" dirty="0">
                <a:latin typeface="DejaVu Sans"/>
                <a:cs typeface="DejaVu Sans"/>
              </a:rPr>
              <a:t>vsieenwtes </a:t>
            </a:r>
            <a:r>
              <a:rPr sz="2400" spc="-114" dirty="0">
                <a:latin typeface="DejaVu Sans"/>
                <a:cs typeface="DejaVu Sans"/>
              </a:rPr>
              <a:t>nces  </a:t>
            </a:r>
            <a:r>
              <a:rPr sz="2400" spc="-85" dirty="0">
                <a:latin typeface="DejaVu Sans"/>
                <a:cs typeface="DejaVu Sans"/>
              </a:rPr>
              <a:t>into</a:t>
            </a:r>
            <a:r>
              <a:rPr sz="2400" spc="-140" dirty="0">
                <a:latin typeface="DejaVu Sans"/>
                <a:cs typeface="DejaVu Sans"/>
              </a:rPr>
              <a:t> </a:t>
            </a:r>
            <a:r>
              <a:rPr sz="2400" spc="-600" dirty="0">
                <a:latin typeface="DejaVu Sans"/>
                <a:cs typeface="DejaVu Sans"/>
              </a:rPr>
              <a:t>seanbtoeuntc“essushi”</a:t>
            </a:r>
            <a:endParaRPr sz="2400">
              <a:latin typeface="DejaVu Sans"/>
              <a:cs typeface="DejaVu Sans"/>
            </a:endParaRPr>
          </a:p>
          <a:p>
            <a:pPr marL="29209" marR="683260" indent="47625">
              <a:lnSpc>
                <a:spcPts val="1400"/>
              </a:lnSpc>
              <a:spcBef>
                <a:spcPts val="1170"/>
              </a:spcBef>
            </a:pPr>
            <a:r>
              <a:rPr sz="1200" spc="-5" dirty="0">
                <a:latin typeface="Arial"/>
                <a:cs typeface="Arial"/>
              </a:rPr>
              <a:t>The seaweed </a:t>
            </a:r>
            <a:r>
              <a:rPr sz="1200" spc="-30" dirty="0">
                <a:latin typeface="Arial"/>
                <a:cs typeface="Arial"/>
              </a:rPr>
              <a:t>salad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just </a:t>
            </a:r>
            <a:r>
              <a:rPr sz="1200" spc="-35" dirty="0">
                <a:latin typeface="Arial"/>
                <a:cs typeface="Arial"/>
              </a:rPr>
              <a:t>OK,  </a:t>
            </a:r>
            <a:r>
              <a:rPr sz="1200" spc="-5" dirty="0">
                <a:latin typeface="Arial"/>
                <a:cs typeface="Arial"/>
              </a:rPr>
              <a:t>vegetable </a:t>
            </a:r>
            <a:r>
              <a:rPr sz="1200" spc="-30" dirty="0">
                <a:latin typeface="Arial"/>
                <a:cs typeface="Arial"/>
              </a:rPr>
              <a:t>salad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just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ordinary.</a:t>
            </a:r>
            <a:endParaRPr sz="1200">
              <a:latin typeface="Arial"/>
              <a:cs typeface="Arial"/>
            </a:endParaRPr>
          </a:p>
          <a:p>
            <a:pPr marL="14604" marR="668655" indent="59690">
              <a:lnSpc>
                <a:spcPts val="1400"/>
              </a:lnSpc>
              <a:spcBef>
                <a:spcPts val="1000"/>
              </a:spcBef>
            </a:pPr>
            <a:r>
              <a:rPr sz="1200" spc="-25" dirty="0">
                <a:latin typeface="Arial"/>
                <a:cs typeface="Arial"/>
              </a:rPr>
              <a:t>I </a:t>
            </a:r>
            <a:r>
              <a:rPr sz="1200" spc="-10" dirty="0">
                <a:latin typeface="Arial"/>
                <a:cs typeface="Arial"/>
              </a:rPr>
              <a:t>like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interior </a:t>
            </a:r>
            <a:r>
              <a:rPr sz="1200" spc="25" dirty="0">
                <a:latin typeface="Arial"/>
                <a:cs typeface="Arial"/>
              </a:rPr>
              <a:t>decoration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20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blackboard </a:t>
            </a:r>
            <a:r>
              <a:rPr sz="1200" spc="40" dirty="0">
                <a:latin typeface="Arial"/>
                <a:cs typeface="Arial"/>
              </a:rPr>
              <a:t>menu </a:t>
            </a:r>
            <a:r>
              <a:rPr sz="1200" spc="55" dirty="0">
                <a:latin typeface="Arial"/>
                <a:cs typeface="Arial"/>
              </a:rPr>
              <a:t>on </a:t>
            </a:r>
            <a:r>
              <a:rPr sz="1200" spc="20" dirty="0">
                <a:latin typeface="Arial"/>
                <a:cs typeface="Arial"/>
              </a:rPr>
              <a:t>the</a:t>
            </a:r>
            <a:r>
              <a:rPr sz="1200" spc="-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84671" y="2959328"/>
            <a:ext cx="2576944" cy="1995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50268" y="3021839"/>
            <a:ext cx="2353945" cy="1778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8740" rIns="0" bIns="0" rtlCol="0">
            <a:spAutoFit/>
          </a:bodyPr>
          <a:lstStyle/>
          <a:p>
            <a:pPr marL="116205" marR="106045" indent="88265" algn="just">
              <a:lnSpc>
                <a:spcPts val="4290"/>
              </a:lnSpc>
              <a:spcBef>
                <a:spcPts val="620"/>
              </a:spcBef>
            </a:pPr>
            <a:r>
              <a:rPr sz="3600" spc="-195" dirty="0">
                <a:solidFill>
                  <a:srgbClr val="FFFFFF"/>
                </a:solidFill>
                <a:latin typeface="DejaVu Sans"/>
                <a:cs typeface="DejaVu Sans"/>
              </a:rPr>
              <a:t>Sentence  Sentiment  </a:t>
            </a:r>
            <a:r>
              <a:rPr sz="3600" spc="-180" dirty="0">
                <a:solidFill>
                  <a:srgbClr val="FFFFFF"/>
                </a:solidFill>
                <a:latin typeface="DejaVu Sans"/>
                <a:cs typeface="DejaVu Sans"/>
              </a:rPr>
              <a:t>Classifier</a:t>
            </a:r>
            <a:endParaRPr sz="3600">
              <a:latin typeface="DejaVu Sans"/>
              <a:cs typeface="DejaVu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829306" y="2585047"/>
            <a:ext cx="483234" cy="2651760"/>
            <a:chOff x="8829306" y="2585047"/>
            <a:chExt cx="483234" cy="2651760"/>
          </a:xfrm>
        </p:grpSpPr>
        <p:sp>
          <p:nvSpPr>
            <p:cNvPr id="29" name="object 29"/>
            <p:cNvSpPr/>
            <p:nvPr/>
          </p:nvSpPr>
          <p:spPr>
            <a:xfrm>
              <a:off x="8841994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4" h="2626360">
                  <a:moveTo>
                    <a:pt x="265849" y="0"/>
                  </a:moveTo>
                  <a:lnTo>
                    <a:pt x="265849" y="656450"/>
                  </a:lnTo>
                  <a:lnTo>
                    <a:pt x="0" y="656450"/>
                  </a:lnTo>
                  <a:lnTo>
                    <a:pt x="0" y="1969325"/>
                  </a:lnTo>
                  <a:lnTo>
                    <a:pt x="265849" y="1969325"/>
                  </a:lnTo>
                  <a:lnTo>
                    <a:pt x="265849" y="2625775"/>
                  </a:lnTo>
                  <a:lnTo>
                    <a:pt x="457377" y="1312887"/>
                  </a:lnTo>
                  <a:lnTo>
                    <a:pt x="265849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41993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4" h="2626360">
                  <a:moveTo>
                    <a:pt x="0" y="656442"/>
                  </a:moveTo>
                  <a:lnTo>
                    <a:pt x="265846" y="656442"/>
                  </a:lnTo>
                  <a:lnTo>
                    <a:pt x="265846" y="0"/>
                  </a:lnTo>
                  <a:lnTo>
                    <a:pt x="457369" y="1312886"/>
                  </a:lnTo>
                  <a:lnTo>
                    <a:pt x="265846" y="2625772"/>
                  </a:lnTo>
                  <a:lnTo>
                    <a:pt x="265846" y="1969329"/>
                  </a:lnTo>
                  <a:lnTo>
                    <a:pt x="0" y="1969329"/>
                  </a:lnTo>
                  <a:lnTo>
                    <a:pt x="0" y="656442"/>
                  </a:lnTo>
                  <a:close/>
                </a:path>
              </a:pathLst>
            </a:custGeom>
            <a:ln w="25373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9405848" y="3391592"/>
            <a:ext cx="2003361" cy="105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80854" y="3466655"/>
            <a:ext cx="1760220" cy="830580"/>
          </a:xfrm>
          <a:prstGeom prst="rect">
            <a:avLst/>
          </a:prstGeom>
          <a:solidFill>
            <a:srgbClr val="95C500"/>
          </a:solidFill>
          <a:ln w="25370">
            <a:solidFill>
              <a:srgbClr val="7299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080" algn="ctr">
              <a:lnSpc>
                <a:spcPts val="2840"/>
              </a:lnSpc>
              <a:spcBef>
                <a:spcPts val="355"/>
              </a:spcBef>
            </a:pPr>
            <a:r>
              <a:rPr sz="2400" spc="-150" dirty="0">
                <a:solidFill>
                  <a:srgbClr val="FFFFFF"/>
                </a:solidFill>
                <a:latin typeface="DejaVu Sans"/>
                <a:cs typeface="DejaVu Sans"/>
              </a:rPr>
              <a:t>Sushi</a:t>
            </a:r>
            <a:endParaRPr sz="2400">
              <a:latin typeface="DejaVu Sans"/>
              <a:cs typeface="DejaVu Sans"/>
            </a:endParaRPr>
          </a:p>
          <a:p>
            <a:pPr marL="5080" algn="ctr">
              <a:lnSpc>
                <a:spcPts val="2840"/>
              </a:lnSpc>
            </a:pPr>
            <a:r>
              <a:rPr sz="2400" spc="-445" dirty="0">
                <a:solidFill>
                  <a:srgbClr val="FFFFFF"/>
                </a:solidFill>
                <a:latin typeface="IPAexGothic"/>
                <a:cs typeface="IPAexGothic"/>
              </a:rPr>
              <a:t>★★★★★</a:t>
            </a:r>
            <a:endParaRPr sz="2400">
              <a:latin typeface="IPAexGothic"/>
              <a:cs typeface="IPAex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72193" y="2502204"/>
            <a:ext cx="1576705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15265">
              <a:lnSpc>
                <a:spcPts val="2800"/>
              </a:lnSpc>
              <a:spcBef>
                <a:spcPts val="254"/>
              </a:spcBef>
            </a:pPr>
            <a:r>
              <a:rPr sz="2400" spc="-175" dirty="0">
                <a:latin typeface="DejaVu Sans"/>
                <a:cs typeface="DejaVu Sans"/>
              </a:rPr>
              <a:t>Average  </a:t>
            </a:r>
            <a:r>
              <a:rPr sz="2400" spc="-105" dirty="0">
                <a:latin typeface="DejaVu Sans"/>
                <a:cs typeface="DejaVu Sans"/>
              </a:rPr>
              <a:t>predictions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05848" y="5386646"/>
            <a:ext cx="2003361" cy="1251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480854" y="5464886"/>
            <a:ext cx="1760220" cy="1014730"/>
          </a:xfrm>
          <a:prstGeom prst="rect">
            <a:avLst/>
          </a:prstGeom>
          <a:solidFill>
            <a:srgbClr val="95C500"/>
          </a:solidFill>
          <a:ln w="25370">
            <a:solidFill>
              <a:srgbClr val="7299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90550" marR="273050" indent="-304800">
              <a:lnSpc>
                <a:spcPct val="100000"/>
              </a:lnSpc>
              <a:spcBef>
                <a:spcPts val="355"/>
              </a:spcBef>
            </a:pPr>
            <a:r>
              <a:rPr sz="2000" spc="-135" dirty="0">
                <a:solidFill>
                  <a:srgbClr val="FFFFFF"/>
                </a:solidFill>
                <a:latin typeface="DejaVu Sans"/>
                <a:cs typeface="DejaVu Sans"/>
              </a:rPr>
              <a:t>Easily</a:t>
            </a:r>
            <a:r>
              <a:rPr sz="2000" spc="-18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DejaVu Sans"/>
                <a:cs typeface="DejaVu Sans"/>
              </a:rPr>
              <a:t>best  </a:t>
            </a:r>
            <a:r>
              <a:rPr sz="2000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sushi</a:t>
            </a:r>
            <a:endParaRPr sz="2000">
              <a:latin typeface="DejaVu Sans"/>
              <a:cs typeface="DejaVu Sans"/>
            </a:endParaRPr>
          </a:p>
          <a:p>
            <a:pPr marL="321310">
              <a:lnSpc>
                <a:spcPts val="2395"/>
              </a:lnSpc>
            </a:pPr>
            <a:r>
              <a:rPr sz="2000" spc="-90" dirty="0">
                <a:solidFill>
                  <a:srgbClr val="FFFFFF"/>
                </a:solidFill>
                <a:latin typeface="DejaVu Sans"/>
                <a:cs typeface="DejaVu Sans"/>
              </a:rPr>
              <a:t>in</a:t>
            </a:r>
            <a:r>
              <a:rPr sz="2000" spc="-114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DejaVu Sans"/>
                <a:cs typeface="DejaVu Sans"/>
              </a:rPr>
              <a:t>Seattle.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12260" y="4565687"/>
            <a:ext cx="711835" cy="746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53365" marR="5080" indent="-241300">
              <a:lnSpc>
                <a:spcPts val="2800"/>
              </a:lnSpc>
              <a:spcBef>
                <a:spcPts val="254"/>
              </a:spcBef>
            </a:pPr>
            <a:r>
              <a:rPr sz="2400" spc="-70" dirty="0">
                <a:latin typeface="DejaVu Sans"/>
                <a:cs typeface="DejaVu Sans"/>
              </a:rPr>
              <a:t>Most  </a:t>
            </a:r>
            <a:r>
              <a:rPr sz="2400" spc="-260" dirty="0">
                <a:latin typeface="DejaVu Sans"/>
                <a:cs typeface="DejaVu Sans"/>
              </a:rPr>
              <a:t>&amp;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322128" y="4949532"/>
            <a:ext cx="2038350" cy="1687195"/>
            <a:chOff x="9322128" y="4949532"/>
            <a:chExt cx="2038350" cy="1687195"/>
          </a:xfrm>
        </p:grpSpPr>
        <p:sp>
          <p:nvSpPr>
            <p:cNvPr id="38" name="object 38"/>
            <p:cNvSpPr/>
            <p:nvPr/>
          </p:nvSpPr>
          <p:spPr>
            <a:xfrm>
              <a:off x="10519689" y="4949532"/>
              <a:ext cx="394690" cy="3711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07549" y="4949532"/>
              <a:ext cx="394690" cy="3711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36400" y="5227533"/>
              <a:ext cx="2009775" cy="1395095"/>
            </a:xfrm>
            <a:custGeom>
              <a:avLst/>
              <a:gdLst/>
              <a:ahLst/>
              <a:cxnLst/>
              <a:rect l="l" t="t" r="r" b="b"/>
              <a:pathLst>
                <a:path w="2009775" h="1395095">
                  <a:moveTo>
                    <a:pt x="1968623" y="431116"/>
                  </a:moveTo>
                  <a:lnTo>
                    <a:pt x="1967185" y="420329"/>
                  </a:lnTo>
                  <a:lnTo>
                    <a:pt x="1963229" y="408104"/>
                  </a:lnTo>
                  <a:lnTo>
                    <a:pt x="1958913" y="394441"/>
                  </a:lnTo>
                  <a:lnTo>
                    <a:pt x="1932660" y="344102"/>
                  </a:lnTo>
                  <a:lnTo>
                    <a:pt x="1901732" y="303112"/>
                  </a:lnTo>
                  <a:lnTo>
                    <a:pt x="1854620" y="257087"/>
                  </a:lnTo>
                  <a:lnTo>
                    <a:pt x="1825130" y="232637"/>
                  </a:lnTo>
                  <a:lnTo>
                    <a:pt x="1791685" y="207827"/>
                  </a:lnTo>
                  <a:lnTo>
                    <a:pt x="1752844" y="182298"/>
                  </a:lnTo>
                  <a:lnTo>
                    <a:pt x="1712206" y="156769"/>
                  </a:lnTo>
                  <a:lnTo>
                    <a:pt x="1666533" y="131959"/>
                  </a:lnTo>
                  <a:lnTo>
                    <a:pt x="1616904" y="108228"/>
                  </a:lnTo>
                  <a:lnTo>
                    <a:pt x="1563318" y="85576"/>
                  </a:lnTo>
                  <a:lnTo>
                    <a:pt x="1506137" y="65440"/>
                  </a:lnTo>
                  <a:lnTo>
                    <a:pt x="1445000" y="47102"/>
                  </a:lnTo>
                  <a:lnTo>
                    <a:pt x="1379906" y="31641"/>
                  </a:lnTo>
                  <a:lnTo>
                    <a:pt x="1310497" y="19056"/>
                  </a:lnTo>
                  <a:lnTo>
                    <a:pt x="1240010" y="9348"/>
                  </a:lnTo>
                  <a:lnTo>
                    <a:pt x="1166285" y="3595"/>
                  </a:lnTo>
                  <a:lnTo>
                    <a:pt x="1089684" y="0"/>
                  </a:lnTo>
                  <a:lnTo>
                    <a:pt x="1010924" y="0"/>
                  </a:lnTo>
                  <a:lnTo>
                    <a:pt x="931446" y="1438"/>
                  </a:lnTo>
                  <a:lnTo>
                    <a:pt x="852686" y="7910"/>
                  </a:lnTo>
                  <a:lnTo>
                    <a:pt x="773927" y="17259"/>
                  </a:lnTo>
                  <a:lnTo>
                    <a:pt x="698764" y="29484"/>
                  </a:lnTo>
                  <a:lnTo>
                    <a:pt x="625759" y="44945"/>
                  </a:lnTo>
                  <a:lnTo>
                    <a:pt x="556709" y="61844"/>
                  </a:lnTo>
                  <a:lnTo>
                    <a:pt x="491256" y="80542"/>
                  </a:lnTo>
                  <a:lnTo>
                    <a:pt x="431198" y="100318"/>
                  </a:lnTo>
                  <a:lnTo>
                    <a:pt x="375455" y="121892"/>
                  </a:lnTo>
                  <a:lnTo>
                    <a:pt x="321870" y="145623"/>
                  </a:lnTo>
                  <a:lnTo>
                    <a:pt x="274398" y="170433"/>
                  </a:lnTo>
                  <a:lnTo>
                    <a:pt x="231243" y="197400"/>
                  </a:lnTo>
                  <a:lnTo>
                    <a:pt x="192402" y="225446"/>
                  </a:lnTo>
                  <a:lnTo>
                    <a:pt x="158237" y="255290"/>
                  </a:lnTo>
                  <a:lnTo>
                    <a:pt x="128028" y="285853"/>
                  </a:lnTo>
                  <a:lnTo>
                    <a:pt x="101056" y="316775"/>
                  </a:lnTo>
                  <a:lnTo>
                    <a:pt x="79478" y="348417"/>
                  </a:lnTo>
                  <a:lnTo>
                    <a:pt x="46032" y="413857"/>
                  </a:lnTo>
                  <a:lnTo>
                    <a:pt x="23735" y="481455"/>
                  </a:lnTo>
                  <a:lnTo>
                    <a:pt x="10429" y="553727"/>
                  </a:lnTo>
                  <a:lnTo>
                    <a:pt x="2157" y="626719"/>
                  </a:lnTo>
                  <a:lnTo>
                    <a:pt x="0" y="663394"/>
                  </a:lnTo>
                  <a:lnTo>
                    <a:pt x="0" y="700070"/>
                  </a:lnTo>
                  <a:lnTo>
                    <a:pt x="2877" y="769825"/>
                  </a:lnTo>
                  <a:lnTo>
                    <a:pt x="16183" y="838502"/>
                  </a:lnTo>
                  <a:lnTo>
                    <a:pt x="38480" y="902144"/>
                  </a:lnTo>
                  <a:lnTo>
                    <a:pt x="69049" y="963270"/>
                  </a:lnTo>
                  <a:lnTo>
                    <a:pt x="105372" y="1021879"/>
                  </a:lnTo>
                  <a:lnTo>
                    <a:pt x="147808" y="1079769"/>
                  </a:lnTo>
                  <a:lnTo>
                    <a:pt x="194920" y="1134423"/>
                  </a:lnTo>
                  <a:lnTo>
                    <a:pt x="248865" y="1184042"/>
                  </a:lnTo>
                  <a:lnTo>
                    <a:pt x="312160" y="1228628"/>
                  </a:lnTo>
                  <a:lnTo>
                    <a:pt x="345606" y="1249483"/>
                  </a:lnTo>
                  <a:lnTo>
                    <a:pt x="380490" y="1268180"/>
                  </a:lnTo>
                  <a:lnTo>
                    <a:pt x="417172" y="1286518"/>
                  </a:lnTo>
                  <a:lnTo>
                    <a:pt x="454214" y="1303417"/>
                  </a:lnTo>
                  <a:lnTo>
                    <a:pt x="493774" y="1318879"/>
                  </a:lnTo>
                  <a:lnTo>
                    <a:pt x="535851" y="1332542"/>
                  </a:lnTo>
                  <a:lnTo>
                    <a:pt x="579726" y="1344408"/>
                  </a:lnTo>
                  <a:lnTo>
                    <a:pt x="625039" y="1355195"/>
                  </a:lnTo>
                  <a:lnTo>
                    <a:pt x="672870" y="1364184"/>
                  </a:lnTo>
                  <a:lnTo>
                    <a:pt x="721061" y="1372094"/>
                  </a:lnTo>
                  <a:lnTo>
                    <a:pt x="771050" y="1378566"/>
                  </a:lnTo>
                  <a:lnTo>
                    <a:pt x="819960" y="1383600"/>
                  </a:lnTo>
                  <a:lnTo>
                    <a:pt x="869589" y="1388274"/>
                  </a:lnTo>
                  <a:lnTo>
                    <a:pt x="919578" y="1391151"/>
                  </a:lnTo>
                  <a:lnTo>
                    <a:pt x="969207" y="1393308"/>
                  </a:lnTo>
                  <a:lnTo>
                    <a:pt x="1019915" y="1394387"/>
                  </a:lnTo>
                  <a:lnTo>
                    <a:pt x="1070623" y="1394747"/>
                  </a:lnTo>
                  <a:lnTo>
                    <a:pt x="1120252" y="1394027"/>
                  </a:lnTo>
                  <a:lnTo>
                    <a:pt x="1170960" y="1390791"/>
                  </a:lnTo>
                  <a:lnTo>
                    <a:pt x="1221309" y="1385757"/>
                  </a:lnTo>
                  <a:lnTo>
                    <a:pt x="1272736" y="1378926"/>
                  </a:lnTo>
                  <a:lnTo>
                    <a:pt x="1324883" y="1369937"/>
                  </a:lnTo>
                  <a:lnTo>
                    <a:pt x="1375231" y="1358790"/>
                  </a:lnTo>
                  <a:lnTo>
                    <a:pt x="1425939" y="1345486"/>
                  </a:lnTo>
                  <a:lnTo>
                    <a:pt x="1476288" y="1330385"/>
                  </a:lnTo>
                  <a:lnTo>
                    <a:pt x="1526996" y="1312766"/>
                  </a:lnTo>
                  <a:lnTo>
                    <a:pt x="1577344" y="1293709"/>
                  </a:lnTo>
                  <a:lnTo>
                    <a:pt x="1625175" y="1272495"/>
                  </a:lnTo>
                  <a:lnTo>
                    <a:pt x="1671927" y="1250562"/>
                  </a:lnTo>
                  <a:lnTo>
                    <a:pt x="1717241" y="1226471"/>
                  </a:lnTo>
                  <a:lnTo>
                    <a:pt x="1760397" y="1201301"/>
                  </a:lnTo>
                  <a:lnTo>
                    <a:pt x="1800675" y="1175053"/>
                  </a:lnTo>
                  <a:lnTo>
                    <a:pt x="1836279" y="1148086"/>
                  </a:lnTo>
                  <a:lnTo>
                    <a:pt x="1869725" y="1119321"/>
                  </a:lnTo>
                  <a:lnTo>
                    <a:pt x="1900293" y="1088398"/>
                  </a:lnTo>
                  <a:lnTo>
                    <a:pt x="1927625" y="1055678"/>
                  </a:lnTo>
                  <a:lnTo>
                    <a:pt x="1951361" y="1020800"/>
                  </a:lnTo>
                  <a:lnTo>
                    <a:pt x="1972220" y="983406"/>
                  </a:lnTo>
                  <a:lnTo>
                    <a:pt x="1989482" y="943494"/>
                  </a:lnTo>
                  <a:lnTo>
                    <a:pt x="2001350" y="901425"/>
                  </a:lnTo>
                  <a:lnTo>
                    <a:pt x="2007823" y="858278"/>
                  </a:lnTo>
                  <a:lnTo>
                    <a:pt x="2009262" y="811894"/>
                  </a:lnTo>
                  <a:lnTo>
                    <a:pt x="2007104" y="765151"/>
                  </a:lnTo>
                  <a:lnTo>
                    <a:pt x="1997394" y="715891"/>
                  </a:lnTo>
                  <a:lnTo>
                    <a:pt x="1983368" y="665192"/>
                  </a:lnTo>
                  <a:lnTo>
                    <a:pt x="1963948" y="613415"/>
                  </a:lnTo>
                  <a:lnTo>
                    <a:pt x="1940932" y="560559"/>
                  </a:lnTo>
                  <a:lnTo>
                    <a:pt x="1913600" y="508063"/>
                  </a:lnTo>
                  <a:lnTo>
                    <a:pt x="1882312" y="455567"/>
                  </a:lnTo>
                  <a:lnTo>
                    <a:pt x="1846708" y="403789"/>
                  </a:lnTo>
                  <a:lnTo>
                    <a:pt x="1807149" y="353450"/>
                  </a:lnTo>
                  <a:lnTo>
                    <a:pt x="1763993" y="304190"/>
                  </a:lnTo>
                  <a:lnTo>
                    <a:pt x="1718679" y="256368"/>
                  </a:lnTo>
                </a:path>
              </a:pathLst>
            </a:custGeom>
            <a:ln w="28544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571999" y="3266833"/>
            <a:ext cx="251460" cy="339090"/>
          </a:xfrm>
          <a:custGeom>
            <a:avLst/>
            <a:gdLst/>
            <a:ahLst/>
            <a:cxnLst/>
            <a:rect l="l" t="t" r="r" b="b"/>
            <a:pathLst>
              <a:path w="251460" h="339089">
                <a:moveTo>
                  <a:pt x="11867" y="293044"/>
                </a:moveTo>
                <a:lnTo>
                  <a:pt x="10429" y="290167"/>
                </a:lnTo>
                <a:lnTo>
                  <a:pt x="8990" y="287650"/>
                </a:lnTo>
                <a:lnTo>
                  <a:pt x="8271" y="284055"/>
                </a:lnTo>
                <a:lnTo>
                  <a:pt x="6473" y="280459"/>
                </a:lnTo>
                <a:lnTo>
                  <a:pt x="5034" y="277223"/>
                </a:lnTo>
                <a:lnTo>
                  <a:pt x="3596" y="273987"/>
                </a:lnTo>
                <a:lnTo>
                  <a:pt x="2876" y="271470"/>
                </a:lnTo>
                <a:lnTo>
                  <a:pt x="2157" y="268594"/>
                </a:lnTo>
                <a:lnTo>
                  <a:pt x="1438" y="266796"/>
                </a:lnTo>
                <a:lnTo>
                  <a:pt x="0" y="266077"/>
                </a:lnTo>
                <a:lnTo>
                  <a:pt x="0" y="265357"/>
                </a:lnTo>
                <a:lnTo>
                  <a:pt x="0" y="266077"/>
                </a:lnTo>
                <a:lnTo>
                  <a:pt x="0" y="268594"/>
                </a:lnTo>
                <a:lnTo>
                  <a:pt x="0" y="272908"/>
                </a:lnTo>
                <a:lnTo>
                  <a:pt x="0" y="279740"/>
                </a:lnTo>
                <a:lnTo>
                  <a:pt x="2157" y="287650"/>
                </a:lnTo>
                <a:lnTo>
                  <a:pt x="13306" y="324685"/>
                </a:lnTo>
                <a:lnTo>
                  <a:pt x="34884" y="338708"/>
                </a:lnTo>
                <a:lnTo>
                  <a:pt x="42436" y="335472"/>
                </a:lnTo>
                <a:lnTo>
                  <a:pt x="52865" y="326483"/>
                </a:lnTo>
                <a:lnTo>
                  <a:pt x="64014" y="312460"/>
                </a:lnTo>
                <a:lnTo>
                  <a:pt x="78759" y="291965"/>
                </a:lnTo>
                <a:lnTo>
                  <a:pt x="97460" y="266436"/>
                </a:lnTo>
                <a:lnTo>
                  <a:pt x="117959" y="235873"/>
                </a:lnTo>
                <a:lnTo>
                  <a:pt x="140256" y="202434"/>
                </a:lnTo>
                <a:lnTo>
                  <a:pt x="163632" y="167556"/>
                </a:lnTo>
                <a:lnTo>
                  <a:pt x="185210" y="133757"/>
                </a:lnTo>
                <a:lnTo>
                  <a:pt x="220094" y="76587"/>
                </a:lnTo>
                <a:lnTo>
                  <a:pt x="240953" y="36316"/>
                </a:lnTo>
                <a:lnTo>
                  <a:pt x="245988" y="22652"/>
                </a:lnTo>
                <a:lnTo>
                  <a:pt x="249584" y="12944"/>
                </a:lnTo>
                <a:lnTo>
                  <a:pt x="251023" y="5753"/>
                </a:lnTo>
                <a:lnTo>
                  <a:pt x="251023" y="1797"/>
                </a:lnTo>
                <a:lnTo>
                  <a:pt x="251023" y="0"/>
                </a:lnTo>
                <a:lnTo>
                  <a:pt x="249584" y="0"/>
                </a:lnTo>
                <a:lnTo>
                  <a:pt x="246707" y="1797"/>
                </a:lnTo>
                <a:lnTo>
                  <a:pt x="244548" y="6112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6304" y="4119359"/>
            <a:ext cx="323215" cy="338455"/>
          </a:xfrm>
          <a:custGeom>
            <a:avLst/>
            <a:gdLst/>
            <a:ahLst/>
            <a:cxnLst/>
            <a:rect l="l" t="t" r="r" b="b"/>
            <a:pathLst>
              <a:path w="323214" h="338454">
                <a:moveTo>
                  <a:pt x="1438" y="302033"/>
                </a:moveTo>
                <a:lnTo>
                  <a:pt x="719" y="297718"/>
                </a:lnTo>
                <a:lnTo>
                  <a:pt x="0" y="292684"/>
                </a:lnTo>
                <a:lnTo>
                  <a:pt x="0" y="287650"/>
                </a:lnTo>
                <a:lnTo>
                  <a:pt x="0" y="283336"/>
                </a:lnTo>
                <a:lnTo>
                  <a:pt x="0" y="279740"/>
                </a:lnTo>
                <a:lnTo>
                  <a:pt x="719" y="277223"/>
                </a:lnTo>
                <a:lnTo>
                  <a:pt x="719" y="275785"/>
                </a:lnTo>
                <a:lnTo>
                  <a:pt x="719" y="274706"/>
                </a:lnTo>
                <a:lnTo>
                  <a:pt x="719" y="273627"/>
                </a:lnTo>
                <a:lnTo>
                  <a:pt x="719" y="274706"/>
                </a:lnTo>
                <a:lnTo>
                  <a:pt x="719" y="276144"/>
                </a:lnTo>
                <a:lnTo>
                  <a:pt x="719" y="279740"/>
                </a:lnTo>
                <a:lnTo>
                  <a:pt x="1438" y="284774"/>
                </a:lnTo>
                <a:lnTo>
                  <a:pt x="15464" y="323607"/>
                </a:lnTo>
                <a:lnTo>
                  <a:pt x="40638" y="337989"/>
                </a:lnTo>
                <a:lnTo>
                  <a:pt x="50348" y="336551"/>
                </a:lnTo>
                <a:lnTo>
                  <a:pt x="87750" y="304550"/>
                </a:lnTo>
                <a:lnTo>
                  <a:pt x="121915" y="261402"/>
                </a:lnTo>
                <a:lnTo>
                  <a:pt x="163272" y="204591"/>
                </a:lnTo>
                <a:lnTo>
                  <a:pt x="187368" y="172950"/>
                </a:lnTo>
                <a:lnTo>
                  <a:pt x="210384" y="139870"/>
                </a:lnTo>
                <a:lnTo>
                  <a:pt x="233401" y="107509"/>
                </a:lnTo>
                <a:lnTo>
                  <a:pt x="255697" y="77665"/>
                </a:lnTo>
                <a:lnTo>
                  <a:pt x="275837" y="51058"/>
                </a:lnTo>
                <a:lnTo>
                  <a:pt x="292021" y="28765"/>
                </a:lnTo>
                <a:lnTo>
                  <a:pt x="304608" y="13303"/>
                </a:lnTo>
                <a:lnTo>
                  <a:pt x="314318" y="3236"/>
                </a:lnTo>
                <a:lnTo>
                  <a:pt x="320432" y="0"/>
                </a:lnTo>
                <a:lnTo>
                  <a:pt x="322589" y="0"/>
                </a:lnTo>
                <a:lnTo>
                  <a:pt x="322589" y="4314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85642" y="4916870"/>
            <a:ext cx="303530" cy="361950"/>
          </a:xfrm>
          <a:custGeom>
            <a:avLst/>
            <a:gdLst/>
            <a:ahLst/>
            <a:cxnLst/>
            <a:rect l="l" t="t" r="r" b="b"/>
            <a:pathLst>
              <a:path w="303529" h="361950">
                <a:moveTo>
                  <a:pt x="2158" y="239469"/>
                </a:moveTo>
                <a:lnTo>
                  <a:pt x="1439" y="239109"/>
                </a:lnTo>
                <a:lnTo>
                  <a:pt x="720" y="238390"/>
                </a:lnTo>
                <a:lnTo>
                  <a:pt x="0" y="238390"/>
                </a:lnTo>
                <a:lnTo>
                  <a:pt x="0" y="237671"/>
                </a:lnTo>
                <a:lnTo>
                  <a:pt x="0" y="238390"/>
                </a:lnTo>
                <a:lnTo>
                  <a:pt x="0" y="241986"/>
                </a:lnTo>
                <a:lnTo>
                  <a:pt x="0" y="247739"/>
                </a:lnTo>
                <a:lnTo>
                  <a:pt x="720" y="256009"/>
                </a:lnTo>
                <a:lnTo>
                  <a:pt x="2878" y="267155"/>
                </a:lnTo>
                <a:lnTo>
                  <a:pt x="5395" y="280459"/>
                </a:lnTo>
                <a:lnTo>
                  <a:pt x="8991" y="295561"/>
                </a:lnTo>
                <a:lnTo>
                  <a:pt x="23736" y="338708"/>
                </a:lnTo>
                <a:lnTo>
                  <a:pt x="43876" y="361361"/>
                </a:lnTo>
                <a:lnTo>
                  <a:pt x="52147" y="361361"/>
                </a:lnTo>
                <a:lnTo>
                  <a:pt x="80198" y="335472"/>
                </a:lnTo>
                <a:lnTo>
                  <a:pt x="107171" y="292684"/>
                </a:lnTo>
                <a:lnTo>
                  <a:pt x="123353" y="263919"/>
                </a:lnTo>
                <a:lnTo>
                  <a:pt x="142774" y="232637"/>
                </a:lnTo>
                <a:lnTo>
                  <a:pt x="162914" y="198479"/>
                </a:lnTo>
                <a:lnTo>
                  <a:pt x="185211" y="162882"/>
                </a:lnTo>
                <a:lnTo>
                  <a:pt x="206789" y="129083"/>
                </a:lnTo>
                <a:lnTo>
                  <a:pt x="227647" y="97082"/>
                </a:lnTo>
                <a:lnTo>
                  <a:pt x="265408" y="44585"/>
                </a:lnTo>
                <a:lnTo>
                  <a:pt x="293820" y="11506"/>
                </a:lnTo>
                <a:lnTo>
                  <a:pt x="303170" y="0"/>
                </a:lnTo>
              </a:path>
            </a:pathLst>
          </a:custGeom>
          <a:ln w="28545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5418684" y="2585047"/>
            <a:ext cx="661035" cy="3088640"/>
            <a:chOff x="5418684" y="2585047"/>
            <a:chExt cx="661035" cy="3088640"/>
          </a:xfrm>
        </p:grpSpPr>
        <p:sp>
          <p:nvSpPr>
            <p:cNvPr id="45" name="object 45"/>
            <p:cNvSpPr/>
            <p:nvPr/>
          </p:nvSpPr>
          <p:spPr>
            <a:xfrm>
              <a:off x="5609653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265849" y="0"/>
                  </a:moveTo>
                  <a:lnTo>
                    <a:pt x="265849" y="656450"/>
                  </a:lnTo>
                  <a:lnTo>
                    <a:pt x="0" y="656450"/>
                  </a:lnTo>
                  <a:lnTo>
                    <a:pt x="0" y="1969325"/>
                  </a:lnTo>
                  <a:lnTo>
                    <a:pt x="265849" y="1969325"/>
                  </a:lnTo>
                  <a:lnTo>
                    <a:pt x="265849" y="2625775"/>
                  </a:lnTo>
                  <a:lnTo>
                    <a:pt x="457365" y="1312887"/>
                  </a:lnTo>
                  <a:lnTo>
                    <a:pt x="265849" y="0"/>
                  </a:lnTo>
                  <a:close/>
                </a:path>
              </a:pathLst>
            </a:custGeom>
            <a:solidFill>
              <a:srgbClr val="C0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09653" y="2597734"/>
              <a:ext cx="457834" cy="2626360"/>
            </a:xfrm>
            <a:custGeom>
              <a:avLst/>
              <a:gdLst/>
              <a:ahLst/>
              <a:cxnLst/>
              <a:rect l="l" t="t" r="r" b="b"/>
              <a:pathLst>
                <a:path w="457835" h="2626360">
                  <a:moveTo>
                    <a:pt x="0" y="656442"/>
                  </a:moveTo>
                  <a:lnTo>
                    <a:pt x="265847" y="656442"/>
                  </a:lnTo>
                  <a:lnTo>
                    <a:pt x="265847" y="0"/>
                  </a:lnTo>
                  <a:lnTo>
                    <a:pt x="457370" y="1312886"/>
                  </a:lnTo>
                  <a:lnTo>
                    <a:pt x="265847" y="2625772"/>
                  </a:lnTo>
                  <a:lnTo>
                    <a:pt x="265847" y="1969329"/>
                  </a:lnTo>
                  <a:lnTo>
                    <a:pt x="0" y="1969329"/>
                  </a:lnTo>
                  <a:lnTo>
                    <a:pt x="0" y="656442"/>
                  </a:lnTo>
                  <a:close/>
                </a:path>
              </a:pathLst>
            </a:custGeom>
            <a:ln w="25373">
              <a:solidFill>
                <a:srgbClr val="941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32958" y="3477178"/>
              <a:ext cx="429895" cy="2182495"/>
            </a:xfrm>
            <a:custGeom>
              <a:avLst/>
              <a:gdLst/>
              <a:ahLst/>
              <a:cxnLst/>
              <a:rect l="l" t="t" r="r" b="b"/>
              <a:pathLst>
                <a:path w="429895" h="2182495">
                  <a:moveTo>
                    <a:pt x="149966" y="1391151"/>
                  </a:moveTo>
                  <a:lnTo>
                    <a:pt x="149966" y="1391510"/>
                  </a:lnTo>
                  <a:lnTo>
                    <a:pt x="149247" y="1391510"/>
                  </a:lnTo>
                  <a:lnTo>
                    <a:pt x="149247" y="1388994"/>
                  </a:lnTo>
                  <a:lnTo>
                    <a:pt x="149247" y="1385038"/>
                  </a:lnTo>
                  <a:lnTo>
                    <a:pt x="149247" y="1380364"/>
                  </a:lnTo>
                  <a:lnTo>
                    <a:pt x="149247" y="1373532"/>
                  </a:lnTo>
                  <a:lnTo>
                    <a:pt x="149966" y="1366341"/>
                  </a:lnTo>
                  <a:lnTo>
                    <a:pt x="150685" y="1358790"/>
                  </a:lnTo>
                  <a:lnTo>
                    <a:pt x="152124" y="1350161"/>
                  </a:lnTo>
                  <a:lnTo>
                    <a:pt x="153562" y="1341531"/>
                  </a:lnTo>
                  <a:lnTo>
                    <a:pt x="155360" y="1332542"/>
                  </a:lnTo>
                  <a:lnTo>
                    <a:pt x="156799" y="1321396"/>
                  </a:lnTo>
                  <a:lnTo>
                    <a:pt x="158237" y="1309530"/>
                  </a:lnTo>
                  <a:lnTo>
                    <a:pt x="160395" y="1295867"/>
                  </a:lnTo>
                  <a:lnTo>
                    <a:pt x="161834" y="1280405"/>
                  </a:lnTo>
                  <a:lnTo>
                    <a:pt x="162553" y="1263865"/>
                  </a:lnTo>
                  <a:lnTo>
                    <a:pt x="163992" y="1245887"/>
                  </a:lnTo>
                  <a:lnTo>
                    <a:pt x="163992" y="1226830"/>
                  </a:lnTo>
                  <a:lnTo>
                    <a:pt x="163992" y="1208133"/>
                  </a:lnTo>
                  <a:lnTo>
                    <a:pt x="163272" y="1189436"/>
                  </a:lnTo>
                  <a:lnTo>
                    <a:pt x="161114" y="1170738"/>
                  </a:lnTo>
                  <a:lnTo>
                    <a:pt x="158237" y="1152041"/>
                  </a:lnTo>
                  <a:lnTo>
                    <a:pt x="156080" y="1134423"/>
                  </a:lnTo>
                  <a:lnTo>
                    <a:pt x="152843" y="1117523"/>
                  </a:lnTo>
                  <a:lnTo>
                    <a:pt x="151404" y="1102062"/>
                  </a:lnTo>
                  <a:lnTo>
                    <a:pt x="150685" y="1088398"/>
                  </a:lnTo>
                  <a:lnTo>
                    <a:pt x="149966" y="1077611"/>
                  </a:lnTo>
                  <a:lnTo>
                    <a:pt x="149966" y="1069701"/>
                  </a:lnTo>
                  <a:lnTo>
                    <a:pt x="150685" y="1064308"/>
                  </a:lnTo>
                  <a:lnTo>
                    <a:pt x="150685" y="1061431"/>
                  </a:lnTo>
                  <a:lnTo>
                    <a:pt x="150685" y="1059633"/>
                  </a:lnTo>
                  <a:lnTo>
                    <a:pt x="151404" y="1059633"/>
                  </a:lnTo>
                  <a:lnTo>
                    <a:pt x="151404" y="1060712"/>
                  </a:lnTo>
                  <a:lnTo>
                    <a:pt x="151404" y="1063589"/>
                  </a:lnTo>
                  <a:lnTo>
                    <a:pt x="151404" y="1067903"/>
                  </a:lnTo>
                  <a:lnTo>
                    <a:pt x="149966" y="1073656"/>
                  </a:lnTo>
                  <a:lnTo>
                    <a:pt x="131265" y="1114287"/>
                  </a:lnTo>
                  <a:lnTo>
                    <a:pt x="98538" y="1143771"/>
                  </a:lnTo>
                  <a:lnTo>
                    <a:pt x="93504" y="1144131"/>
                  </a:lnTo>
                  <a:lnTo>
                    <a:pt x="90627" y="1143771"/>
                  </a:lnTo>
                  <a:lnTo>
                    <a:pt x="89188" y="1138378"/>
                  </a:lnTo>
                  <a:lnTo>
                    <a:pt x="89188" y="1130467"/>
                  </a:lnTo>
                  <a:lnTo>
                    <a:pt x="105372" y="1085162"/>
                  </a:lnTo>
                  <a:lnTo>
                    <a:pt x="139537" y="1059274"/>
                  </a:lnTo>
                  <a:lnTo>
                    <a:pt x="145650" y="1058195"/>
                  </a:lnTo>
                  <a:lnTo>
                    <a:pt x="151404" y="1058914"/>
                  </a:lnTo>
                  <a:lnTo>
                    <a:pt x="182692" y="1091634"/>
                  </a:lnTo>
                  <a:lnTo>
                    <a:pt x="196718" y="1117883"/>
                  </a:lnTo>
                  <a:lnTo>
                    <a:pt x="200674" y="1125074"/>
                  </a:lnTo>
                  <a:lnTo>
                    <a:pt x="203551" y="1132265"/>
                  </a:lnTo>
                  <a:lnTo>
                    <a:pt x="206428" y="1137659"/>
                  </a:lnTo>
                  <a:lnTo>
                    <a:pt x="207867" y="1141614"/>
                  </a:lnTo>
                  <a:lnTo>
                    <a:pt x="207867" y="1143412"/>
                  </a:lnTo>
                  <a:lnTo>
                    <a:pt x="207867" y="1143771"/>
                  </a:lnTo>
                </a:path>
                <a:path w="429895" h="2182495">
                  <a:moveTo>
                    <a:pt x="57181" y="375384"/>
                  </a:moveTo>
                  <a:lnTo>
                    <a:pt x="57900" y="377182"/>
                  </a:lnTo>
                  <a:lnTo>
                    <a:pt x="57900" y="378979"/>
                  </a:lnTo>
                  <a:lnTo>
                    <a:pt x="58619" y="380777"/>
                  </a:lnTo>
                  <a:lnTo>
                    <a:pt x="58619" y="383654"/>
                  </a:lnTo>
                  <a:lnTo>
                    <a:pt x="58619" y="384373"/>
                  </a:lnTo>
                  <a:lnTo>
                    <a:pt x="58619" y="384373"/>
                  </a:lnTo>
                  <a:lnTo>
                    <a:pt x="58619" y="361001"/>
                  </a:lnTo>
                  <a:lnTo>
                    <a:pt x="59339" y="349855"/>
                  </a:lnTo>
                  <a:lnTo>
                    <a:pt x="59339" y="335832"/>
                  </a:lnTo>
                  <a:lnTo>
                    <a:pt x="60057" y="319652"/>
                  </a:lnTo>
                  <a:lnTo>
                    <a:pt x="60777" y="301673"/>
                  </a:lnTo>
                  <a:lnTo>
                    <a:pt x="60777" y="282257"/>
                  </a:lnTo>
                  <a:lnTo>
                    <a:pt x="61497" y="261762"/>
                  </a:lnTo>
                  <a:lnTo>
                    <a:pt x="61497" y="240548"/>
                  </a:lnTo>
                  <a:lnTo>
                    <a:pt x="61497" y="218974"/>
                  </a:lnTo>
                  <a:lnTo>
                    <a:pt x="60057" y="197400"/>
                  </a:lnTo>
                  <a:lnTo>
                    <a:pt x="58619" y="175826"/>
                  </a:lnTo>
                  <a:lnTo>
                    <a:pt x="56462" y="154612"/>
                  </a:lnTo>
                  <a:lnTo>
                    <a:pt x="55742" y="135555"/>
                  </a:lnTo>
                  <a:lnTo>
                    <a:pt x="53944" y="117936"/>
                  </a:lnTo>
                  <a:lnTo>
                    <a:pt x="53944" y="102835"/>
                  </a:lnTo>
                  <a:lnTo>
                    <a:pt x="53225" y="90250"/>
                  </a:lnTo>
                  <a:lnTo>
                    <a:pt x="53225" y="80542"/>
                  </a:lnTo>
                  <a:lnTo>
                    <a:pt x="53225" y="73350"/>
                  </a:lnTo>
                  <a:lnTo>
                    <a:pt x="52506" y="67597"/>
                  </a:lnTo>
                  <a:lnTo>
                    <a:pt x="51067" y="64002"/>
                  </a:lnTo>
                  <a:lnTo>
                    <a:pt x="49629" y="61485"/>
                  </a:lnTo>
                  <a:lnTo>
                    <a:pt x="48190" y="60406"/>
                  </a:lnTo>
                  <a:lnTo>
                    <a:pt x="47471" y="59687"/>
                  </a:lnTo>
                  <a:lnTo>
                    <a:pt x="46032" y="60766"/>
                  </a:lnTo>
                  <a:lnTo>
                    <a:pt x="44594" y="64361"/>
                  </a:lnTo>
                  <a:lnTo>
                    <a:pt x="43515" y="69395"/>
                  </a:lnTo>
                  <a:lnTo>
                    <a:pt x="42796" y="75867"/>
                  </a:lnTo>
                  <a:lnTo>
                    <a:pt x="41357" y="84497"/>
                  </a:lnTo>
                  <a:lnTo>
                    <a:pt x="39919" y="93846"/>
                  </a:lnTo>
                  <a:lnTo>
                    <a:pt x="38480" y="103913"/>
                  </a:lnTo>
                  <a:lnTo>
                    <a:pt x="36322" y="113262"/>
                  </a:lnTo>
                  <a:lnTo>
                    <a:pt x="34165" y="122251"/>
                  </a:lnTo>
                  <a:lnTo>
                    <a:pt x="30928" y="130881"/>
                  </a:lnTo>
                  <a:lnTo>
                    <a:pt x="28051" y="138791"/>
                  </a:lnTo>
                  <a:lnTo>
                    <a:pt x="25174" y="145623"/>
                  </a:lnTo>
                  <a:lnTo>
                    <a:pt x="21218" y="151016"/>
                  </a:lnTo>
                  <a:lnTo>
                    <a:pt x="17621" y="155331"/>
                  </a:lnTo>
                  <a:lnTo>
                    <a:pt x="14744" y="158207"/>
                  </a:lnTo>
                  <a:lnTo>
                    <a:pt x="12587" y="160365"/>
                  </a:lnTo>
                  <a:lnTo>
                    <a:pt x="9350" y="160365"/>
                  </a:lnTo>
                  <a:lnTo>
                    <a:pt x="6472" y="158207"/>
                  </a:lnTo>
                  <a:lnTo>
                    <a:pt x="4315" y="153533"/>
                  </a:lnTo>
                  <a:lnTo>
                    <a:pt x="2157" y="145982"/>
                  </a:lnTo>
                  <a:lnTo>
                    <a:pt x="719" y="136993"/>
                  </a:lnTo>
                  <a:lnTo>
                    <a:pt x="0" y="126566"/>
                  </a:lnTo>
                  <a:lnTo>
                    <a:pt x="0" y="116139"/>
                  </a:lnTo>
                  <a:lnTo>
                    <a:pt x="0" y="105711"/>
                  </a:lnTo>
                  <a:lnTo>
                    <a:pt x="22297" y="72631"/>
                  </a:lnTo>
                  <a:lnTo>
                    <a:pt x="35603" y="71912"/>
                  </a:lnTo>
                  <a:lnTo>
                    <a:pt x="42796" y="72631"/>
                  </a:lnTo>
                  <a:lnTo>
                    <a:pt x="51067" y="72991"/>
                  </a:lnTo>
                  <a:lnTo>
                    <a:pt x="82355" y="96722"/>
                  </a:lnTo>
                  <a:lnTo>
                    <a:pt x="86671" y="118655"/>
                  </a:lnTo>
                  <a:lnTo>
                    <a:pt x="86671" y="131240"/>
                  </a:lnTo>
                  <a:lnTo>
                    <a:pt x="86671" y="143465"/>
                  </a:lnTo>
                  <a:lnTo>
                    <a:pt x="85951" y="154252"/>
                  </a:lnTo>
                  <a:lnTo>
                    <a:pt x="85232" y="163241"/>
                  </a:lnTo>
                  <a:lnTo>
                    <a:pt x="85232" y="170433"/>
                  </a:lnTo>
                  <a:lnTo>
                    <a:pt x="85951" y="174028"/>
                  </a:lnTo>
                  <a:lnTo>
                    <a:pt x="88469" y="174747"/>
                  </a:lnTo>
                  <a:lnTo>
                    <a:pt x="91346" y="174028"/>
                  </a:lnTo>
                  <a:lnTo>
                    <a:pt x="93504" y="168994"/>
                  </a:lnTo>
                </a:path>
                <a:path w="429895" h="2182495">
                  <a:moveTo>
                    <a:pt x="147808" y="330079"/>
                  </a:moveTo>
                  <a:lnTo>
                    <a:pt x="147808" y="333674"/>
                  </a:lnTo>
                  <a:lnTo>
                    <a:pt x="147089" y="337270"/>
                  </a:lnTo>
                  <a:lnTo>
                    <a:pt x="147089" y="340147"/>
                  </a:lnTo>
                  <a:lnTo>
                    <a:pt x="147089" y="342304"/>
                  </a:lnTo>
                  <a:lnTo>
                    <a:pt x="147089" y="344102"/>
                  </a:lnTo>
                  <a:lnTo>
                    <a:pt x="147089" y="345181"/>
                  </a:lnTo>
                  <a:lnTo>
                    <a:pt x="147089" y="345900"/>
                  </a:lnTo>
                  <a:lnTo>
                    <a:pt x="146370" y="346259"/>
                  </a:lnTo>
                  <a:lnTo>
                    <a:pt x="147089" y="346259"/>
                  </a:lnTo>
                  <a:lnTo>
                    <a:pt x="147808" y="344461"/>
                  </a:lnTo>
                  <a:lnTo>
                    <a:pt x="149247" y="340506"/>
                  </a:lnTo>
                  <a:lnTo>
                    <a:pt x="150685" y="334394"/>
                  </a:lnTo>
                  <a:lnTo>
                    <a:pt x="152124" y="326124"/>
                  </a:lnTo>
                  <a:lnTo>
                    <a:pt x="153562" y="314258"/>
                  </a:lnTo>
                  <a:lnTo>
                    <a:pt x="156080" y="298437"/>
                  </a:lnTo>
                  <a:lnTo>
                    <a:pt x="159676" y="278661"/>
                  </a:lnTo>
                  <a:lnTo>
                    <a:pt x="162553" y="256368"/>
                  </a:lnTo>
                  <a:lnTo>
                    <a:pt x="166509" y="231558"/>
                  </a:lnTo>
                  <a:lnTo>
                    <a:pt x="170105" y="204951"/>
                  </a:lnTo>
                  <a:lnTo>
                    <a:pt x="173702" y="177624"/>
                  </a:lnTo>
                  <a:lnTo>
                    <a:pt x="176579" y="151016"/>
                  </a:lnTo>
                  <a:lnTo>
                    <a:pt x="179815" y="125847"/>
                  </a:lnTo>
                  <a:lnTo>
                    <a:pt x="181254" y="102835"/>
                  </a:lnTo>
                  <a:lnTo>
                    <a:pt x="181973" y="81261"/>
                  </a:lnTo>
                  <a:lnTo>
                    <a:pt x="182692" y="61485"/>
                  </a:lnTo>
                  <a:lnTo>
                    <a:pt x="182692" y="44945"/>
                  </a:lnTo>
                  <a:lnTo>
                    <a:pt x="181973" y="30562"/>
                  </a:lnTo>
                  <a:lnTo>
                    <a:pt x="173702" y="0"/>
                  </a:lnTo>
                  <a:lnTo>
                    <a:pt x="172263" y="719"/>
                  </a:lnTo>
                  <a:lnTo>
                    <a:pt x="170105" y="4674"/>
                  </a:lnTo>
                  <a:lnTo>
                    <a:pt x="168667" y="10786"/>
                  </a:lnTo>
                  <a:lnTo>
                    <a:pt x="166509" y="18697"/>
                  </a:lnTo>
                  <a:lnTo>
                    <a:pt x="163992" y="28045"/>
                  </a:lnTo>
                  <a:lnTo>
                    <a:pt x="161834" y="38113"/>
                  </a:lnTo>
                  <a:lnTo>
                    <a:pt x="159676" y="47462"/>
                  </a:lnTo>
                  <a:lnTo>
                    <a:pt x="136660" y="76587"/>
                  </a:lnTo>
                  <a:lnTo>
                    <a:pt x="131265" y="79463"/>
                  </a:lnTo>
                  <a:lnTo>
                    <a:pt x="125511" y="81261"/>
                  </a:lnTo>
                  <a:lnTo>
                    <a:pt x="120836" y="81980"/>
                  </a:lnTo>
                  <a:lnTo>
                    <a:pt x="116520" y="83418"/>
                  </a:lnTo>
                  <a:lnTo>
                    <a:pt x="114361" y="83778"/>
                  </a:lnTo>
                  <a:lnTo>
                    <a:pt x="112205" y="83778"/>
                  </a:lnTo>
                  <a:lnTo>
                    <a:pt x="112205" y="84137"/>
                  </a:lnTo>
                  <a:lnTo>
                    <a:pt x="112205" y="83418"/>
                  </a:lnTo>
                  <a:lnTo>
                    <a:pt x="112924" y="80542"/>
                  </a:lnTo>
                  <a:lnTo>
                    <a:pt x="115082" y="75867"/>
                  </a:lnTo>
                  <a:lnTo>
                    <a:pt x="118678" y="70114"/>
                  </a:lnTo>
                  <a:lnTo>
                    <a:pt x="124072" y="61485"/>
                  </a:lnTo>
                  <a:lnTo>
                    <a:pt x="129107" y="52496"/>
                  </a:lnTo>
                  <a:lnTo>
                    <a:pt x="135940" y="42068"/>
                  </a:lnTo>
                  <a:lnTo>
                    <a:pt x="141694" y="32001"/>
                  </a:lnTo>
                  <a:lnTo>
                    <a:pt x="175859" y="6112"/>
                  </a:lnTo>
                  <a:lnTo>
                    <a:pt x="182692" y="6472"/>
                  </a:lnTo>
                  <a:lnTo>
                    <a:pt x="189525" y="9708"/>
                  </a:lnTo>
                  <a:lnTo>
                    <a:pt x="197437" y="14382"/>
                  </a:lnTo>
                  <a:lnTo>
                    <a:pt x="205709" y="18697"/>
                  </a:lnTo>
                  <a:lnTo>
                    <a:pt x="213980" y="23731"/>
                  </a:lnTo>
                  <a:lnTo>
                    <a:pt x="222971" y="27326"/>
                  </a:lnTo>
                  <a:lnTo>
                    <a:pt x="231602" y="31282"/>
                  </a:lnTo>
                  <a:lnTo>
                    <a:pt x="237716" y="35596"/>
                  </a:lnTo>
                  <a:lnTo>
                    <a:pt x="242751" y="39911"/>
                  </a:lnTo>
                  <a:lnTo>
                    <a:pt x="245268" y="45664"/>
                  </a:lnTo>
                  <a:lnTo>
                    <a:pt x="245268" y="52496"/>
                  </a:lnTo>
                  <a:lnTo>
                    <a:pt x="241312" y="61485"/>
                  </a:lnTo>
                  <a:lnTo>
                    <a:pt x="234120" y="72631"/>
                  </a:lnTo>
                  <a:lnTo>
                    <a:pt x="225129" y="84857"/>
                  </a:lnTo>
                  <a:lnTo>
                    <a:pt x="216138" y="98520"/>
                  </a:lnTo>
                  <a:lnTo>
                    <a:pt x="206428" y="112183"/>
                  </a:lnTo>
                  <a:lnTo>
                    <a:pt x="199235" y="125128"/>
                  </a:lnTo>
                  <a:lnTo>
                    <a:pt x="192402" y="135915"/>
                  </a:lnTo>
                  <a:lnTo>
                    <a:pt x="187727" y="143465"/>
                  </a:lnTo>
                  <a:lnTo>
                    <a:pt x="185569" y="147421"/>
                  </a:lnTo>
                </a:path>
                <a:path w="429895" h="2182495">
                  <a:moveTo>
                    <a:pt x="129827" y="2158819"/>
                  </a:moveTo>
                  <a:lnTo>
                    <a:pt x="130546" y="2157381"/>
                  </a:lnTo>
                  <a:lnTo>
                    <a:pt x="130546" y="2155943"/>
                  </a:lnTo>
                  <a:lnTo>
                    <a:pt x="130546" y="2154504"/>
                  </a:lnTo>
                  <a:lnTo>
                    <a:pt x="130546" y="2139403"/>
                  </a:lnTo>
                  <a:lnTo>
                    <a:pt x="131265" y="2136526"/>
                  </a:lnTo>
                  <a:lnTo>
                    <a:pt x="131984" y="2132571"/>
                  </a:lnTo>
                  <a:lnTo>
                    <a:pt x="131984" y="2126458"/>
                  </a:lnTo>
                  <a:lnTo>
                    <a:pt x="133063" y="2118548"/>
                  </a:lnTo>
                  <a:lnTo>
                    <a:pt x="133063" y="2107402"/>
                  </a:lnTo>
                  <a:lnTo>
                    <a:pt x="133782" y="2094457"/>
                  </a:lnTo>
                  <a:lnTo>
                    <a:pt x="133782" y="2078636"/>
                  </a:lnTo>
                  <a:lnTo>
                    <a:pt x="134502" y="2061377"/>
                  </a:lnTo>
                  <a:lnTo>
                    <a:pt x="134502" y="2042321"/>
                  </a:lnTo>
                  <a:lnTo>
                    <a:pt x="135221" y="2021825"/>
                  </a:lnTo>
                  <a:lnTo>
                    <a:pt x="135221" y="2000611"/>
                  </a:lnTo>
                  <a:lnTo>
                    <a:pt x="135221" y="1979037"/>
                  </a:lnTo>
                  <a:lnTo>
                    <a:pt x="133782" y="1957104"/>
                  </a:lnTo>
                  <a:lnTo>
                    <a:pt x="130546" y="1935890"/>
                  </a:lnTo>
                  <a:lnTo>
                    <a:pt x="127669" y="1915395"/>
                  </a:lnTo>
                  <a:lnTo>
                    <a:pt x="124792" y="1896697"/>
                  </a:lnTo>
                  <a:lnTo>
                    <a:pt x="121914" y="1880157"/>
                  </a:lnTo>
                  <a:lnTo>
                    <a:pt x="118678" y="1865415"/>
                  </a:lnTo>
                  <a:lnTo>
                    <a:pt x="116520" y="1852111"/>
                  </a:lnTo>
                  <a:lnTo>
                    <a:pt x="115082" y="1840605"/>
                  </a:lnTo>
                  <a:lnTo>
                    <a:pt x="115082" y="1830897"/>
                  </a:lnTo>
                  <a:lnTo>
                    <a:pt x="115082" y="1821908"/>
                  </a:lnTo>
                  <a:lnTo>
                    <a:pt x="127669" y="1800694"/>
                  </a:lnTo>
                  <a:lnTo>
                    <a:pt x="129827" y="1801053"/>
                  </a:lnTo>
                  <a:lnTo>
                    <a:pt x="133063" y="1803570"/>
                  </a:lnTo>
                  <a:lnTo>
                    <a:pt x="134502" y="1808604"/>
                  </a:lnTo>
                  <a:lnTo>
                    <a:pt x="135221" y="1815076"/>
                  </a:lnTo>
                  <a:lnTo>
                    <a:pt x="135221" y="1823346"/>
                  </a:lnTo>
                  <a:lnTo>
                    <a:pt x="134502" y="1832335"/>
                  </a:lnTo>
                  <a:lnTo>
                    <a:pt x="131265" y="1842403"/>
                  </a:lnTo>
                  <a:lnTo>
                    <a:pt x="126949" y="1852831"/>
                  </a:lnTo>
                  <a:lnTo>
                    <a:pt x="120836" y="1863617"/>
                  </a:lnTo>
                  <a:lnTo>
                    <a:pt x="115082" y="1874404"/>
                  </a:lnTo>
                  <a:lnTo>
                    <a:pt x="90627" y="1907125"/>
                  </a:lnTo>
                  <a:lnTo>
                    <a:pt x="74803" y="1915035"/>
                  </a:lnTo>
                  <a:lnTo>
                    <a:pt x="70487" y="1914675"/>
                  </a:lnTo>
                  <a:lnTo>
                    <a:pt x="67610" y="1912518"/>
                  </a:lnTo>
                  <a:lnTo>
                    <a:pt x="64374" y="1907844"/>
                  </a:lnTo>
                  <a:lnTo>
                    <a:pt x="63654" y="1902450"/>
                  </a:lnTo>
                  <a:lnTo>
                    <a:pt x="63654" y="1895259"/>
                  </a:lnTo>
                  <a:lnTo>
                    <a:pt x="84513" y="1851752"/>
                  </a:lnTo>
                  <a:lnTo>
                    <a:pt x="117239" y="1819391"/>
                  </a:lnTo>
                  <a:lnTo>
                    <a:pt x="133782" y="1812559"/>
                  </a:lnTo>
                  <a:lnTo>
                    <a:pt x="138098" y="1813998"/>
                  </a:lnTo>
                  <a:lnTo>
                    <a:pt x="139537" y="1821908"/>
                  </a:lnTo>
                  <a:lnTo>
                    <a:pt x="139537" y="1831257"/>
                  </a:lnTo>
                  <a:lnTo>
                    <a:pt x="139537" y="1843122"/>
                  </a:lnTo>
                  <a:lnTo>
                    <a:pt x="138817" y="1856067"/>
                  </a:lnTo>
                  <a:lnTo>
                    <a:pt x="138817" y="1868651"/>
                  </a:lnTo>
                  <a:lnTo>
                    <a:pt x="138817" y="1879079"/>
                  </a:lnTo>
                  <a:lnTo>
                    <a:pt x="140256" y="1885551"/>
                  </a:lnTo>
                  <a:lnTo>
                    <a:pt x="144212" y="1886270"/>
                  </a:lnTo>
                </a:path>
                <a:path w="429895" h="2182495">
                  <a:moveTo>
                    <a:pt x="242751" y="2149830"/>
                  </a:moveTo>
                  <a:lnTo>
                    <a:pt x="239874" y="2146954"/>
                  </a:lnTo>
                  <a:lnTo>
                    <a:pt x="237716" y="2141920"/>
                  </a:lnTo>
                  <a:lnTo>
                    <a:pt x="236278" y="2134009"/>
                  </a:lnTo>
                  <a:lnTo>
                    <a:pt x="236278" y="2121784"/>
                  </a:lnTo>
                  <a:lnTo>
                    <a:pt x="236278" y="2105963"/>
                  </a:lnTo>
                  <a:lnTo>
                    <a:pt x="238435" y="2086187"/>
                  </a:lnTo>
                  <a:lnTo>
                    <a:pt x="242032" y="2062816"/>
                  </a:lnTo>
                  <a:lnTo>
                    <a:pt x="246707" y="2036568"/>
                  </a:lnTo>
                  <a:lnTo>
                    <a:pt x="251022" y="2007083"/>
                  </a:lnTo>
                  <a:lnTo>
                    <a:pt x="255698" y="1976520"/>
                  </a:lnTo>
                  <a:lnTo>
                    <a:pt x="260013" y="1945957"/>
                  </a:lnTo>
                  <a:lnTo>
                    <a:pt x="263610" y="1915754"/>
                  </a:lnTo>
                  <a:lnTo>
                    <a:pt x="267565" y="1887708"/>
                  </a:lnTo>
                  <a:lnTo>
                    <a:pt x="271162" y="1863258"/>
                  </a:lnTo>
                  <a:lnTo>
                    <a:pt x="274039" y="1842403"/>
                  </a:lnTo>
                  <a:lnTo>
                    <a:pt x="277276" y="1826582"/>
                  </a:lnTo>
                  <a:lnTo>
                    <a:pt x="280153" y="1814717"/>
                  </a:lnTo>
                  <a:lnTo>
                    <a:pt x="281591" y="1807526"/>
                  </a:lnTo>
                  <a:lnTo>
                    <a:pt x="282310" y="1804649"/>
                  </a:lnTo>
                  <a:lnTo>
                    <a:pt x="282310" y="1805009"/>
                  </a:lnTo>
                  <a:lnTo>
                    <a:pt x="282310" y="1808964"/>
                  </a:lnTo>
                  <a:lnTo>
                    <a:pt x="280153" y="1817234"/>
                  </a:lnTo>
                  <a:lnTo>
                    <a:pt x="277995" y="1827302"/>
                  </a:lnTo>
                  <a:lnTo>
                    <a:pt x="276197" y="1839527"/>
                  </a:lnTo>
                  <a:lnTo>
                    <a:pt x="274758" y="1852111"/>
                  </a:lnTo>
                  <a:lnTo>
                    <a:pt x="274758" y="1863977"/>
                  </a:lnTo>
                  <a:lnTo>
                    <a:pt x="274758" y="1874764"/>
                  </a:lnTo>
                  <a:lnTo>
                    <a:pt x="274758" y="1883393"/>
                  </a:lnTo>
                  <a:lnTo>
                    <a:pt x="276197" y="1889866"/>
                  </a:lnTo>
                  <a:lnTo>
                    <a:pt x="278714" y="1894180"/>
                  </a:lnTo>
                  <a:lnTo>
                    <a:pt x="280153" y="1896697"/>
                  </a:lnTo>
                  <a:lnTo>
                    <a:pt x="281591" y="1897416"/>
                  </a:lnTo>
                  <a:lnTo>
                    <a:pt x="281591" y="1895978"/>
                  </a:lnTo>
                  <a:lnTo>
                    <a:pt x="280153" y="1893102"/>
                  </a:lnTo>
                  <a:lnTo>
                    <a:pt x="277276" y="1890225"/>
                  </a:lnTo>
                  <a:lnTo>
                    <a:pt x="274039" y="1886989"/>
                  </a:lnTo>
                  <a:lnTo>
                    <a:pt x="271162" y="1883753"/>
                  </a:lnTo>
                  <a:lnTo>
                    <a:pt x="268285" y="1881236"/>
                  </a:lnTo>
                  <a:lnTo>
                    <a:pt x="265048" y="1879079"/>
                  </a:lnTo>
                  <a:lnTo>
                    <a:pt x="263610" y="1877281"/>
                  </a:lnTo>
                  <a:lnTo>
                    <a:pt x="262171" y="1875843"/>
                  </a:lnTo>
                  <a:lnTo>
                    <a:pt x="261452" y="1874404"/>
                  </a:lnTo>
                  <a:lnTo>
                    <a:pt x="260732" y="1873685"/>
                  </a:lnTo>
                  <a:lnTo>
                    <a:pt x="260732" y="1863258"/>
                  </a:lnTo>
                  <a:lnTo>
                    <a:pt x="260013" y="1861100"/>
                  </a:lnTo>
                  <a:lnTo>
                    <a:pt x="259294" y="1858584"/>
                  </a:lnTo>
                  <a:lnTo>
                    <a:pt x="258575" y="1856067"/>
                  </a:lnTo>
                  <a:lnTo>
                    <a:pt x="256417" y="1853909"/>
                  </a:lnTo>
                  <a:lnTo>
                    <a:pt x="226567" y="1868292"/>
                  </a:lnTo>
                  <a:lnTo>
                    <a:pt x="226567" y="1871168"/>
                  </a:lnTo>
                  <a:lnTo>
                    <a:pt x="228006" y="1871887"/>
                  </a:lnTo>
                  <a:lnTo>
                    <a:pt x="232681" y="1871168"/>
                  </a:lnTo>
                  <a:lnTo>
                    <a:pt x="265048" y="1842403"/>
                  </a:lnTo>
                  <a:lnTo>
                    <a:pt x="274039" y="1831976"/>
                  </a:lnTo>
                  <a:lnTo>
                    <a:pt x="283030" y="1822627"/>
                  </a:lnTo>
                  <a:lnTo>
                    <a:pt x="290582" y="1816155"/>
                  </a:lnTo>
                  <a:lnTo>
                    <a:pt x="295617" y="1813279"/>
                  </a:lnTo>
                  <a:lnTo>
                    <a:pt x="298494" y="1814717"/>
                  </a:lnTo>
                  <a:lnTo>
                    <a:pt x="298494" y="1822987"/>
                  </a:lnTo>
                  <a:lnTo>
                    <a:pt x="297055" y="1835571"/>
                  </a:lnTo>
                  <a:lnTo>
                    <a:pt x="292740" y="1852111"/>
                  </a:lnTo>
                  <a:lnTo>
                    <a:pt x="287345" y="1870090"/>
                  </a:lnTo>
                  <a:lnTo>
                    <a:pt x="283030" y="1888787"/>
                  </a:lnTo>
                  <a:lnTo>
                    <a:pt x="279433" y="1904608"/>
                  </a:lnTo>
                  <a:lnTo>
                    <a:pt x="279433" y="1917552"/>
                  </a:lnTo>
                  <a:lnTo>
                    <a:pt x="280153" y="1924743"/>
                  </a:lnTo>
                  <a:lnTo>
                    <a:pt x="284468" y="1925462"/>
                  </a:lnTo>
                  <a:lnTo>
                    <a:pt x="292740" y="1920788"/>
                  </a:lnTo>
                </a:path>
                <a:path w="429895" h="2182495">
                  <a:moveTo>
                    <a:pt x="363228" y="2181831"/>
                  </a:moveTo>
                  <a:lnTo>
                    <a:pt x="361070" y="2182191"/>
                  </a:lnTo>
                  <a:lnTo>
                    <a:pt x="358912" y="2181831"/>
                  </a:lnTo>
                  <a:lnTo>
                    <a:pt x="357473" y="2177516"/>
                  </a:lnTo>
                  <a:lnTo>
                    <a:pt x="356754" y="2170325"/>
                  </a:lnTo>
                  <a:lnTo>
                    <a:pt x="356754" y="2160617"/>
                  </a:lnTo>
                  <a:lnTo>
                    <a:pt x="356754" y="2147313"/>
                  </a:lnTo>
                  <a:lnTo>
                    <a:pt x="358193" y="2130414"/>
                  </a:lnTo>
                  <a:lnTo>
                    <a:pt x="361789" y="2109199"/>
                  </a:lnTo>
                  <a:lnTo>
                    <a:pt x="367183" y="2085109"/>
                  </a:lnTo>
                  <a:lnTo>
                    <a:pt x="372218" y="2058141"/>
                  </a:lnTo>
                  <a:lnTo>
                    <a:pt x="379771" y="2029376"/>
                  </a:lnTo>
                  <a:lnTo>
                    <a:pt x="385525" y="1999532"/>
                  </a:lnTo>
                  <a:lnTo>
                    <a:pt x="393077" y="1970408"/>
                  </a:lnTo>
                  <a:lnTo>
                    <a:pt x="399910" y="1942002"/>
                  </a:lnTo>
                  <a:lnTo>
                    <a:pt x="405664" y="1915754"/>
                  </a:lnTo>
                  <a:lnTo>
                    <a:pt x="411059" y="1892023"/>
                  </a:lnTo>
                  <a:lnTo>
                    <a:pt x="416093" y="1871168"/>
                  </a:lnTo>
                  <a:lnTo>
                    <a:pt x="420769" y="1853550"/>
                  </a:lnTo>
                  <a:lnTo>
                    <a:pt x="424365" y="1840246"/>
                  </a:lnTo>
                  <a:lnTo>
                    <a:pt x="427242" y="1831257"/>
                  </a:lnTo>
                  <a:lnTo>
                    <a:pt x="428680" y="1826223"/>
                  </a:lnTo>
                  <a:lnTo>
                    <a:pt x="429400" y="1825504"/>
                  </a:lnTo>
                  <a:lnTo>
                    <a:pt x="429400" y="1829818"/>
                  </a:lnTo>
                  <a:lnTo>
                    <a:pt x="429400" y="1840246"/>
                  </a:lnTo>
                  <a:lnTo>
                    <a:pt x="427242" y="1854628"/>
                  </a:lnTo>
                  <a:lnTo>
                    <a:pt x="424365" y="1872607"/>
                  </a:lnTo>
                  <a:lnTo>
                    <a:pt x="421488" y="1892742"/>
                  </a:lnTo>
                  <a:lnTo>
                    <a:pt x="418251" y="1913237"/>
                  </a:lnTo>
                  <a:lnTo>
                    <a:pt x="414655" y="1932294"/>
                  </a:lnTo>
                  <a:lnTo>
                    <a:pt x="411778" y="1948474"/>
                  </a:lnTo>
                  <a:lnTo>
                    <a:pt x="409620" y="1961778"/>
                  </a:lnTo>
                  <a:lnTo>
                    <a:pt x="408541" y="1971486"/>
                  </a:lnTo>
                  <a:lnTo>
                    <a:pt x="407103" y="1977959"/>
                  </a:lnTo>
                  <a:lnTo>
                    <a:pt x="407103" y="1980835"/>
                  </a:lnTo>
                  <a:lnTo>
                    <a:pt x="406383" y="1980476"/>
                  </a:lnTo>
                  <a:lnTo>
                    <a:pt x="406383" y="1976880"/>
                  </a:lnTo>
                  <a:lnTo>
                    <a:pt x="405664" y="1968970"/>
                  </a:lnTo>
                  <a:lnTo>
                    <a:pt x="404945" y="1958902"/>
                  </a:lnTo>
                  <a:lnTo>
                    <a:pt x="404226" y="1945957"/>
                  </a:lnTo>
                </a:path>
              </a:pathLst>
            </a:custGeom>
            <a:ln w="28545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62853" y="5211103"/>
              <a:ext cx="227780" cy="2147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9536355" y="3894631"/>
            <a:ext cx="1566545" cy="323850"/>
          </a:xfrm>
          <a:custGeom>
            <a:avLst/>
            <a:gdLst/>
            <a:ahLst/>
            <a:cxnLst/>
            <a:rect l="l" t="t" r="r" b="b"/>
            <a:pathLst>
              <a:path w="1566545" h="323850">
                <a:moveTo>
                  <a:pt x="142054" y="265357"/>
                </a:moveTo>
                <a:lnTo>
                  <a:pt x="134502" y="266436"/>
                </a:lnTo>
                <a:lnTo>
                  <a:pt x="130905" y="267515"/>
                </a:lnTo>
                <a:lnTo>
                  <a:pt x="131625" y="267155"/>
                </a:lnTo>
                <a:lnTo>
                  <a:pt x="138458" y="266796"/>
                </a:lnTo>
                <a:lnTo>
                  <a:pt x="151045" y="264638"/>
                </a:lnTo>
                <a:lnTo>
                  <a:pt x="167947" y="261402"/>
                </a:lnTo>
                <a:lnTo>
                  <a:pt x="189525" y="258166"/>
                </a:lnTo>
                <a:lnTo>
                  <a:pt x="241672" y="251694"/>
                </a:lnTo>
                <a:lnTo>
                  <a:pt x="300292" y="249177"/>
                </a:lnTo>
                <a:lnTo>
                  <a:pt x="331580" y="248458"/>
                </a:lnTo>
                <a:lnTo>
                  <a:pt x="365026" y="249896"/>
                </a:lnTo>
                <a:lnTo>
                  <a:pt x="436233" y="256368"/>
                </a:lnTo>
                <a:lnTo>
                  <a:pt x="477231" y="261762"/>
                </a:lnTo>
                <a:lnTo>
                  <a:pt x="520387" y="267515"/>
                </a:lnTo>
                <a:lnTo>
                  <a:pt x="567139" y="274346"/>
                </a:lnTo>
                <a:lnTo>
                  <a:pt x="617127" y="281897"/>
                </a:lnTo>
                <a:lnTo>
                  <a:pt x="668914" y="288729"/>
                </a:lnTo>
                <a:lnTo>
                  <a:pt x="723938" y="295201"/>
                </a:lnTo>
                <a:lnTo>
                  <a:pt x="778242" y="301314"/>
                </a:lnTo>
                <a:lnTo>
                  <a:pt x="834705" y="306348"/>
                </a:lnTo>
                <a:lnTo>
                  <a:pt x="891526" y="310662"/>
                </a:lnTo>
                <a:lnTo>
                  <a:pt x="947269" y="313898"/>
                </a:lnTo>
                <a:lnTo>
                  <a:pt x="1002293" y="316056"/>
                </a:lnTo>
                <a:lnTo>
                  <a:pt x="1054080" y="317854"/>
                </a:lnTo>
                <a:lnTo>
                  <a:pt x="1106227" y="319292"/>
                </a:lnTo>
                <a:lnTo>
                  <a:pt x="1155136" y="321090"/>
                </a:lnTo>
                <a:lnTo>
                  <a:pt x="1202248" y="322528"/>
                </a:lnTo>
                <a:lnTo>
                  <a:pt x="1247562" y="323247"/>
                </a:lnTo>
                <a:lnTo>
                  <a:pt x="1289639" y="323247"/>
                </a:lnTo>
                <a:lnTo>
                  <a:pt x="1329917" y="323247"/>
                </a:lnTo>
                <a:lnTo>
                  <a:pt x="1400405" y="318573"/>
                </a:lnTo>
                <a:lnTo>
                  <a:pt x="1457227" y="306707"/>
                </a:lnTo>
                <a:lnTo>
                  <a:pt x="1501102" y="288010"/>
                </a:lnTo>
                <a:lnTo>
                  <a:pt x="1532030" y="263560"/>
                </a:lnTo>
                <a:lnTo>
                  <a:pt x="1559003" y="219693"/>
                </a:lnTo>
                <a:lnTo>
                  <a:pt x="1566196" y="173669"/>
                </a:lnTo>
                <a:lnTo>
                  <a:pt x="1565476" y="158207"/>
                </a:lnTo>
                <a:lnTo>
                  <a:pt x="1548574" y="117217"/>
                </a:lnTo>
                <a:lnTo>
                  <a:pt x="1503260" y="81261"/>
                </a:lnTo>
                <a:lnTo>
                  <a:pt x="1457946" y="58968"/>
                </a:lnTo>
                <a:lnTo>
                  <a:pt x="1400405" y="38113"/>
                </a:lnTo>
                <a:lnTo>
                  <a:pt x="1330637" y="20854"/>
                </a:lnTo>
                <a:lnTo>
                  <a:pt x="1291437" y="13663"/>
                </a:lnTo>
                <a:lnTo>
                  <a:pt x="1249720" y="8269"/>
                </a:lnTo>
                <a:lnTo>
                  <a:pt x="1205845" y="3595"/>
                </a:lnTo>
                <a:lnTo>
                  <a:pt x="1159092" y="1078"/>
                </a:lnTo>
                <a:lnTo>
                  <a:pt x="1110542" y="359"/>
                </a:lnTo>
                <a:lnTo>
                  <a:pt x="1060194" y="0"/>
                </a:lnTo>
                <a:lnTo>
                  <a:pt x="1009486" y="1078"/>
                </a:lnTo>
                <a:lnTo>
                  <a:pt x="955901" y="4314"/>
                </a:lnTo>
                <a:lnTo>
                  <a:pt x="902675" y="8269"/>
                </a:lnTo>
                <a:lnTo>
                  <a:pt x="848371" y="12584"/>
                </a:lnTo>
                <a:lnTo>
                  <a:pt x="793347" y="17259"/>
                </a:lnTo>
                <a:lnTo>
                  <a:pt x="738323" y="22292"/>
                </a:lnTo>
                <a:lnTo>
                  <a:pt x="681861" y="26967"/>
                </a:lnTo>
                <a:lnTo>
                  <a:pt x="624320" y="33079"/>
                </a:lnTo>
                <a:lnTo>
                  <a:pt x="568577" y="39192"/>
                </a:lnTo>
                <a:lnTo>
                  <a:pt x="512834" y="46743"/>
                </a:lnTo>
                <a:lnTo>
                  <a:pt x="459609" y="55372"/>
                </a:lnTo>
                <a:lnTo>
                  <a:pt x="406743" y="64361"/>
                </a:lnTo>
                <a:lnTo>
                  <a:pt x="356035" y="74070"/>
                </a:lnTo>
                <a:lnTo>
                  <a:pt x="308563" y="85216"/>
                </a:lnTo>
                <a:lnTo>
                  <a:pt x="263250" y="96003"/>
                </a:lnTo>
                <a:lnTo>
                  <a:pt x="220813" y="106790"/>
                </a:lnTo>
                <a:lnTo>
                  <a:pt x="183052" y="117217"/>
                </a:lnTo>
                <a:lnTo>
                  <a:pt x="119757" y="135915"/>
                </a:lnTo>
                <a:lnTo>
                  <a:pt x="73005" y="152454"/>
                </a:lnTo>
                <a:lnTo>
                  <a:pt x="38840" y="167556"/>
                </a:lnTo>
                <a:lnTo>
                  <a:pt x="23735" y="173669"/>
                </a:lnTo>
                <a:lnTo>
                  <a:pt x="10429" y="179422"/>
                </a:lnTo>
                <a:lnTo>
                  <a:pt x="0" y="183377"/>
                </a:lnTo>
              </a:path>
            </a:pathLst>
          </a:custGeom>
          <a:ln w="28542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pPr marL="140970">
                <a:lnSpc>
                  <a:spcPct val="100000"/>
                </a:lnSpc>
                <a:spcBef>
                  <a:spcPts val="20"/>
                </a:spcBef>
              </a:pPr>
              <a:t>8</a:t>
            </a:fld>
            <a:endParaRPr spc="-5" dirty="0"/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2"/>
            <a:ext cx="12176760" cy="6849745"/>
          </a:xfrm>
          <a:custGeom>
            <a:avLst/>
            <a:gdLst/>
            <a:ahLst/>
            <a:cxnLst/>
            <a:rect l="l" t="t" r="r" b="b"/>
            <a:pathLst>
              <a:path w="12176760" h="6849745">
                <a:moveTo>
                  <a:pt x="12176353" y="0"/>
                </a:moveTo>
                <a:lnTo>
                  <a:pt x="0" y="0"/>
                </a:lnTo>
                <a:lnTo>
                  <a:pt x="0" y="6849690"/>
                </a:lnTo>
                <a:lnTo>
                  <a:pt x="12176353" y="6849690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7990" y="6665965"/>
            <a:ext cx="22225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Machine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Learning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Specialization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152"/>
            <a:ext cx="2435860" cy="111760"/>
          </a:xfrm>
          <a:custGeom>
            <a:avLst/>
            <a:gdLst/>
            <a:ahLst/>
            <a:cxnLst/>
            <a:rect l="l" t="t" r="r" b="b"/>
            <a:pathLst>
              <a:path w="2435860" h="111760">
                <a:moveTo>
                  <a:pt x="2435275" y="0"/>
                </a:moveTo>
                <a:lnTo>
                  <a:pt x="0" y="0"/>
                </a:lnTo>
                <a:lnTo>
                  <a:pt x="0" y="111378"/>
                </a:lnTo>
                <a:lnTo>
                  <a:pt x="2435275" y="111378"/>
                </a:lnTo>
                <a:lnTo>
                  <a:pt x="2435275" y="0"/>
                </a:lnTo>
                <a:close/>
              </a:path>
            </a:pathLst>
          </a:custGeom>
          <a:solidFill>
            <a:srgbClr val="C02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70538" y="4152"/>
            <a:ext cx="7306309" cy="111760"/>
            <a:chOff x="4870538" y="4152"/>
            <a:chExt cx="7306309" cy="111760"/>
          </a:xfrm>
        </p:grpSpPr>
        <p:sp>
          <p:nvSpPr>
            <p:cNvPr id="6" name="object 6"/>
            <p:cNvSpPr/>
            <p:nvPr/>
          </p:nvSpPr>
          <p:spPr>
            <a:xfrm>
              <a:off x="4870538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95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5814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75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75" y="111378"/>
                  </a:lnTo>
                  <a:lnTo>
                    <a:pt x="243527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1090" y="4152"/>
              <a:ext cx="2435860" cy="111760"/>
            </a:xfrm>
            <a:custGeom>
              <a:avLst/>
              <a:gdLst/>
              <a:ahLst/>
              <a:cxnLst/>
              <a:rect l="l" t="t" r="r" b="b"/>
              <a:pathLst>
                <a:path w="2435859" h="111760">
                  <a:moveTo>
                    <a:pt x="2435263" y="0"/>
                  </a:moveTo>
                  <a:lnTo>
                    <a:pt x="0" y="0"/>
                  </a:lnTo>
                  <a:lnTo>
                    <a:pt x="0" y="111378"/>
                  </a:lnTo>
                  <a:lnTo>
                    <a:pt x="2435263" y="111378"/>
                  </a:lnTo>
                  <a:lnTo>
                    <a:pt x="2435263" y="0"/>
                  </a:lnTo>
                  <a:close/>
                </a:path>
              </a:pathLst>
            </a:custGeom>
            <a:solidFill>
              <a:srgbClr val="71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421163"/>
            <a:ext cx="12176760" cy="433070"/>
          </a:xfrm>
          <a:custGeom>
            <a:avLst/>
            <a:gdLst/>
            <a:ahLst/>
            <a:cxnLst/>
            <a:rect l="l" t="t" r="r" b="b"/>
            <a:pathLst>
              <a:path w="12176760" h="433070">
                <a:moveTo>
                  <a:pt x="12176353" y="0"/>
                </a:moveTo>
                <a:lnTo>
                  <a:pt x="0" y="0"/>
                </a:lnTo>
                <a:lnTo>
                  <a:pt x="0" y="432691"/>
                </a:lnTo>
                <a:lnTo>
                  <a:pt x="12176353" y="432691"/>
                </a:lnTo>
                <a:lnTo>
                  <a:pt x="12176353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102" y="2905658"/>
            <a:ext cx="51161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>
                <a:solidFill>
                  <a:srgbClr val="FFFFFF"/>
                </a:solidFill>
              </a:rPr>
              <a:t>Classifier</a:t>
            </a:r>
            <a:r>
              <a:rPr spc="30" dirty="0">
                <a:solidFill>
                  <a:srgbClr val="FFFFFF"/>
                </a:solidFill>
              </a:rPr>
              <a:t> </a:t>
            </a:r>
            <a:r>
              <a:rPr spc="65" dirty="0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2448" y="6569947"/>
            <a:ext cx="146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751" y="6665965"/>
            <a:ext cx="24231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898989"/>
                </a:solidFill>
                <a:latin typeface="Arial"/>
                <a:cs typeface="Arial"/>
              </a:rPr>
              <a:t>©2015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Emily 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</a:rPr>
              <a:t>Fox </a:t>
            </a:r>
            <a:r>
              <a:rPr sz="1200" spc="-5" dirty="0">
                <a:solidFill>
                  <a:srgbClr val="898989"/>
                </a:solidFill>
                <a:latin typeface="Arial"/>
                <a:cs typeface="Arial"/>
              </a:rPr>
              <a:t>&amp; Carlos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98989"/>
                </a:solidFill>
                <a:latin typeface="Arial"/>
                <a:cs typeface="Arial"/>
              </a:rPr>
              <a:t>Guestrin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390"/>
              </a:lnSpc>
            </a:pPr>
            <a:endParaRPr lang="en-US"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en-IN" spc="-5" smtClean="0"/>
              <a:pPr marL="140970">
                <a:lnSpc>
                  <a:spcPct val="100000"/>
                </a:lnSpc>
                <a:spcBef>
                  <a:spcPts val="20"/>
                </a:spcBef>
              </a:pPr>
              <a:t>9</a:t>
            </a:fld>
            <a:endParaRPr lang="en-IN"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1796</Words>
  <Application>Microsoft Office PowerPoint</Application>
  <PresentationFormat>Custom</PresentationFormat>
  <Paragraphs>517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It’s a big day &amp; I want to book a table at  a nice Japanese restaurant</vt:lpstr>
      <vt:lpstr>Positive reviews not positive about everything</vt:lpstr>
      <vt:lpstr>From reviews to topic sentiments</vt:lpstr>
      <vt:lpstr>Intelligent restaurant review system</vt:lpstr>
      <vt:lpstr>Core building block</vt:lpstr>
      <vt:lpstr>Intelligent restaurant review system</vt:lpstr>
      <vt:lpstr>Classifier applications</vt:lpstr>
      <vt:lpstr>Classifier</vt:lpstr>
      <vt:lpstr>Example multiclass classifier Output y has more than 2 categories</vt:lpstr>
      <vt:lpstr>Spam filtering</vt:lpstr>
      <vt:lpstr>Image classification</vt:lpstr>
      <vt:lpstr>Personalized medical diagnosis</vt:lpstr>
      <vt:lpstr>Reading your mind</vt:lpstr>
      <vt:lpstr>Linear classifiers</vt:lpstr>
      <vt:lpstr>Representing classifiers</vt:lpstr>
      <vt:lpstr>Simple threshold classifier</vt:lpstr>
      <vt:lpstr>Simple threshold classifier</vt:lpstr>
      <vt:lpstr>Problems with threshold classifier</vt:lpstr>
      <vt:lpstr>A (linear) classifier</vt:lpstr>
      <vt:lpstr>Scoring a sentence</vt:lpstr>
      <vt:lpstr>Slide 23</vt:lpstr>
      <vt:lpstr>Decision boundaries</vt:lpstr>
      <vt:lpstr>Suppose only two words had non-zero weight</vt:lpstr>
      <vt:lpstr>Decision boundary example</vt:lpstr>
      <vt:lpstr>Decision boundary separates</vt:lpstr>
      <vt:lpstr>Training and evaluating  a classifier</vt:lpstr>
      <vt:lpstr>Training a classifier = Learning the weights</vt:lpstr>
      <vt:lpstr>Classification error</vt:lpstr>
      <vt:lpstr>Classification error &amp; accuracy</vt:lpstr>
      <vt:lpstr>What’s a good accuracy?</vt:lpstr>
      <vt:lpstr>What if you ignore the sentence, and just guess?</vt:lpstr>
      <vt:lpstr>Is a classifier with 90% accuracy good? …</vt:lpstr>
      <vt:lpstr>So, always be digging in and asking the  hard questions about reported accuracies</vt:lpstr>
      <vt:lpstr>False positives, false negatives,  and confusion matrices</vt:lpstr>
      <vt:lpstr>Types of mistakes</vt:lpstr>
      <vt:lpstr>Cost of diﬀerent types of mistakes can be  diﬀerent (&amp; high) in some applications</vt:lpstr>
      <vt:lpstr>Confusion matrix –  binary classification Predicted label</vt:lpstr>
      <vt:lpstr>Confusion matrix –  multiclass classification</vt:lpstr>
      <vt:lpstr>Learning curves: How much data do I need?</vt:lpstr>
      <vt:lpstr>How much data does a model need to learn?</vt:lpstr>
      <vt:lpstr>Learning curves</vt:lpstr>
      <vt:lpstr>Is there a limit? Yes, for most models…</vt:lpstr>
      <vt:lpstr>More complex models tend to have less bias…</vt:lpstr>
      <vt:lpstr>Models with less bias tend to  need more data to learn well,  but do better with suﬃcient data</vt:lpstr>
      <vt:lpstr>Class probabilities</vt:lpstr>
      <vt:lpstr>How confident is your prediction?</vt:lpstr>
      <vt:lpstr>Summary of classification</vt:lpstr>
      <vt:lpstr>What you can do now…</vt:lpstr>
      <vt:lpstr>Thank You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sachinb</cp:lastModifiedBy>
  <cp:revision>6</cp:revision>
  <dcterms:created xsi:type="dcterms:W3CDTF">2021-07-16T09:23:29Z</dcterms:created>
  <dcterms:modified xsi:type="dcterms:W3CDTF">2021-08-06T04:29:26Z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2021-07-16T00:00:00Z</vt:filetime>
  </property>
</Properties>
</file>